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sldIdLst>
    <p:sldId id="360" r:id="rId2"/>
    <p:sldId id="306" r:id="rId3"/>
    <p:sldId id="307" r:id="rId4"/>
    <p:sldId id="361" r:id="rId5"/>
    <p:sldId id="391" r:id="rId6"/>
    <p:sldId id="390" r:id="rId7"/>
    <p:sldId id="417" r:id="rId8"/>
    <p:sldId id="418" r:id="rId9"/>
    <p:sldId id="419" r:id="rId10"/>
    <p:sldId id="420" r:id="rId11"/>
    <p:sldId id="422" r:id="rId12"/>
    <p:sldId id="423" r:id="rId13"/>
    <p:sldId id="424" r:id="rId14"/>
    <p:sldId id="425" r:id="rId15"/>
    <p:sldId id="426" r:id="rId16"/>
    <p:sldId id="427" r:id="rId17"/>
    <p:sldId id="428" r:id="rId18"/>
    <p:sldId id="430" r:id="rId19"/>
    <p:sldId id="431"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 id="450" r:id="rId39"/>
    <p:sldId id="451" r:id="rId40"/>
    <p:sldId id="452" r:id="rId41"/>
    <p:sldId id="453" r:id="rId42"/>
    <p:sldId id="454" r:id="rId43"/>
    <p:sldId id="455" r:id="rId44"/>
    <p:sldId id="456" r:id="rId45"/>
    <p:sldId id="457" r:id="rId46"/>
    <p:sldId id="458" r:id="rId47"/>
    <p:sldId id="459" r:id="rId48"/>
    <p:sldId id="460" r:id="rId49"/>
    <p:sldId id="461" r:id="rId50"/>
    <p:sldId id="462" r:id="rId51"/>
    <p:sldId id="463" r:id="rId52"/>
    <p:sldId id="464" r:id="rId53"/>
    <p:sldId id="465" r:id="rId54"/>
    <p:sldId id="466" r:id="rId55"/>
    <p:sldId id="467" r:id="rId56"/>
    <p:sldId id="468" r:id="rId57"/>
    <p:sldId id="469" r:id="rId58"/>
    <p:sldId id="404" r:id="rId59"/>
    <p:sldId id="470" r:id="rId60"/>
    <p:sldId id="387" r:id="rId61"/>
    <p:sldId id="413" r:id="rId62"/>
    <p:sldId id="429" r:id="rId6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p15:guide id="2" pos="5420" userDrawn="1">
          <p15:clr>
            <a:srgbClr val="A4A3A4"/>
          </p15:clr>
        </p15:guide>
        <p15:guide id="3" orient="horz" pos="3770" userDrawn="1">
          <p15:clr>
            <a:srgbClr val="A4A3A4"/>
          </p15:clr>
        </p15:guide>
        <p15:guide id="4" orient="horz" pos="8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nerley, Julia" initials="KJ" lastIdx="1" clrIdx="0"/>
  <p:cmAuthor id="1" name="Anna Tvrz" initials="AT" lastIdx="10" clrIdx="1">
    <p:extLst>
      <p:ext uri="{19B8F6BF-5375-455C-9EA6-DF929625EA0E}">
        <p15:presenceInfo xmlns:p15="http://schemas.microsoft.com/office/powerpoint/2012/main" userId="S::anna.tvrz@wearefutures.com::053a73c0-0509-45b2-b065-556655450b00" providerId="AD"/>
      </p:ext>
    </p:extLst>
  </p:cmAuthor>
  <p:cmAuthor id="2" name="Alex Haworth" initials="AH" lastIdx="3" clrIdx="2">
    <p:extLst>
      <p:ext uri="{19B8F6BF-5375-455C-9EA6-DF929625EA0E}">
        <p15:presenceInfo xmlns:p15="http://schemas.microsoft.com/office/powerpoint/2012/main" userId="S::alex.haworth@wearefutures.com::0d60a2ff-f251-4c07-95d7-0aae2a9a6aa9" providerId="AD"/>
      </p:ext>
    </p:extLst>
  </p:cmAuthor>
  <p:cmAuthor id="3" name="Maria Casale" initials="MC" lastIdx="4" clrIdx="3">
    <p:extLst>
      <p:ext uri="{19B8F6BF-5375-455C-9EA6-DF929625EA0E}">
        <p15:presenceInfo xmlns:p15="http://schemas.microsoft.com/office/powerpoint/2012/main" userId="Maria Cas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636"/>
    <a:srgbClr val="000000"/>
    <a:srgbClr val="F15C41"/>
    <a:srgbClr val="EF61A2"/>
    <a:srgbClr val="FFEB3B"/>
    <a:srgbClr val="F060A3"/>
    <a:srgbClr val="F25B41"/>
    <a:srgbClr val="3CC3CC"/>
    <a:srgbClr val="FEBF17"/>
    <a:srgbClr val="841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D4"/>
          </a:solidFill>
        </a:fill>
      </a:tcStyle>
    </a:wholeTbl>
    <a:band2H>
      <a:tcTxStyle/>
      <a:tcStyle>
        <a:tcBdr/>
        <a:fill>
          <a:solidFill>
            <a:srgbClr val="E7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2"/>
          </a:solidFill>
        </a:fill>
      </a:tcStyle>
    </a:wholeTbl>
    <a:band2H>
      <a:tcTxStyle/>
      <a:tcStyle>
        <a:tcBdr/>
        <a:fill>
          <a:solidFill>
            <a:srgbClr val="E6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p:restoredTop sz="88209" autoAdjust="0"/>
  </p:normalViewPr>
  <p:slideViewPr>
    <p:cSldViewPr snapToGrid="0">
      <p:cViewPr varScale="1">
        <p:scale>
          <a:sx n="102" d="100"/>
          <a:sy n="102" d="100"/>
        </p:scale>
        <p:origin x="1584" y="168"/>
      </p:cViewPr>
      <p:guideLst>
        <p:guide pos="5420"/>
        <p:guide orient="horz" pos="3770"/>
        <p:guide orient="horz" pos="84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 team a mark out of 16 for this round</a:t>
            </a:r>
          </a:p>
          <a:p>
            <a:endParaRPr lang="en-GB" dirty="0"/>
          </a:p>
        </p:txBody>
      </p:sp>
    </p:spTree>
    <p:extLst>
      <p:ext uri="{BB962C8B-B14F-4D97-AF65-F5344CB8AC3E}">
        <p14:creationId xmlns:p14="http://schemas.microsoft.com/office/powerpoint/2010/main" val="55622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 team a mark out of 8 for this round</a:t>
            </a:r>
          </a:p>
          <a:p>
            <a:endParaRPr lang="en-GB" dirty="0"/>
          </a:p>
        </p:txBody>
      </p:sp>
    </p:spTree>
    <p:extLst>
      <p:ext uri="{BB962C8B-B14F-4D97-AF65-F5344CB8AC3E}">
        <p14:creationId xmlns:p14="http://schemas.microsoft.com/office/powerpoint/2010/main" val="307066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 team a mark out of 5 for this round</a:t>
            </a:r>
          </a:p>
          <a:p>
            <a:endParaRPr lang="en-GB" dirty="0"/>
          </a:p>
        </p:txBody>
      </p:sp>
    </p:spTree>
    <p:extLst>
      <p:ext uri="{BB962C8B-B14F-4D97-AF65-F5344CB8AC3E}">
        <p14:creationId xmlns:p14="http://schemas.microsoft.com/office/powerpoint/2010/main" val="221265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 team a mark out of 5 for this round</a:t>
            </a:r>
          </a:p>
          <a:p>
            <a:endParaRPr lang="en-GB" dirty="0"/>
          </a:p>
        </p:txBody>
      </p:sp>
    </p:spTree>
    <p:extLst>
      <p:ext uri="{BB962C8B-B14F-4D97-AF65-F5344CB8AC3E}">
        <p14:creationId xmlns:p14="http://schemas.microsoft.com/office/powerpoint/2010/main" val="377069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 team a mark out of 5 for this round</a:t>
            </a:r>
          </a:p>
          <a:p>
            <a:endParaRPr lang="en-GB" dirty="0"/>
          </a:p>
        </p:txBody>
      </p:sp>
    </p:spTree>
    <p:extLst>
      <p:ext uri="{BB962C8B-B14F-4D97-AF65-F5344CB8AC3E}">
        <p14:creationId xmlns:p14="http://schemas.microsoft.com/office/powerpoint/2010/main" val="135480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PLAY</a:t>
            </a:r>
          </a:p>
        </p:txBody>
      </p:sp>
    </p:spTree>
    <p:extLst>
      <p:ext uri="{BB962C8B-B14F-4D97-AF65-F5344CB8AC3E}">
        <p14:creationId xmlns:p14="http://schemas.microsoft.com/office/powerpoint/2010/main" val="417947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rPr dirty="0"/>
              <a:t>Title Text</a:t>
            </a:r>
          </a:p>
        </p:txBody>
      </p:sp>
      <p:sp>
        <p:nvSpPr>
          <p:cNvPr id="12" name="Body Level One…"/>
          <p:cNvSpPr txBox="1">
            <a:spLocks noGrp="1"/>
          </p:cNvSpPr>
          <p:nvPr>
            <p:ph type="body" idx="1" hasCustomPrompt="1"/>
          </p:nvPr>
        </p:nvSpPr>
        <p:spPr>
          <a:prstGeom prst="rect">
            <a:avLst/>
          </a:prstGeom>
        </p:spPr>
        <p:txBody>
          <a:bodyPr>
            <a:normAutofit/>
          </a:bodyPr>
          <a:lstStyle>
            <a:lvl1pPr marL="266700" indent="-266700">
              <a:defRPr sz="1800"/>
            </a:lvl1pPr>
            <a:lvl2pPr marL="719138" indent="-261938">
              <a:defRPr sz="1800"/>
            </a:lvl2pPr>
            <a:lvl3pPr marL="1160463" indent="-246063">
              <a:defRPr sz="1800"/>
            </a:lvl3pPr>
            <a:lvl4pPr marL="1612900" indent="-241300">
              <a:defRPr sz="1800"/>
            </a:lvl4pPr>
            <a:lvl5pPr marL="2065338" indent="-236538">
              <a:defRPr sz="1800"/>
            </a:lvl5pPr>
          </a:lstStyle>
          <a:p>
            <a:r>
              <a:rPr dirty="0"/>
              <a:t>Body Level One</a:t>
            </a:r>
          </a:p>
          <a:p>
            <a:pPr lvl="1"/>
            <a:r>
              <a:rPr dirty="0"/>
              <a:t>Body Level Two</a:t>
            </a:r>
          </a:p>
          <a:p>
            <a:pPr lvl="2"/>
            <a:r>
              <a:rPr dirty="0"/>
              <a:t>Body Level Three</a:t>
            </a:r>
          </a:p>
          <a:p>
            <a:pPr lvl="3"/>
            <a:r>
              <a:rPr dirty="0"/>
              <a:t>Body Level Four</a:t>
            </a:r>
          </a:p>
          <a:p>
            <a:pPr lvl="4"/>
            <a:endParaRPr lang="en-GB" dirty="0"/>
          </a:p>
          <a:p>
            <a:pPr lvl="4"/>
            <a:r>
              <a:rPr dirty="0"/>
              <a:t>Body Level Five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pic>
        <p:nvPicPr>
          <p:cNvPr id="2" name="Image" descr="Image">
            <a:extLst>
              <a:ext uri="{FF2B5EF4-FFF2-40B4-BE49-F238E27FC236}">
                <a16:creationId xmlns:a16="http://schemas.microsoft.com/office/drawing/2014/main" id="{E868960C-199E-4256-B7FD-AC25A35E757A}"/>
              </a:ext>
            </a:extLst>
          </p:cNvPr>
          <p:cNvPicPr>
            <a:picLocks noChangeAspect="1"/>
          </p:cNvPicPr>
          <p:nvPr userDrawn="1"/>
        </p:nvPicPr>
        <p:blipFill>
          <a:blip r:embed="rId3"/>
          <a:stretch>
            <a:fillRect/>
          </a:stretch>
        </p:blipFill>
        <p:spPr>
          <a:xfrm>
            <a:off x="3037288" y="5174430"/>
            <a:ext cx="3069422" cy="195700"/>
          </a:xfrm>
          <a:prstGeom prst="rect">
            <a:avLst/>
          </a:prstGeom>
          <a:ln w="12700">
            <a:miter lim="400000"/>
          </a:ln>
        </p:spPr>
      </p:pic>
      <p:sp>
        <p:nvSpPr>
          <p:cNvPr id="9" name="Slide Number Placeholder 4">
            <a:extLst>
              <a:ext uri="{FF2B5EF4-FFF2-40B4-BE49-F238E27FC236}">
                <a16:creationId xmlns:a16="http://schemas.microsoft.com/office/drawing/2014/main" id="{9356723B-FB54-47ED-A9AA-D67C91990340}"/>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36139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D785F5F6-5EFD-4C1E-8F3C-1A3BA356BF0B}"/>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39656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grpSp>
        <p:nvGrpSpPr>
          <p:cNvPr id="3" name="Group 2">
            <a:extLst>
              <a:ext uri="{FF2B5EF4-FFF2-40B4-BE49-F238E27FC236}">
                <a16:creationId xmlns:a16="http://schemas.microsoft.com/office/drawing/2014/main" id="{1ACD3B05-9569-4D1F-A7CC-4B570E84A872}"/>
              </a:ext>
            </a:extLst>
          </p:cNvPr>
          <p:cNvGrpSpPr/>
          <p:nvPr userDrawn="1"/>
        </p:nvGrpSpPr>
        <p:grpSpPr>
          <a:xfrm>
            <a:off x="440284" y="1478245"/>
            <a:ext cx="8038623" cy="4127116"/>
            <a:chOff x="111511" y="2125517"/>
            <a:chExt cx="8038623" cy="4127116"/>
          </a:xfrm>
        </p:grpSpPr>
        <p:grpSp>
          <p:nvGrpSpPr>
            <p:cNvPr id="2" name="Group 1">
              <a:extLst>
                <a:ext uri="{FF2B5EF4-FFF2-40B4-BE49-F238E27FC236}">
                  <a16:creationId xmlns:a16="http://schemas.microsoft.com/office/drawing/2014/main" id="{781E1E68-931D-4DC6-AB54-895960DC5B30}"/>
                </a:ext>
              </a:extLst>
            </p:cNvPr>
            <p:cNvGrpSpPr/>
            <p:nvPr userDrawn="1"/>
          </p:nvGrpSpPr>
          <p:grpSpPr>
            <a:xfrm>
              <a:off x="3881158" y="4147168"/>
              <a:ext cx="1950272" cy="1950272"/>
              <a:chOff x="7468382" y="4324463"/>
              <a:chExt cx="1950272" cy="1950272"/>
            </a:xfrm>
          </p:grpSpPr>
          <p:pic>
            <p:nvPicPr>
              <p:cNvPr id="13" name="Graphic 12" descr="Speech">
                <a:extLst>
                  <a:ext uri="{FF2B5EF4-FFF2-40B4-BE49-F238E27FC236}">
                    <a16:creationId xmlns:a16="http://schemas.microsoft.com/office/drawing/2014/main" id="{6DB9FD02-7F8D-477D-BBF8-73DBABCEE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8382" y="4324463"/>
                <a:ext cx="1950272" cy="1950272"/>
              </a:xfrm>
              <a:prstGeom prst="rect">
                <a:avLst/>
              </a:prstGeom>
            </p:spPr>
          </p:pic>
          <p:sp>
            <p:nvSpPr>
              <p:cNvPr id="14" name="KIND">
                <a:extLst>
                  <a:ext uri="{FF2B5EF4-FFF2-40B4-BE49-F238E27FC236}">
                    <a16:creationId xmlns:a16="http://schemas.microsoft.com/office/drawing/2014/main" id="{705BAC94-9425-4B0F-8D8C-EF7824E7E991}"/>
                  </a:ext>
                </a:extLst>
              </p:cNvPr>
              <p:cNvSpPr txBox="1"/>
              <p:nvPr/>
            </p:nvSpPr>
            <p:spPr>
              <a:xfrm>
                <a:off x="7980413" y="4954285"/>
                <a:ext cx="97879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lang="en-GB" sz="2000" b="1" dirty="0">
                    <a:solidFill>
                      <a:schemeClr val="accent5"/>
                    </a:solidFill>
                    <a:latin typeface="+mj-lt"/>
                  </a:rPr>
                  <a:t>HAPPY</a:t>
                </a:r>
                <a:endParaRPr sz="2000" b="1" dirty="0">
                  <a:solidFill>
                    <a:schemeClr val="accent5"/>
                  </a:solidFill>
                  <a:latin typeface="+mj-lt"/>
                </a:endParaRPr>
              </a:p>
            </p:txBody>
          </p:sp>
        </p:grpSp>
        <p:pic>
          <p:nvPicPr>
            <p:cNvPr id="8" name="Graphic 7" descr="Speech">
              <a:extLst>
                <a:ext uri="{FF2B5EF4-FFF2-40B4-BE49-F238E27FC236}">
                  <a16:creationId xmlns:a16="http://schemas.microsoft.com/office/drawing/2014/main" id="{A68C95D2-C63B-4904-A65F-0D7B9319C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454" y="2125517"/>
              <a:ext cx="2656582" cy="2656582"/>
            </a:xfrm>
            <a:prstGeom prst="rect">
              <a:avLst/>
            </a:prstGeom>
          </p:spPr>
        </p:pic>
        <p:pic>
          <p:nvPicPr>
            <p:cNvPr id="9" name="Graphic 8" descr="Speech">
              <a:extLst>
                <a:ext uri="{FF2B5EF4-FFF2-40B4-BE49-F238E27FC236}">
                  <a16:creationId xmlns:a16="http://schemas.microsoft.com/office/drawing/2014/main" id="{BC0BDAA3-CCBA-44BE-B4B2-7DDD39C238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076601" y="2940380"/>
              <a:ext cx="2656583" cy="2656583"/>
            </a:xfrm>
            <a:prstGeom prst="rect">
              <a:avLst/>
            </a:prstGeom>
          </p:spPr>
        </p:pic>
        <p:pic>
          <p:nvPicPr>
            <p:cNvPr id="10" name="Graphic 9" descr="Speech">
              <a:extLst>
                <a:ext uri="{FF2B5EF4-FFF2-40B4-BE49-F238E27FC236}">
                  <a16:creationId xmlns:a16="http://schemas.microsoft.com/office/drawing/2014/main" id="{FF64C058-6849-43F5-82F8-865EBDB425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7181" y="3075021"/>
              <a:ext cx="2832953" cy="2350223"/>
            </a:xfrm>
            <a:prstGeom prst="rect">
              <a:avLst/>
            </a:prstGeom>
          </p:spPr>
        </p:pic>
        <p:pic>
          <p:nvPicPr>
            <p:cNvPr id="11" name="Graphic 10" descr="Speech">
              <a:extLst>
                <a:ext uri="{FF2B5EF4-FFF2-40B4-BE49-F238E27FC236}">
                  <a16:creationId xmlns:a16="http://schemas.microsoft.com/office/drawing/2014/main" id="{34ED1ACF-A0EE-4116-B535-41C63F0FD6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11511" y="3899723"/>
              <a:ext cx="2352910" cy="2352910"/>
            </a:xfrm>
            <a:prstGeom prst="rect">
              <a:avLst/>
            </a:prstGeom>
          </p:spPr>
        </p:pic>
        <p:pic>
          <p:nvPicPr>
            <p:cNvPr id="12" name="Graphic 11" descr="Speech">
              <a:extLst>
                <a:ext uri="{FF2B5EF4-FFF2-40B4-BE49-F238E27FC236}">
                  <a16:creationId xmlns:a16="http://schemas.microsoft.com/office/drawing/2014/main" id="{DF3B4E29-25D6-4E83-8DAB-52D7B78C95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200048" y="2233070"/>
              <a:ext cx="2353863" cy="2353863"/>
            </a:xfrm>
            <a:prstGeom prst="rect">
              <a:avLst/>
            </a:prstGeom>
          </p:spPr>
        </p:pic>
        <p:sp>
          <p:nvSpPr>
            <p:cNvPr id="15" name="HEAR">
              <a:extLst>
                <a:ext uri="{FF2B5EF4-FFF2-40B4-BE49-F238E27FC236}">
                  <a16:creationId xmlns:a16="http://schemas.microsoft.com/office/drawing/2014/main" id="{77797EE1-76F9-42D8-911F-F537494AAFCB}"/>
                </a:ext>
              </a:extLst>
            </p:cNvPr>
            <p:cNvSpPr txBox="1"/>
            <p:nvPr/>
          </p:nvSpPr>
          <p:spPr>
            <a:xfrm>
              <a:off x="1256639" y="3002562"/>
              <a:ext cx="7431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lang="en-GB" sz="2400" b="1" dirty="0">
                  <a:solidFill>
                    <a:schemeClr val="accent3"/>
                  </a:solidFill>
                  <a:latin typeface="+mj-lt"/>
                </a:rPr>
                <a:t>SAD</a:t>
              </a:r>
              <a:endParaRPr sz="2400" b="1" dirty="0">
                <a:solidFill>
                  <a:schemeClr val="accent3"/>
                </a:solidFill>
                <a:latin typeface="+mj-lt"/>
              </a:endParaRPr>
            </a:p>
          </p:txBody>
        </p:sp>
        <p:sp>
          <p:nvSpPr>
            <p:cNvPr id="16" name="UNDERSTAND">
              <a:extLst>
                <a:ext uri="{FF2B5EF4-FFF2-40B4-BE49-F238E27FC236}">
                  <a16:creationId xmlns:a16="http://schemas.microsoft.com/office/drawing/2014/main" id="{5BF5D6E9-1ED2-4D64-AAB5-D8BD3B89BF2E}"/>
                </a:ext>
              </a:extLst>
            </p:cNvPr>
            <p:cNvSpPr txBox="1"/>
            <p:nvPr/>
          </p:nvSpPr>
          <p:spPr>
            <a:xfrm>
              <a:off x="6063325" y="3955000"/>
              <a:ext cx="143885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lang="en-GB" sz="1800" b="1" dirty="0">
                  <a:solidFill>
                    <a:schemeClr val="accent3"/>
                  </a:solidFill>
                  <a:latin typeface="+mj-lt"/>
                </a:rPr>
                <a:t>CONFIDENT</a:t>
              </a:r>
              <a:endParaRPr sz="1400" b="1" dirty="0">
                <a:solidFill>
                  <a:schemeClr val="accent3"/>
                </a:solidFill>
                <a:latin typeface="+mj-lt"/>
              </a:endParaRPr>
            </a:p>
          </p:txBody>
        </p:sp>
        <p:sp>
          <p:nvSpPr>
            <p:cNvPr id="17" name="SPEAK">
              <a:extLst>
                <a:ext uri="{FF2B5EF4-FFF2-40B4-BE49-F238E27FC236}">
                  <a16:creationId xmlns:a16="http://schemas.microsoft.com/office/drawing/2014/main" id="{56E14F13-18CF-4E09-B50A-68D17FF056A7}"/>
                </a:ext>
              </a:extLst>
            </p:cNvPr>
            <p:cNvSpPr txBox="1"/>
            <p:nvPr/>
          </p:nvSpPr>
          <p:spPr>
            <a:xfrm>
              <a:off x="2795661" y="3872359"/>
              <a:ext cx="126252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ANXIOUS</a:t>
              </a:r>
              <a:endParaRPr sz="2000" b="1" dirty="0">
                <a:solidFill>
                  <a:schemeClr val="bg1"/>
                </a:solidFill>
                <a:latin typeface="+mj-lt"/>
              </a:endParaRPr>
            </a:p>
          </p:txBody>
        </p:sp>
        <p:sp>
          <p:nvSpPr>
            <p:cNvPr id="18" name="RESPECT">
              <a:extLst>
                <a:ext uri="{FF2B5EF4-FFF2-40B4-BE49-F238E27FC236}">
                  <a16:creationId xmlns:a16="http://schemas.microsoft.com/office/drawing/2014/main" id="{ECB58AB9-3CBA-4181-BD2D-8BD309BC86F8}"/>
                </a:ext>
              </a:extLst>
            </p:cNvPr>
            <p:cNvSpPr txBox="1"/>
            <p:nvPr/>
          </p:nvSpPr>
          <p:spPr>
            <a:xfrm>
              <a:off x="4781947" y="3006117"/>
              <a:ext cx="1206416"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EXCITED</a:t>
              </a:r>
              <a:endParaRPr sz="1600" b="1" dirty="0">
                <a:solidFill>
                  <a:schemeClr val="bg1"/>
                </a:solidFill>
                <a:latin typeface="+mj-lt"/>
              </a:endParaRPr>
            </a:p>
          </p:txBody>
        </p:sp>
        <p:sp>
          <p:nvSpPr>
            <p:cNvPr id="19" name="LISTEN">
              <a:extLst>
                <a:ext uri="{FF2B5EF4-FFF2-40B4-BE49-F238E27FC236}">
                  <a16:creationId xmlns:a16="http://schemas.microsoft.com/office/drawing/2014/main" id="{B8F61412-0703-48A1-A5B0-B27042200E29}"/>
                </a:ext>
              </a:extLst>
            </p:cNvPr>
            <p:cNvSpPr txBox="1"/>
            <p:nvPr/>
          </p:nvSpPr>
          <p:spPr>
            <a:xfrm>
              <a:off x="772400" y="4717499"/>
              <a:ext cx="102046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ANGRY</a:t>
              </a:r>
              <a:endParaRPr sz="2000" b="1" dirty="0">
                <a:solidFill>
                  <a:schemeClr val="bg1"/>
                </a:solidFill>
                <a:latin typeface="+mj-lt"/>
              </a:endParaRPr>
            </a:p>
          </p:txBody>
        </p:sp>
      </p:grpSp>
      <p:sp>
        <p:nvSpPr>
          <p:cNvPr id="23" name="Slide Number Placeholder 4">
            <a:extLst>
              <a:ext uri="{FF2B5EF4-FFF2-40B4-BE49-F238E27FC236}">
                <a16:creationId xmlns:a16="http://schemas.microsoft.com/office/drawing/2014/main" id="{98172175-E641-4737-8F1D-4B1AE100EECE}"/>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87900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7" name="Slide Number Placeholder 4">
            <a:extLst>
              <a:ext uri="{FF2B5EF4-FFF2-40B4-BE49-F238E27FC236}">
                <a16:creationId xmlns:a16="http://schemas.microsoft.com/office/drawing/2014/main" id="{CA5617D7-E6F1-4A2F-9B3E-AD21B420741A}"/>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41140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7" name="Slide Number Placeholder 4">
            <a:extLst>
              <a:ext uri="{FF2B5EF4-FFF2-40B4-BE49-F238E27FC236}">
                <a16:creationId xmlns:a16="http://schemas.microsoft.com/office/drawing/2014/main" id="{84C33EED-AC41-4DEC-AB91-DB679DC104E7}"/>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4933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4">
            <a:extLst>
              <a:ext uri="{FF2B5EF4-FFF2-40B4-BE49-F238E27FC236}">
                <a16:creationId xmlns:a16="http://schemas.microsoft.com/office/drawing/2014/main" id="{9145B9E0-ADBC-4229-BCB8-A701043D5CCF}"/>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12925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57199" y="2133600"/>
            <a:ext cx="4525963" cy="3721903"/>
          </a:xfrm>
        </p:spPr>
        <p:txBody>
          <a:bodyPr/>
          <a:lstStyle/>
          <a:p>
            <a:endParaRPr lang="en-GB"/>
          </a:p>
        </p:txBody>
      </p:sp>
      <p:sp>
        <p:nvSpPr>
          <p:cNvPr id="9" name="Slide Number Placeholder 4">
            <a:extLst>
              <a:ext uri="{FF2B5EF4-FFF2-40B4-BE49-F238E27FC236}">
                <a16:creationId xmlns:a16="http://schemas.microsoft.com/office/drawing/2014/main" id="{38DAA34E-1149-4984-B7A2-AD6E0E3DF91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75748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457199" y="2134403"/>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155698" y="2133600"/>
            <a:ext cx="4525963" cy="3721903"/>
          </a:xfrm>
        </p:spPr>
        <p:txBody>
          <a:bodyPr/>
          <a:lstStyle/>
          <a:p>
            <a:endParaRPr lang="en-GB"/>
          </a:p>
        </p:txBody>
      </p:sp>
      <p:sp>
        <p:nvSpPr>
          <p:cNvPr id="8" name="Slide Number Placeholder 4">
            <a:extLst>
              <a:ext uri="{FF2B5EF4-FFF2-40B4-BE49-F238E27FC236}">
                <a16:creationId xmlns:a16="http://schemas.microsoft.com/office/drawing/2014/main" id="{DB9C49EF-8895-465A-A0FF-3F8DEDE4175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40268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pic>
        <p:nvPicPr>
          <p:cNvPr id="2" name="Always_SOC_C&amp;D_RGB_061918.png" descr="Always_SOC_C&amp;D_RGB_061918.png">
            <a:extLst>
              <a:ext uri="{FF2B5EF4-FFF2-40B4-BE49-F238E27FC236}">
                <a16:creationId xmlns:a16="http://schemas.microsoft.com/office/drawing/2014/main" id="{DE83C5F2-B238-4C53-BDFF-BC31889961CE}"/>
              </a:ext>
            </a:extLst>
          </p:cNvPr>
          <p:cNvPicPr>
            <a:picLocks noChangeAspect="1"/>
          </p:cNvPicPr>
          <p:nvPr userDrawn="1"/>
        </p:nvPicPr>
        <p:blipFill>
          <a:blip r:embed="rId3"/>
          <a:stretch>
            <a:fillRect/>
          </a:stretch>
        </p:blipFill>
        <p:spPr>
          <a:xfrm>
            <a:off x="4153382" y="5870723"/>
            <a:ext cx="837238" cy="837239"/>
          </a:xfrm>
          <a:prstGeom prst="rect">
            <a:avLst/>
          </a:prstGeom>
          <a:ln w="12700">
            <a:miter lim="400000"/>
          </a:ln>
        </p:spPr>
      </p:pic>
      <p:sp>
        <p:nvSpPr>
          <p:cNvPr id="7" name="Slide Number Placeholder 4">
            <a:extLst>
              <a:ext uri="{FF2B5EF4-FFF2-40B4-BE49-F238E27FC236}">
                <a16:creationId xmlns:a16="http://schemas.microsoft.com/office/drawing/2014/main" id="{C9BA20C4-B834-4311-A8DB-0BC882BD69C2}"/>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9731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4D887D76-FE6C-4935-9BDF-89293D08D199}"/>
              </a:ext>
            </a:extLst>
          </p:cNvPr>
          <p:cNvSpPr>
            <a:spLocks noGrp="1"/>
          </p:cNvSpPr>
          <p:nvPr>
            <p:ph type="body" sz="quarter" idx="11"/>
          </p:nvPr>
        </p:nvSpPr>
        <p:spPr>
          <a:xfrm>
            <a:off x="457200" y="2476500"/>
            <a:ext cx="8229600" cy="3378200"/>
          </a:xfrm>
        </p:spPr>
        <p:txBody>
          <a:bodyPr>
            <a:normAutofit/>
          </a:bodyPr>
          <a:lstStyle>
            <a:lvl1pPr marL="266700" indent="-266700">
              <a:spcBef>
                <a:spcPts val="0"/>
              </a:spcBef>
              <a:spcAft>
                <a:spcPts val="600"/>
              </a:spcAft>
              <a:defRPr sz="1600"/>
            </a:lvl1pPr>
            <a:lvl2pPr marL="534988" indent="-268288">
              <a:spcBef>
                <a:spcPts val="0"/>
              </a:spcBef>
              <a:spcAft>
                <a:spcPts val="600"/>
              </a:spcAft>
              <a:defRPr sz="1600"/>
            </a:lvl2pPr>
            <a:lvl3pPr marL="801688" indent="-266700">
              <a:spcBef>
                <a:spcPts val="0"/>
              </a:spcBef>
              <a:spcAft>
                <a:spcPts val="600"/>
              </a:spcAft>
              <a:defRPr sz="1600"/>
            </a:lvl3pPr>
            <a:lvl4pPr marL="1079500" indent="-277813">
              <a:spcBef>
                <a:spcPts val="0"/>
              </a:spcBef>
              <a:spcAft>
                <a:spcPts val="600"/>
              </a:spcAft>
              <a:defRPr sz="1600"/>
            </a:lvl4pPr>
            <a:lvl5pPr marL="1346200" indent="-266700">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4">
            <a:extLst>
              <a:ext uri="{FF2B5EF4-FFF2-40B4-BE49-F238E27FC236}">
                <a16:creationId xmlns:a16="http://schemas.microsoft.com/office/drawing/2014/main" id="{0B2D882D-3406-4A21-A4AA-5C2ED9405F93}"/>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34315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copy">
    <p:spTree>
      <p:nvGrpSpPr>
        <p:cNvPr id="1" name=""/>
        <p:cNvGrpSpPr/>
        <p:nvPr/>
      </p:nvGrpSpPr>
      <p:grpSpPr>
        <a:xfrm>
          <a:off x="0" y="0"/>
          <a:ext cx="0" cy="0"/>
          <a:chOff x="0" y="0"/>
          <a:chExt cx="0" cy="0"/>
        </a:xfrm>
      </p:grpSpPr>
      <p:pic>
        <p:nvPicPr>
          <p:cNvPr id="30"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31"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pic>
        <p:nvPicPr>
          <p:cNvPr id="2" name="Image" descr="Image">
            <a:extLst>
              <a:ext uri="{FF2B5EF4-FFF2-40B4-BE49-F238E27FC236}">
                <a16:creationId xmlns:a16="http://schemas.microsoft.com/office/drawing/2014/main" id="{7BFA4A00-FBAF-4863-A464-C3DFE641F330}"/>
              </a:ext>
            </a:extLst>
          </p:cNvPr>
          <p:cNvPicPr>
            <a:picLocks noChangeAspect="1"/>
          </p:cNvPicPr>
          <p:nvPr userDrawn="1"/>
        </p:nvPicPr>
        <p:blipFill>
          <a:blip r:embed="rId3"/>
          <a:stretch>
            <a:fillRect/>
          </a:stretch>
        </p:blipFill>
        <p:spPr>
          <a:xfrm>
            <a:off x="3571638" y="838787"/>
            <a:ext cx="2000722" cy="1912426"/>
          </a:xfrm>
          <a:prstGeom prst="rect">
            <a:avLst/>
          </a:prstGeom>
          <a:ln w="12700">
            <a:miter lim="400000"/>
          </a:ln>
        </p:spPr>
      </p:pic>
      <p:sp>
        <p:nvSpPr>
          <p:cNvPr id="5" name="Text Placeholder 4">
            <a:extLst>
              <a:ext uri="{FF2B5EF4-FFF2-40B4-BE49-F238E27FC236}">
                <a16:creationId xmlns:a16="http://schemas.microsoft.com/office/drawing/2014/main" id="{50FED163-6CB8-4AEA-B7B0-A4382571BB33}"/>
              </a:ext>
            </a:extLst>
          </p:cNvPr>
          <p:cNvSpPr>
            <a:spLocks noGrp="1"/>
          </p:cNvSpPr>
          <p:nvPr>
            <p:ph type="body" sz="quarter" idx="10" hasCustomPrompt="1"/>
          </p:nvPr>
        </p:nvSpPr>
        <p:spPr>
          <a:xfrm>
            <a:off x="528636" y="3278021"/>
            <a:ext cx="8086725" cy="813852"/>
          </a:xfrm>
        </p:spPr>
        <p:txBody>
          <a:bodyPr>
            <a:noAutofit/>
          </a:bodyPr>
          <a:lstStyle>
            <a:lvl1pPr marL="0" indent="0" algn="ctr">
              <a:buNone/>
              <a:defRPr sz="5400" b="1">
                <a:solidFill>
                  <a:schemeClr val="tx2"/>
                </a:solidFill>
              </a:defRPr>
            </a:lvl1pPr>
            <a:lvl2pPr marL="457200" indent="0">
              <a:buNone/>
              <a:defRPr/>
            </a:lvl2pPr>
          </a:lstStyle>
          <a:p>
            <a:pPr lvl="0"/>
            <a:r>
              <a:rPr lang="en-US" dirty="0"/>
              <a:t>TITLE</a:t>
            </a:r>
          </a:p>
        </p:txBody>
      </p:sp>
      <p:sp>
        <p:nvSpPr>
          <p:cNvPr id="12" name="Text Placeholder 4">
            <a:extLst>
              <a:ext uri="{FF2B5EF4-FFF2-40B4-BE49-F238E27FC236}">
                <a16:creationId xmlns:a16="http://schemas.microsoft.com/office/drawing/2014/main" id="{557FA818-3D5B-4671-959D-D5A91EBEDC1B}"/>
              </a:ext>
            </a:extLst>
          </p:cNvPr>
          <p:cNvSpPr>
            <a:spLocks noGrp="1"/>
          </p:cNvSpPr>
          <p:nvPr>
            <p:ph type="body" sz="quarter" idx="11" hasCustomPrompt="1"/>
          </p:nvPr>
        </p:nvSpPr>
        <p:spPr>
          <a:xfrm>
            <a:off x="528636" y="4144740"/>
            <a:ext cx="8086725" cy="813852"/>
          </a:xfrm>
        </p:spPr>
        <p:txBody>
          <a:bodyPr>
            <a:normAutofit/>
          </a:bodyPr>
          <a:lstStyle>
            <a:lvl1pPr marL="0" indent="0" algn="ctr">
              <a:buNone/>
              <a:defRPr sz="3200">
                <a:solidFill>
                  <a:schemeClr val="accent1"/>
                </a:solidFill>
              </a:defRPr>
            </a:lvl1pPr>
            <a:lvl2pPr marL="457200" indent="0">
              <a:buNone/>
              <a:defRPr/>
            </a:lvl2pPr>
          </a:lstStyle>
          <a:p>
            <a:pPr lvl="0"/>
            <a:r>
              <a:rPr lang="en-US" dirty="0"/>
              <a:t>SUB TITLE</a:t>
            </a:r>
          </a:p>
        </p:txBody>
      </p:sp>
      <p:pic>
        <p:nvPicPr>
          <p:cNvPr id="4" name="Image" descr="Image">
            <a:extLst>
              <a:ext uri="{FF2B5EF4-FFF2-40B4-BE49-F238E27FC236}">
                <a16:creationId xmlns:a16="http://schemas.microsoft.com/office/drawing/2014/main" id="{8C0AA597-F240-4F38-B03E-C13182159EAD}"/>
              </a:ext>
            </a:extLst>
          </p:cNvPr>
          <p:cNvPicPr>
            <a:picLocks noChangeAspect="1"/>
          </p:cNvPicPr>
          <p:nvPr userDrawn="1"/>
        </p:nvPicPr>
        <p:blipFill>
          <a:blip r:embed="rId4"/>
          <a:stretch>
            <a:fillRect/>
          </a:stretch>
        </p:blipFill>
        <p:spPr>
          <a:xfrm>
            <a:off x="2791124" y="5145490"/>
            <a:ext cx="3561752" cy="227091"/>
          </a:xfrm>
          <a:prstGeom prst="rect">
            <a:avLst/>
          </a:prstGeom>
          <a:ln w="12700">
            <a:miter lim="400000"/>
          </a:ln>
        </p:spPr>
      </p:pic>
      <p:sp>
        <p:nvSpPr>
          <p:cNvPr id="9" name="Slide Number Placeholder 4">
            <a:extLst>
              <a:ext uri="{FF2B5EF4-FFF2-40B4-BE49-F238E27FC236}">
                <a16:creationId xmlns:a16="http://schemas.microsoft.com/office/drawing/2014/main" id="{D8FDFEA9-59AE-466F-AE5D-15A102A075EA}"/>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pic>
        <p:nvPicPr>
          <p:cNvPr id="10" name="Picture 9">
            <a:extLst>
              <a:ext uri="{FF2B5EF4-FFF2-40B4-BE49-F238E27FC236}">
                <a16:creationId xmlns:a16="http://schemas.microsoft.com/office/drawing/2014/main" id="{383CB70A-933E-7946-B1DC-82BE083AFF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7544" y="6391908"/>
            <a:ext cx="9319083" cy="646036"/>
          </a:xfrm>
          <a:prstGeom prst="rect">
            <a:avLst/>
          </a:prstGeom>
        </p:spPr>
      </p:pic>
    </p:spTree>
    <p:extLst>
      <p:ext uri="{BB962C8B-B14F-4D97-AF65-F5344CB8AC3E}">
        <p14:creationId xmlns:p14="http://schemas.microsoft.com/office/powerpoint/2010/main" val="16580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bg1"/>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chemeClr val="bg1"/>
                </a:solidFill>
              </a:defRPr>
            </a:lvl1pPr>
          </a:lstStyle>
          <a:p>
            <a:pPr lvl="0"/>
            <a:r>
              <a:rPr lang="en-US" dirty="0"/>
              <a:t>Click to edit Master text styles</a:t>
            </a:r>
          </a:p>
        </p:txBody>
      </p:sp>
      <p:pic>
        <p:nvPicPr>
          <p:cNvPr id="4" name="Image" descr="Image">
            <a:extLst>
              <a:ext uri="{FF2B5EF4-FFF2-40B4-BE49-F238E27FC236}">
                <a16:creationId xmlns:a16="http://schemas.microsoft.com/office/drawing/2014/main" id="{C7945136-537B-4B89-83C6-9C715BC98044}"/>
              </a:ext>
            </a:extLst>
          </p:cNvPr>
          <p:cNvPicPr>
            <a:picLocks noChangeAspect="1"/>
          </p:cNvPicPr>
          <p:nvPr userDrawn="1"/>
        </p:nvPicPr>
        <p:blipFill>
          <a:blip r:embed="rId3"/>
          <a:stretch>
            <a:fillRect/>
          </a:stretch>
        </p:blipFill>
        <p:spPr>
          <a:xfrm>
            <a:off x="3037288" y="5174430"/>
            <a:ext cx="3069422" cy="195700"/>
          </a:xfrm>
          <a:prstGeom prst="rect">
            <a:avLst/>
          </a:prstGeom>
          <a:ln w="12700">
            <a:miter lim="400000"/>
          </a:ln>
        </p:spPr>
      </p:pic>
      <p:sp>
        <p:nvSpPr>
          <p:cNvPr id="8" name="Slide Number Placeholder 4">
            <a:extLst>
              <a:ext uri="{FF2B5EF4-FFF2-40B4-BE49-F238E27FC236}">
                <a16:creationId xmlns:a16="http://schemas.microsoft.com/office/drawing/2014/main" id="{95020FF7-DA21-4F54-BD6A-CB584F8B3FF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chemeClr val="bg1"/>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2744429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142239"/>
            <a:ext cx="8229600" cy="701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457200" y="1188719"/>
            <a:ext cx="8229600" cy="4937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laceholder 4">
            <a:extLst>
              <a:ext uri="{FF2B5EF4-FFF2-40B4-BE49-F238E27FC236}">
                <a16:creationId xmlns:a16="http://schemas.microsoft.com/office/drawing/2014/main" id="{0E2739A3-5205-412F-9F72-3C8B71868A2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7" r:id="rId2"/>
    <p:sldLayoutId id="2147483662" r:id="rId3"/>
    <p:sldLayoutId id="2147483664" r:id="rId4"/>
    <p:sldLayoutId id="2147483665" r:id="rId5"/>
    <p:sldLayoutId id="2147483660" r:id="rId6"/>
    <p:sldLayoutId id="2147483658" r:id="rId7"/>
    <p:sldLayoutId id="2147483661" r:id="rId8"/>
    <p:sldLayoutId id="2147483659" r:id="rId9"/>
    <p:sldLayoutId id="2147483666" r:id="rId10"/>
    <p:sldLayoutId id="2147483668" r:id="rId11"/>
    <p:sldLayoutId id="2147483663" r:id="rId12"/>
    <p:sldLayoutId id="214748366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Gill Sans"/>
          <a:cs typeface="Gill Sans"/>
          <a:sym typeface="Gill Sans"/>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5pPr>
      <a:lvl6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6pPr>
      <a:lvl7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7pPr>
      <a:lvl8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8pPr>
      <a:lvl9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9pPr>
    </p:titleStyle>
    <p:bodyStyle>
      <a:lvl1pPr marL="4572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5.sv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vimeo.com/476225337/d7422bb71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hyperlink" Target="https://www.sexwise.fpa.org.uk/contraception" TargetMode="External"/><Relationship Id="rId5" Type="http://schemas.openxmlformats.org/officeDocument/2006/relationships/hyperlink" Target="http://www.nhs.uk/conditions/contraception" TargetMode="External"/><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8" Type="http://schemas.openxmlformats.org/officeDocument/2006/relationships/hyperlink" Target="https://www.childline.org.uk/info-advice/you-your-body/puberty/puberty-facts/" TargetMode="External"/><Relationship Id="rId3" Type="http://schemas.openxmlformats.org/officeDocument/2006/relationships/image" Target="../media/image79.png"/><Relationship Id="rId7" Type="http://schemas.openxmlformats.org/officeDocument/2006/relationships/hyperlink" Target="http://always.co.uk" TargetMode="External"/><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75.png"/><Relationship Id="rId4" Type="http://schemas.openxmlformats.org/officeDocument/2006/relationships/image" Target="../media/image80.png"/><Relationship Id="rId9" Type="http://schemas.openxmlformats.org/officeDocument/2006/relationships/hyperlink" Target="http://tampax.co.uk"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PUBERTY</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a:xfrm>
            <a:off x="528636" y="4144740"/>
            <a:ext cx="8086725" cy="1021026"/>
          </a:xfrm>
        </p:spPr>
        <p:txBody>
          <a:bodyPr>
            <a:normAutofit/>
          </a:bodyPr>
          <a:lstStyle/>
          <a:p>
            <a:r>
              <a:rPr lang="en-GB" dirty="0"/>
              <a:t>ALL ABOUT FERTILITY</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1</a:t>
            </a:fld>
            <a:endParaRPr lang="en-GB"/>
          </a:p>
        </p:txBody>
      </p:sp>
    </p:spTree>
    <p:extLst>
      <p:ext uri="{BB962C8B-B14F-4D97-AF65-F5344CB8AC3E}">
        <p14:creationId xmlns:p14="http://schemas.microsoft.com/office/powerpoint/2010/main" val="106113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41273C-8286-4925-9103-FA654A3F663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256198" y="3121752"/>
            <a:ext cx="903674" cy="2731654"/>
          </a:xfrm>
          <a:prstGeom prst="rect">
            <a:avLst/>
          </a:prstGeom>
        </p:spPr>
      </p:pic>
      <p:grpSp>
        <p:nvGrpSpPr>
          <p:cNvPr id="6" name="Group 5">
            <a:extLst>
              <a:ext uri="{FF2B5EF4-FFF2-40B4-BE49-F238E27FC236}">
                <a16:creationId xmlns:a16="http://schemas.microsoft.com/office/drawing/2014/main" id="{74ED8603-9C9E-48CD-9E4B-48FCF578145B}"/>
              </a:ext>
            </a:extLst>
          </p:cNvPr>
          <p:cNvGrpSpPr/>
          <p:nvPr/>
        </p:nvGrpSpPr>
        <p:grpSpPr>
          <a:xfrm>
            <a:off x="700862" y="3025823"/>
            <a:ext cx="7742260" cy="2923512"/>
            <a:chOff x="700862" y="3025823"/>
            <a:chExt cx="7742260" cy="2923512"/>
          </a:xfrm>
        </p:grpSpPr>
        <p:grpSp>
          <p:nvGrpSpPr>
            <p:cNvPr id="14" name="Group 13">
              <a:extLst>
                <a:ext uri="{FF2B5EF4-FFF2-40B4-BE49-F238E27FC236}">
                  <a16:creationId xmlns:a16="http://schemas.microsoft.com/office/drawing/2014/main" id="{FAFA9105-4A56-440F-BFBE-2659B2B84486}"/>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3BBD2360-3E71-419D-AF3A-1C707BCADC9E}"/>
                  </a:ext>
                </a:extLst>
              </p:cNvPr>
              <p:cNvSpPr/>
              <p:nvPr/>
            </p:nvSpPr>
            <p:spPr>
              <a:xfrm>
                <a:off x="700862" y="3070427"/>
                <a:ext cx="7742260" cy="2923512"/>
              </a:xfrm>
              <a:prstGeom prst="rect">
                <a:avLst/>
              </a:prstGeom>
              <a:solidFill>
                <a:srgbClr val="FF0000"/>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6" name="TextBox 10">
                <a:extLst>
                  <a:ext uri="{FF2B5EF4-FFF2-40B4-BE49-F238E27FC236}">
                    <a16:creationId xmlns:a16="http://schemas.microsoft.com/office/drawing/2014/main" id="{BB04E943-F497-4179-A2FF-D13BAED1001E}"/>
                  </a:ext>
                </a:extLst>
              </p:cNvPr>
              <p:cNvSpPr txBox="1"/>
              <p:nvPr/>
            </p:nvSpPr>
            <p:spPr>
              <a:xfrm>
                <a:off x="1722505" y="4368411"/>
                <a:ext cx="5666452" cy="10156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Many males will experience wet dreams where they ejaculate in their sleep, but it doesn’t happen to everyone, and that’s not a problem.</a:t>
                </a:r>
              </a:p>
            </p:txBody>
          </p:sp>
          <p:sp>
            <p:nvSpPr>
              <p:cNvPr id="22" name="TRUE!">
                <a:extLst>
                  <a:ext uri="{FF2B5EF4-FFF2-40B4-BE49-F238E27FC236}">
                    <a16:creationId xmlns:a16="http://schemas.microsoft.com/office/drawing/2014/main" id="{BD7911D2-D0EA-4711-91F1-FFF2DACBCB00}"/>
                  </a:ext>
                </a:extLst>
              </p:cNvPr>
              <p:cNvSpPr txBox="1"/>
              <p:nvPr/>
            </p:nvSpPr>
            <p:spPr>
              <a:xfrm>
                <a:off x="3890309" y="3252288"/>
                <a:ext cx="2123334" cy="8617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lang="en-GB" dirty="0">
                    <a:latin typeface="+mj-lt"/>
                  </a:rPr>
                  <a:t>FALSE</a:t>
                </a:r>
                <a:endParaRPr dirty="0">
                  <a:latin typeface="+mj-lt"/>
                </a:endParaRPr>
              </a:p>
            </p:txBody>
          </p:sp>
        </p:grpSp>
        <p:pic>
          <p:nvPicPr>
            <p:cNvPr id="4" name="Image" descr="Image">
              <a:extLst>
                <a:ext uri="{FF2B5EF4-FFF2-40B4-BE49-F238E27FC236}">
                  <a16:creationId xmlns:a16="http://schemas.microsoft.com/office/drawing/2014/main" id="{90CC1D70-FCBF-470A-87B4-B1324B523599}"/>
                </a:ext>
              </a:extLst>
            </p:cNvPr>
            <p:cNvPicPr>
              <a:picLocks noChangeAspect="1"/>
            </p:cNvPicPr>
            <p:nvPr/>
          </p:nvPicPr>
          <p:blipFill>
            <a:blip r:embed="rId3"/>
            <a:stretch>
              <a:fillRect/>
            </a:stretch>
          </p:blipFill>
          <p:spPr>
            <a:xfrm>
              <a:off x="3064370" y="3350943"/>
              <a:ext cx="575254" cy="575251"/>
            </a:xfrm>
            <a:prstGeom prst="rect">
              <a:avLst/>
            </a:prstGeom>
            <a:ln w="12700" cap="flat">
              <a:noFill/>
              <a:miter lim="400000"/>
            </a:ln>
            <a:effectLst/>
          </p:spPr>
        </p:pic>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73351" y="2360306"/>
            <a:ext cx="657304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All males experience wet dreams during puberty.</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#3</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06400"/>
            <a:ext cx="8229600" cy="1135412"/>
          </a:xfrm>
        </p:spPr>
        <p:txBody>
          <a:bodyPr>
            <a:normAutofit/>
          </a:bodyPr>
          <a:lstStyle/>
          <a:p>
            <a:r>
              <a:rPr lang="en-GB" dirty="0"/>
              <a:t>ROUND 1</a:t>
            </a:r>
            <a:br>
              <a:rPr lang="en-GB" dirty="0"/>
            </a:br>
            <a:r>
              <a:rPr lang="en-GB" dirty="0"/>
              <a:t>TRUE OR FALSE?</a:t>
            </a:r>
          </a:p>
        </p:txBody>
      </p:sp>
      <p:sp>
        <p:nvSpPr>
          <p:cNvPr id="7" name="Slide Number Placeholder 6">
            <a:extLst>
              <a:ext uri="{FF2B5EF4-FFF2-40B4-BE49-F238E27FC236}">
                <a16:creationId xmlns:a16="http://schemas.microsoft.com/office/drawing/2014/main" id="{02DC84C2-B370-4AEF-B84F-6537B82EC5C3}"/>
              </a:ext>
            </a:extLst>
          </p:cNvPr>
          <p:cNvSpPr>
            <a:spLocks noGrp="1"/>
          </p:cNvSpPr>
          <p:nvPr>
            <p:ph type="sldNum" sz="quarter" idx="4"/>
          </p:nvPr>
        </p:nvSpPr>
        <p:spPr/>
        <p:txBody>
          <a:bodyPr/>
          <a:lstStyle/>
          <a:p>
            <a:fld id="{63F7E935-997C-4AB2-AAF8-EEF37886DB40}" type="slidenum">
              <a:rPr lang="en-GB" smtClean="0"/>
              <a:pPr/>
              <a:t>10</a:t>
            </a:fld>
            <a:endParaRPr lang="en-GB"/>
          </a:p>
        </p:txBody>
      </p:sp>
    </p:spTree>
    <p:extLst>
      <p:ext uri="{BB962C8B-B14F-4D97-AF65-F5344CB8AC3E}">
        <p14:creationId xmlns:p14="http://schemas.microsoft.com/office/powerpoint/2010/main" val="139435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68D0FF1E-4F2C-5F48-9BC6-A0E67D817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727" y="3805708"/>
            <a:ext cx="2032000" cy="1371600"/>
          </a:xfrm>
          <a:prstGeom prst="rect">
            <a:avLst/>
          </a:prstGeom>
        </p:spPr>
      </p:pic>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180733"/>
            <a:ext cx="6217094"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Hormones, chemical messengers that affect different parts of the body, lead to the changes at puberty.</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#4</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16560"/>
            <a:ext cx="8229600" cy="1115092"/>
          </a:xfrm>
        </p:spPr>
        <p:txBody>
          <a:bodyPr>
            <a:normAutofit/>
          </a:bodyPr>
          <a:lstStyle/>
          <a:p>
            <a:r>
              <a:rPr lang="en-GB" dirty="0"/>
              <a:t>ROUND 1</a:t>
            </a:r>
            <a:br>
              <a:rPr lang="en-GB" dirty="0"/>
            </a:br>
            <a:r>
              <a:rPr lang="en-GB" dirty="0"/>
              <a:t>TRUE OR FALSE?</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11</a:t>
            </a:fld>
            <a:endParaRPr lang="en-GB"/>
          </a:p>
        </p:txBody>
      </p:sp>
      <p:grpSp>
        <p:nvGrpSpPr>
          <p:cNvPr id="5" name="Group 4">
            <a:extLst>
              <a:ext uri="{FF2B5EF4-FFF2-40B4-BE49-F238E27FC236}">
                <a16:creationId xmlns:a16="http://schemas.microsoft.com/office/drawing/2014/main" id="{8B7C043F-CCEC-42ED-BAB9-0653CD3D4741}"/>
              </a:ext>
            </a:extLst>
          </p:cNvPr>
          <p:cNvGrpSpPr/>
          <p:nvPr/>
        </p:nvGrpSpPr>
        <p:grpSpPr>
          <a:xfrm>
            <a:off x="697606" y="3023867"/>
            <a:ext cx="7745516" cy="2935282"/>
            <a:chOff x="700862" y="3070427"/>
            <a:chExt cx="7742260" cy="2923512"/>
          </a:xfrm>
        </p:grpSpPr>
        <p:sp>
          <p:nvSpPr>
            <p:cNvPr id="17" name="Rectangle">
              <a:extLst>
                <a:ext uri="{FF2B5EF4-FFF2-40B4-BE49-F238E27FC236}">
                  <a16:creationId xmlns:a16="http://schemas.microsoft.com/office/drawing/2014/main" id="{A1B4434C-7280-48C9-A0C2-820CE2620C8C}"/>
                </a:ext>
              </a:extLst>
            </p:cNvPr>
            <p:cNvSpPr/>
            <p:nvPr/>
          </p:nvSpPr>
          <p:spPr>
            <a:xfrm>
              <a:off x="700862" y="3070427"/>
              <a:ext cx="7742260" cy="2923512"/>
            </a:xfrm>
            <a:prstGeom prst="rect">
              <a:avLst/>
            </a:prstGeom>
            <a:solidFill>
              <a:schemeClr val="accent2"/>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8" name="TextBox 10">
              <a:extLst>
                <a:ext uri="{FF2B5EF4-FFF2-40B4-BE49-F238E27FC236}">
                  <a16:creationId xmlns:a16="http://schemas.microsoft.com/office/drawing/2014/main" id="{DF797978-4641-4631-9228-3F36A4DC556F}"/>
                </a:ext>
              </a:extLst>
            </p:cNvPr>
            <p:cNvSpPr txBox="1"/>
            <p:nvPr/>
          </p:nvSpPr>
          <p:spPr>
            <a:xfrm>
              <a:off x="1177265" y="4264646"/>
              <a:ext cx="7030349" cy="13234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During puberty, two parts of the brain called the hypothalamus and the pituitary gland start making a lot more hormones. Hormones like testosterone, progesterone and oestrogen cause changes in different parts of the body.</a:t>
              </a:r>
            </a:p>
          </p:txBody>
        </p:sp>
        <p:pic>
          <p:nvPicPr>
            <p:cNvPr id="19" name="Image" descr="Image">
              <a:extLst>
                <a:ext uri="{FF2B5EF4-FFF2-40B4-BE49-F238E27FC236}">
                  <a16:creationId xmlns:a16="http://schemas.microsoft.com/office/drawing/2014/main" id="{5AE93927-E89D-44A1-AF3B-F916F11CEEF0}"/>
                </a:ext>
              </a:extLst>
            </p:cNvPr>
            <p:cNvPicPr>
              <a:picLocks noChangeAspect="1"/>
            </p:cNvPicPr>
            <p:nvPr/>
          </p:nvPicPr>
          <p:blipFill>
            <a:blip r:embed="rId3"/>
            <a:stretch>
              <a:fillRect/>
            </a:stretch>
          </p:blipFill>
          <p:spPr>
            <a:xfrm>
              <a:off x="3064244" y="3395547"/>
              <a:ext cx="575253" cy="575253"/>
            </a:xfrm>
            <a:prstGeom prst="rect">
              <a:avLst/>
            </a:prstGeom>
            <a:ln w="12700" cap="flat">
              <a:noFill/>
              <a:miter lim="400000"/>
            </a:ln>
            <a:effectLst/>
          </p:spPr>
        </p:pic>
        <p:sp>
          <p:nvSpPr>
            <p:cNvPr id="20" name="TRUE!">
              <a:extLst>
                <a:ext uri="{FF2B5EF4-FFF2-40B4-BE49-F238E27FC236}">
                  <a16:creationId xmlns:a16="http://schemas.microsoft.com/office/drawing/2014/main" id="{5704CFFB-0D2A-4C1C-A312-DB338BDA77B4}"/>
                </a:ext>
              </a:extLst>
            </p:cNvPr>
            <p:cNvSpPr txBox="1"/>
            <p:nvPr/>
          </p:nvSpPr>
          <p:spPr>
            <a:xfrm>
              <a:off x="3944009" y="3252288"/>
              <a:ext cx="2015932" cy="8617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dirty="0">
                  <a:latin typeface="+mj-lt"/>
                </a:rPr>
                <a:t>TRUE!</a:t>
              </a:r>
            </a:p>
          </p:txBody>
        </p:sp>
      </p:grpSp>
    </p:spTree>
    <p:extLst>
      <p:ext uri="{BB962C8B-B14F-4D97-AF65-F5344CB8AC3E}">
        <p14:creationId xmlns:p14="http://schemas.microsoft.com/office/powerpoint/2010/main" val="372628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64B935-2411-4E92-AB1F-71ABE437DAD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750128" y="3147061"/>
            <a:ext cx="885122" cy="2761751"/>
          </a:xfrm>
          <a:prstGeom prst="rect">
            <a:avLst/>
          </a:prstGeom>
        </p:spPr>
      </p:pic>
      <p:pic>
        <p:nvPicPr>
          <p:cNvPr id="11" name="Picture 10">
            <a:extLst>
              <a:ext uri="{FF2B5EF4-FFF2-40B4-BE49-F238E27FC236}">
                <a16:creationId xmlns:a16="http://schemas.microsoft.com/office/drawing/2014/main" id="{80E540B4-669A-4A37-9681-4F480AFF691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flipH="1">
            <a:off x="3991591" y="3147061"/>
            <a:ext cx="736822" cy="2721555"/>
          </a:xfrm>
          <a:prstGeom prst="rect">
            <a:avLst/>
          </a:prstGeom>
        </p:spPr>
      </p:pic>
      <p:grpSp>
        <p:nvGrpSpPr>
          <p:cNvPr id="6" name="Group 5">
            <a:extLst>
              <a:ext uri="{FF2B5EF4-FFF2-40B4-BE49-F238E27FC236}">
                <a16:creationId xmlns:a16="http://schemas.microsoft.com/office/drawing/2014/main" id="{74ED8603-9C9E-48CD-9E4B-48FCF578145B}"/>
              </a:ext>
            </a:extLst>
          </p:cNvPr>
          <p:cNvGrpSpPr/>
          <p:nvPr/>
        </p:nvGrpSpPr>
        <p:grpSpPr>
          <a:xfrm>
            <a:off x="697606" y="3014053"/>
            <a:ext cx="7745516" cy="2935282"/>
            <a:chOff x="700862" y="3025823"/>
            <a:chExt cx="7742260" cy="2923512"/>
          </a:xfrm>
        </p:grpSpPr>
        <p:grpSp>
          <p:nvGrpSpPr>
            <p:cNvPr id="14" name="Group 13">
              <a:extLst>
                <a:ext uri="{FF2B5EF4-FFF2-40B4-BE49-F238E27FC236}">
                  <a16:creationId xmlns:a16="http://schemas.microsoft.com/office/drawing/2014/main" id="{FAFA9105-4A56-440F-BFBE-2659B2B84486}"/>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3BBD2360-3E71-419D-AF3A-1C707BCADC9E}"/>
                  </a:ext>
                </a:extLst>
              </p:cNvPr>
              <p:cNvSpPr/>
              <p:nvPr/>
            </p:nvSpPr>
            <p:spPr>
              <a:xfrm>
                <a:off x="700862" y="3070427"/>
                <a:ext cx="7742260" cy="2923512"/>
              </a:xfrm>
              <a:prstGeom prst="rect">
                <a:avLst/>
              </a:prstGeom>
              <a:solidFill>
                <a:srgbClr val="FF0000"/>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6" name="TextBox 10">
                <a:extLst>
                  <a:ext uri="{FF2B5EF4-FFF2-40B4-BE49-F238E27FC236}">
                    <a16:creationId xmlns:a16="http://schemas.microsoft.com/office/drawing/2014/main" id="{BB04E943-F497-4179-A2FF-D13BAED1001E}"/>
                  </a:ext>
                </a:extLst>
              </p:cNvPr>
              <p:cNvSpPr txBox="1"/>
              <p:nvPr/>
            </p:nvSpPr>
            <p:spPr>
              <a:xfrm>
                <a:off x="1346098" y="4346029"/>
                <a:ext cx="6723873" cy="10156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Males and females have the same hormones, but in different quantities. Males have much more testosterone and females have more oestrogen and progesterone.</a:t>
                </a:r>
              </a:p>
            </p:txBody>
          </p:sp>
          <p:sp>
            <p:nvSpPr>
              <p:cNvPr id="22" name="TRUE!">
                <a:extLst>
                  <a:ext uri="{FF2B5EF4-FFF2-40B4-BE49-F238E27FC236}">
                    <a16:creationId xmlns:a16="http://schemas.microsoft.com/office/drawing/2014/main" id="{BD7911D2-D0EA-4711-91F1-FFF2DACBCB00}"/>
                  </a:ext>
                </a:extLst>
              </p:cNvPr>
              <p:cNvSpPr txBox="1"/>
              <p:nvPr/>
            </p:nvSpPr>
            <p:spPr>
              <a:xfrm>
                <a:off x="3890309" y="3252288"/>
                <a:ext cx="2123334" cy="86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lang="en-GB" dirty="0">
                    <a:latin typeface="+mj-lt"/>
                  </a:rPr>
                  <a:t>FALSE</a:t>
                </a:r>
                <a:endParaRPr dirty="0">
                  <a:latin typeface="+mj-lt"/>
                </a:endParaRPr>
              </a:p>
            </p:txBody>
          </p:sp>
        </p:grpSp>
        <p:pic>
          <p:nvPicPr>
            <p:cNvPr id="4" name="Image" descr="Image">
              <a:extLst>
                <a:ext uri="{FF2B5EF4-FFF2-40B4-BE49-F238E27FC236}">
                  <a16:creationId xmlns:a16="http://schemas.microsoft.com/office/drawing/2014/main" id="{90CC1D70-FCBF-470A-87B4-B1324B523599}"/>
                </a:ext>
              </a:extLst>
            </p:cNvPr>
            <p:cNvPicPr>
              <a:picLocks noChangeAspect="1"/>
            </p:cNvPicPr>
            <p:nvPr/>
          </p:nvPicPr>
          <p:blipFill>
            <a:blip r:embed="rId4"/>
            <a:stretch>
              <a:fillRect/>
            </a:stretch>
          </p:blipFill>
          <p:spPr>
            <a:xfrm>
              <a:off x="3064370" y="3350943"/>
              <a:ext cx="575254" cy="575251"/>
            </a:xfrm>
            <a:prstGeom prst="rect">
              <a:avLst/>
            </a:prstGeom>
            <a:ln w="12700" cap="flat">
              <a:noFill/>
              <a:miter lim="400000"/>
            </a:ln>
            <a:effectLst/>
          </p:spPr>
        </p:pic>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73351" y="2346104"/>
            <a:ext cx="6573043"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Males and females have different hormones</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#5</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26720"/>
            <a:ext cx="8229600" cy="1094772"/>
          </a:xfrm>
        </p:spPr>
        <p:txBody>
          <a:bodyPr>
            <a:normAutofit/>
          </a:bodyPr>
          <a:lstStyle/>
          <a:p>
            <a:r>
              <a:rPr lang="en-GB" dirty="0"/>
              <a:t>ROUND 1</a:t>
            </a:r>
            <a:br>
              <a:rPr lang="en-GB" dirty="0"/>
            </a:br>
            <a:r>
              <a:rPr lang="en-GB" dirty="0"/>
              <a:t>TRUE OR FALSE?</a:t>
            </a:r>
          </a:p>
        </p:txBody>
      </p:sp>
      <p:sp>
        <p:nvSpPr>
          <p:cNvPr id="7" name="Slide Number Placeholder 6">
            <a:extLst>
              <a:ext uri="{FF2B5EF4-FFF2-40B4-BE49-F238E27FC236}">
                <a16:creationId xmlns:a16="http://schemas.microsoft.com/office/drawing/2014/main" id="{02DC84C2-B370-4AEF-B84F-6537B82EC5C3}"/>
              </a:ext>
            </a:extLst>
          </p:cNvPr>
          <p:cNvSpPr>
            <a:spLocks noGrp="1"/>
          </p:cNvSpPr>
          <p:nvPr>
            <p:ph type="sldNum" sz="quarter" idx="4"/>
          </p:nvPr>
        </p:nvSpPr>
        <p:spPr/>
        <p:txBody>
          <a:bodyPr/>
          <a:lstStyle/>
          <a:p>
            <a:fld id="{63F7E935-997C-4AB2-AAF8-EEF37886DB40}" type="slidenum">
              <a:rPr lang="en-GB" smtClean="0"/>
              <a:pPr/>
              <a:t>12</a:t>
            </a:fld>
            <a:endParaRPr lang="en-GB"/>
          </a:p>
        </p:txBody>
      </p:sp>
    </p:spTree>
    <p:extLst>
      <p:ext uri="{BB962C8B-B14F-4D97-AF65-F5344CB8AC3E}">
        <p14:creationId xmlns:p14="http://schemas.microsoft.com/office/powerpoint/2010/main" val="362406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AB298A90-B393-41A0-90E7-1C977BC4A598}"/>
              </a:ext>
            </a:extLst>
          </p:cNvPr>
          <p:cNvPicPr>
            <a:picLocks noChangeAspect="1"/>
          </p:cNvPicPr>
          <p:nvPr/>
        </p:nvPicPr>
        <p:blipFill rotWithShape="1">
          <a:blip r:embed="rId2"/>
          <a:srcRect r="59222"/>
          <a:stretch/>
        </p:blipFill>
        <p:spPr>
          <a:xfrm>
            <a:off x="3507059" y="3147823"/>
            <a:ext cx="2123334" cy="2591002"/>
          </a:xfrm>
          <a:prstGeom prst="rect">
            <a:avLst/>
          </a:prstGeom>
          <a:ln w="12700">
            <a:miter lim="400000"/>
          </a:ln>
        </p:spPr>
      </p:pic>
      <p:grpSp>
        <p:nvGrpSpPr>
          <p:cNvPr id="6" name="Group 5">
            <a:extLst>
              <a:ext uri="{FF2B5EF4-FFF2-40B4-BE49-F238E27FC236}">
                <a16:creationId xmlns:a16="http://schemas.microsoft.com/office/drawing/2014/main" id="{74ED8603-9C9E-48CD-9E4B-48FCF578145B}"/>
              </a:ext>
            </a:extLst>
          </p:cNvPr>
          <p:cNvGrpSpPr/>
          <p:nvPr/>
        </p:nvGrpSpPr>
        <p:grpSpPr>
          <a:xfrm>
            <a:off x="697606" y="2986528"/>
            <a:ext cx="7745516" cy="2962807"/>
            <a:chOff x="700862" y="3025823"/>
            <a:chExt cx="7742260" cy="2923512"/>
          </a:xfrm>
        </p:grpSpPr>
        <p:grpSp>
          <p:nvGrpSpPr>
            <p:cNvPr id="14" name="Group 13">
              <a:extLst>
                <a:ext uri="{FF2B5EF4-FFF2-40B4-BE49-F238E27FC236}">
                  <a16:creationId xmlns:a16="http://schemas.microsoft.com/office/drawing/2014/main" id="{FAFA9105-4A56-440F-BFBE-2659B2B84486}"/>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3BBD2360-3E71-419D-AF3A-1C707BCADC9E}"/>
                  </a:ext>
                </a:extLst>
              </p:cNvPr>
              <p:cNvSpPr/>
              <p:nvPr/>
            </p:nvSpPr>
            <p:spPr>
              <a:xfrm>
                <a:off x="700862" y="3070427"/>
                <a:ext cx="7742260" cy="2923512"/>
              </a:xfrm>
              <a:prstGeom prst="rect">
                <a:avLst/>
              </a:prstGeom>
              <a:solidFill>
                <a:srgbClr val="FF0000"/>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6" name="TextBox 10">
                <a:extLst>
                  <a:ext uri="{FF2B5EF4-FFF2-40B4-BE49-F238E27FC236}">
                    <a16:creationId xmlns:a16="http://schemas.microsoft.com/office/drawing/2014/main" id="{BB04E943-F497-4179-A2FF-D13BAED1001E}"/>
                  </a:ext>
                </a:extLst>
              </p:cNvPr>
              <p:cNvSpPr txBox="1"/>
              <p:nvPr/>
            </p:nvSpPr>
            <p:spPr>
              <a:xfrm>
                <a:off x="1206790" y="4321726"/>
                <a:ext cx="6723873" cy="13234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Body odour is not caused by sweat, but by bacteria on the skin that break down the sweat. Using deodorant, washing every day and after exercise, and wearing natural fabrics all help prevent body odour.</a:t>
                </a:r>
              </a:p>
            </p:txBody>
          </p:sp>
          <p:sp>
            <p:nvSpPr>
              <p:cNvPr id="22" name="TRUE!">
                <a:extLst>
                  <a:ext uri="{FF2B5EF4-FFF2-40B4-BE49-F238E27FC236}">
                    <a16:creationId xmlns:a16="http://schemas.microsoft.com/office/drawing/2014/main" id="{BD7911D2-D0EA-4711-91F1-FFF2DACBCB00}"/>
                  </a:ext>
                </a:extLst>
              </p:cNvPr>
              <p:cNvSpPr txBox="1"/>
              <p:nvPr/>
            </p:nvSpPr>
            <p:spPr>
              <a:xfrm>
                <a:off x="3890309" y="3252288"/>
                <a:ext cx="2123334" cy="8617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lang="en-GB" dirty="0">
                    <a:latin typeface="+mj-lt"/>
                  </a:rPr>
                  <a:t>FALSE</a:t>
                </a:r>
                <a:endParaRPr dirty="0">
                  <a:latin typeface="+mj-lt"/>
                </a:endParaRPr>
              </a:p>
            </p:txBody>
          </p:sp>
        </p:grpSp>
        <p:pic>
          <p:nvPicPr>
            <p:cNvPr id="4" name="Image" descr="Image">
              <a:extLst>
                <a:ext uri="{FF2B5EF4-FFF2-40B4-BE49-F238E27FC236}">
                  <a16:creationId xmlns:a16="http://schemas.microsoft.com/office/drawing/2014/main" id="{90CC1D70-FCBF-470A-87B4-B1324B523599}"/>
                </a:ext>
              </a:extLst>
            </p:cNvPr>
            <p:cNvPicPr>
              <a:picLocks noChangeAspect="1"/>
            </p:cNvPicPr>
            <p:nvPr/>
          </p:nvPicPr>
          <p:blipFill>
            <a:blip r:embed="rId3"/>
            <a:stretch>
              <a:fillRect/>
            </a:stretch>
          </p:blipFill>
          <p:spPr>
            <a:xfrm>
              <a:off x="3064370" y="3350943"/>
              <a:ext cx="575254" cy="575251"/>
            </a:xfrm>
            <a:prstGeom prst="rect">
              <a:avLst/>
            </a:prstGeom>
            <a:ln w="12700" cap="flat">
              <a:noFill/>
              <a:miter lim="400000"/>
            </a:ln>
            <a:effectLst/>
          </p:spPr>
        </p:pic>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43808" y="2205163"/>
            <a:ext cx="5728452"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There’s nothing you can do about body odour once you reach puberty; it’s just part of life.</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#6</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26720"/>
            <a:ext cx="8229600" cy="1094772"/>
          </a:xfrm>
        </p:spPr>
        <p:txBody>
          <a:bodyPr>
            <a:normAutofit/>
          </a:bodyPr>
          <a:lstStyle/>
          <a:p>
            <a:r>
              <a:rPr lang="en-GB" dirty="0"/>
              <a:t>ROUND 1</a:t>
            </a:r>
            <a:br>
              <a:rPr lang="en-GB" dirty="0"/>
            </a:br>
            <a:r>
              <a:rPr lang="en-GB" dirty="0"/>
              <a:t>TRUE OR FALSE?</a:t>
            </a:r>
          </a:p>
        </p:txBody>
      </p:sp>
      <p:sp>
        <p:nvSpPr>
          <p:cNvPr id="7" name="Slide Number Placeholder 6">
            <a:extLst>
              <a:ext uri="{FF2B5EF4-FFF2-40B4-BE49-F238E27FC236}">
                <a16:creationId xmlns:a16="http://schemas.microsoft.com/office/drawing/2014/main" id="{02DC84C2-B370-4AEF-B84F-6537B82EC5C3}"/>
              </a:ext>
            </a:extLst>
          </p:cNvPr>
          <p:cNvSpPr>
            <a:spLocks noGrp="1"/>
          </p:cNvSpPr>
          <p:nvPr>
            <p:ph type="sldNum" sz="quarter" idx="4"/>
          </p:nvPr>
        </p:nvSpPr>
        <p:spPr/>
        <p:txBody>
          <a:bodyPr/>
          <a:lstStyle/>
          <a:p>
            <a:fld id="{63F7E935-997C-4AB2-AAF8-EEF37886DB40}" type="slidenum">
              <a:rPr lang="en-GB" smtClean="0"/>
              <a:pPr/>
              <a:t>13</a:t>
            </a:fld>
            <a:endParaRPr lang="en-GB"/>
          </a:p>
        </p:txBody>
      </p:sp>
    </p:spTree>
    <p:extLst>
      <p:ext uri="{BB962C8B-B14F-4D97-AF65-F5344CB8AC3E}">
        <p14:creationId xmlns:p14="http://schemas.microsoft.com/office/powerpoint/2010/main" val="27118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sitting, table, bear&#10;&#10;Description automatically generated">
            <a:extLst>
              <a:ext uri="{FF2B5EF4-FFF2-40B4-BE49-F238E27FC236}">
                <a16:creationId xmlns:a16="http://schemas.microsoft.com/office/drawing/2014/main" id="{4559BA68-E794-314C-99BC-B4398F7B8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868" y="3539117"/>
            <a:ext cx="1983684" cy="1636028"/>
          </a:xfrm>
          <a:prstGeom prst="rect">
            <a:avLst/>
          </a:prstGeom>
        </p:spPr>
      </p:pic>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936567" y="2371692"/>
            <a:ext cx="6217094"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Males and females develop breasts at puberty.</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#7</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06400"/>
            <a:ext cx="8229600" cy="1135412"/>
          </a:xfrm>
        </p:spPr>
        <p:txBody>
          <a:bodyPr>
            <a:normAutofit/>
          </a:bodyPr>
          <a:lstStyle/>
          <a:p>
            <a:r>
              <a:rPr lang="en-GB" dirty="0"/>
              <a:t>ROUND 1</a:t>
            </a:r>
            <a:br>
              <a:rPr lang="en-GB" dirty="0"/>
            </a:br>
            <a:r>
              <a:rPr lang="en-GB" dirty="0"/>
              <a:t>TRUE OR FALSE?</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14</a:t>
            </a:fld>
            <a:endParaRPr lang="en-GB"/>
          </a:p>
        </p:txBody>
      </p:sp>
      <p:grpSp>
        <p:nvGrpSpPr>
          <p:cNvPr id="5" name="Group 4">
            <a:extLst>
              <a:ext uri="{FF2B5EF4-FFF2-40B4-BE49-F238E27FC236}">
                <a16:creationId xmlns:a16="http://schemas.microsoft.com/office/drawing/2014/main" id="{8B7C043F-CCEC-42ED-BAB9-0653CD3D4741}"/>
              </a:ext>
            </a:extLst>
          </p:cNvPr>
          <p:cNvGrpSpPr/>
          <p:nvPr/>
        </p:nvGrpSpPr>
        <p:grpSpPr>
          <a:xfrm>
            <a:off x="697606" y="3014053"/>
            <a:ext cx="7745516" cy="2915641"/>
            <a:chOff x="697606" y="3078297"/>
            <a:chExt cx="7745516" cy="2915641"/>
          </a:xfrm>
        </p:grpSpPr>
        <p:sp>
          <p:nvSpPr>
            <p:cNvPr id="17" name="Rectangle">
              <a:extLst>
                <a:ext uri="{FF2B5EF4-FFF2-40B4-BE49-F238E27FC236}">
                  <a16:creationId xmlns:a16="http://schemas.microsoft.com/office/drawing/2014/main" id="{A1B4434C-7280-48C9-A0C2-820CE2620C8C}"/>
                </a:ext>
              </a:extLst>
            </p:cNvPr>
            <p:cNvSpPr/>
            <p:nvPr/>
          </p:nvSpPr>
          <p:spPr>
            <a:xfrm>
              <a:off x="697606" y="3078297"/>
              <a:ext cx="7745516" cy="2915641"/>
            </a:xfrm>
            <a:prstGeom prst="rect">
              <a:avLst/>
            </a:prstGeom>
            <a:solidFill>
              <a:schemeClr val="accent2"/>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8" name="TextBox 10">
              <a:extLst>
                <a:ext uri="{FF2B5EF4-FFF2-40B4-BE49-F238E27FC236}">
                  <a16:creationId xmlns:a16="http://schemas.microsoft.com/office/drawing/2014/main" id="{DF797978-4641-4631-9228-3F36A4DC556F}"/>
                </a:ext>
              </a:extLst>
            </p:cNvPr>
            <p:cNvSpPr txBox="1"/>
            <p:nvPr/>
          </p:nvSpPr>
          <p:spPr>
            <a:xfrm>
              <a:off x="1524913" y="4155623"/>
              <a:ext cx="6083594" cy="156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400" dirty="0">
                  <a:latin typeface="+mn-lt"/>
                </a:rPr>
                <a:t>Around half of males also experience breast growth at puberty due to an imbalance of hormones. It usually goes away with time, but if you are concerned, speak to a GP.</a:t>
              </a:r>
            </a:p>
          </p:txBody>
        </p:sp>
        <p:pic>
          <p:nvPicPr>
            <p:cNvPr id="19" name="Image" descr="Image">
              <a:extLst>
                <a:ext uri="{FF2B5EF4-FFF2-40B4-BE49-F238E27FC236}">
                  <a16:creationId xmlns:a16="http://schemas.microsoft.com/office/drawing/2014/main" id="{5AE93927-E89D-44A1-AF3B-F916F11CEEF0}"/>
                </a:ext>
              </a:extLst>
            </p:cNvPr>
            <p:cNvPicPr>
              <a:picLocks noChangeAspect="1"/>
            </p:cNvPicPr>
            <p:nvPr/>
          </p:nvPicPr>
          <p:blipFill>
            <a:blip r:embed="rId3"/>
            <a:stretch>
              <a:fillRect/>
            </a:stretch>
          </p:blipFill>
          <p:spPr>
            <a:xfrm>
              <a:off x="3064244" y="3395547"/>
              <a:ext cx="575253" cy="575253"/>
            </a:xfrm>
            <a:prstGeom prst="rect">
              <a:avLst/>
            </a:prstGeom>
            <a:ln w="12700" cap="flat">
              <a:noFill/>
              <a:miter lim="400000"/>
            </a:ln>
            <a:effectLst/>
          </p:spPr>
        </p:pic>
        <p:sp>
          <p:nvSpPr>
            <p:cNvPr id="20" name="TRUE!">
              <a:extLst>
                <a:ext uri="{FF2B5EF4-FFF2-40B4-BE49-F238E27FC236}">
                  <a16:creationId xmlns:a16="http://schemas.microsoft.com/office/drawing/2014/main" id="{5704CFFB-0D2A-4C1C-A312-DB338BDA77B4}"/>
                </a:ext>
              </a:extLst>
            </p:cNvPr>
            <p:cNvSpPr txBox="1"/>
            <p:nvPr/>
          </p:nvSpPr>
          <p:spPr>
            <a:xfrm>
              <a:off x="3944009" y="3252288"/>
              <a:ext cx="2015932" cy="86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dirty="0">
                  <a:latin typeface="+mj-lt"/>
                </a:rPr>
                <a:t>TRUE!</a:t>
              </a:r>
            </a:p>
          </p:txBody>
        </p:sp>
      </p:grpSp>
    </p:spTree>
    <p:extLst>
      <p:ext uri="{BB962C8B-B14F-4D97-AF65-F5344CB8AC3E}">
        <p14:creationId xmlns:p14="http://schemas.microsoft.com/office/powerpoint/2010/main" val="373481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3027D-E2BD-BD4D-8512-3D17908D2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727" y="3499099"/>
            <a:ext cx="254000" cy="1955800"/>
          </a:xfrm>
          <a:prstGeom prst="rect">
            <a:avLst/>
          </a:prstGeom>
        </p:spPr>
      </p:pic>
      <p:grpSp>
        <p:nvGrpSpPr>
          <p:cNvPr id="6" name="Group 5">
            <a:extLst>
              <a:ext uri="{FF2B5EF4-FFF2-40B4-BE49-F238E27FC236}">
                <a16:creationId xmlns:a16="http://schemas.microsoft.com/office/drawing/2014/main" id="{74ED8603-9C9E-48CD-9E4B-48FCF578145B}"/>
              </a:ext>
            </a:extLst>
          </p:cNvPr>
          <p:cNvGrpSpPr/>
          <p:nvPr/>
        </p:nvGrpSpPr>
        <p:grpSpPr>
          <a:xfrm>
            <a:off x="697606" y="3018602"/>
            <a:ext cx="7745516" cy="2962807"/>
            <a:chOff x="700862" y="3025823"/>
            <a:chExt cx="7742260" cy="2923512"/>
          </a:xfrm>
        </p:grpSpPr>
        <p:grpSp>
          <p:nvGrpSpPr>
            <p:cNvPr id="14" name="Group 13">
              <a:extLst>
                <a:ext uri="{FF2B5EF4-FFF2-40B4-BE49-F238E27FC236}">
                  <a16:creationId xmlns:a16="http://schemas.microsoft.com/office/drawing/2014/main" id="{FAFA9105-4A56-440F-BFBE-2659B2B84486}"/>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3BBD2360-3E71-419D-AF3A-1C707BCADC9E}"/>
                  </a:ext>
                </a:extLst>
              </p:cNvPr>
              <p:cNvSpPr/>
              <p:nvPr/>
            </p:nvSpPr>
            <p:spPr>
              <a:xfrm>
                <a:off x="700862" y="3070427"/>
                <a:ext cx="7742260" cy="2923512"/>
              </a:xfrm>
              <a:prstGeom prst="rect">
                <a:avLst/>
              </a:prstGeom>
              <a:solidFill>
                <a:srgbClr val="FF0000"/>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6" name="TextBox 10">
                <a:extLst>
                  <a:ext uri="{FF2B5EF4-FFF2-40B4-BE49-F238E27FC236}">
                    <a16:creationId xmlns:a16="http://schemas.microsoft.com/office/drawing/2014/main" id="{BB04E943-F497-4179-A2FF-D13BAED1001E}"/>
                  </a:ext>
                </a:extLst>
              </p:cNvPr>
              <p:cNvSpPr txBox="1"/>
              <p:nvPr/>
            </p:nvSpPr>
            <p:spPr>
              <a:xfrm>
                <a:off x="1177265" y="4439178"/>
                <a:ext cx="6828846"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Tampons can be used from your very first period if you want to, although many find it easier to use pads to begin with.</a:t>
                </a:r>
              </a:p>
            </p:txBody>
          </p:sp>
          <p:sp>
            <p:nvSpPr>
              <p:cNvPr id="22" name="TRUE!">
                <a:extLst>
                  <a:ext uri="{FF2B5EF4-FFF2-40B4-BE49-F238E27FC236}">
                    <a16:creationId xmlns:a16="http://schemas.microsoft.com/office/drawing/2014/main" id="{BD7911D2-D0EA-4711-91F1-FFF2DACBCB00}"/>
                  </a:ext>
                </a:extLst>
              </p:cNvPr>
              <p:cNvSpPr txBox="1"/>
              <p:nvPr/>
            </p:nvSpPr>
            <p:spPr>
              <a:xfrm>
                <a:off x="3890309" y="3252288"/>
                <a:ext cx="2123334" cy="86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lang="en-GB" dirty="0">
                    <a:latin typeface="+mj-lt"/>
                  </a:rPr>
                  <a:t>FALSE</a:t>
                </a:r>
                <a:endParaRPr dirty="0">
                  <a:latin typeface="+mj-lt"/>
                </a:endParaRPr>
              </a:p>
            </p:txBody>
          </p:sp>
        </p:grpSp>
        <p:pic>
          <p:nvPicPr>
            <p:cNvPr id="4" name="Image" descr="Image">
              <a:extLst>
                <a:ext uri="{FF2B5EF4-FFF2-40B4-BE49-F238E27FC236}">
                  <a16:creationId xmlns:a16="http://schemas.microsoft.com/office/drawing/2014/main" id="{90CC1D70-FCBF-470A-87B4-B1324B523599}"/>
                </a:ext>
              </a:extLst>
            </p:cNvPr>
            <p:cNvPicPr>
              <a:picLocks noChangeAspect="1"/>
            </p:cNvPicPr>
            <p:nvPr/>
          </p:nvPicPr>
          <p:blipFill>
            <a:blip r:embed="rId3"/>
            <a:stretch>
              <a:fillRect/>
            </a:stretch>
          </p:blipFill>
          <p:spPr>
            <a:xfrm>
              <a:off x="3064370" y="3350943"/>
              <a:ext cx="575254" cy="575251"/>
            </a:xfrm>
            <a:prstGeom prst="rect">
              <a:avLst/>
            </a:prstGeom>
            <a:ln w="12700" cap="flat">
              <a:noFill/>
              <a:miter lim="400000"/>
            </a:ln>
            <a:effectLst/>
          </p:spPr>
        </p:pic>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722079" y="2378521"/>
            <a:ext cx="6842992"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Tampons shouldn’t be used until you’ve lost your virginity.</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#8</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06400"/>
            <a:ext cx="8229600" cy="1135412"/>
          </a:xfrm>
        </p:spPr>
        <p:txBody>
          <a:bodyPr>
            <a:normAutofit/>
          </a:bodyPr>
          <a:lstStyle/>
          <a:p>
            <a:r>
              <a:rPr lang="en-GB" dirty="0"/>
              <a:t>ROUND 1</a:t>
            </a:r>
            <a:br>
              <a:rPr lang="en-GB" dirty="0"/>
            </a:br>
            <a:r>
              <a:rPr lang="en-GB" dirty="0"/>
              <a:t>TRUE OR FALSE?</a:t>
            </a:r>
          </a:p>
        </p:txBody>
      </p:sp>
      <p:sp>
        <p:nvSpPr>
          <p:cNvPr id="7" name="Slide Number Placeholder 6">
            <a:extLst>
              <a:ext uri="{FF2B5EF4-FFF2-40B4-BE49-F238E27FC236}">
                <a16:creationId xmlns:a16="http://schemas.microsoft.com/office/drawing/2014/main" id="{02DC84C2-B370-4AEF-B84F-6537B82EC5C3}"/>
              </a:ext>
            </a:extLst>
          </p:cNvPr>
          <p:cNvSpPr>
            <a:spLocks noGrp="1"/>
          </p:cNvSpPr>
          <p:nvPr>
            <p:ph type="sldNum" sz="quarter" idx="4"/>
          </p:nvPr>
        </p:nvSpPr>
        <p:spPr/>
        <p:txBody>
          <a:bodyPr/>
          <a:lstStyle/>
          <a:p>
            <a:fld id="{63F7E935-997C-4AB2-AAF8-EEF37886DB40}" type="slidenum">
              <a:rPr lang="en-GB" smtClean="0"/>
              <a:pPr/>
              <a:t>15</a:t>
            </a:fld>
            <a:endParaRPr lang="en-GB"/>
          </a:p>
        </p:txBody>
      </p:sp>
    </p:spTree>
    <p:extLst>
      <p:ext uri="{BB962C8B-B14F-4D97-AF65-F5344CB8AC3E}">
        <p14:creationId xmlns:p14="http://schemas.microsoft.com/office/powerpoint/2010/main" val="395007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CE5042D4-475C-404F-BC9C-FDFB699F513A}"/>
              </a:ext>
            </a:extLst>
          </p:cNvPr>
          <p:cNvPicPr>
            <a:picLocks noChangeAspect="1"/>
          </p:cNvPicPr>
          <p:nvPr/>
        </p:nvPicPr>
        <p:blipFill>
          <a:blip r:embed="rId2"/>
          <a:stretch>
            <a:fillRect/>
          </a:stretch>
        </p:blipFill>
        <p:spPr>
          <a:xfrm>
            <a:off x="3954292" y="3249470"/>
            <a:ext cx="1518571" cy="2455059"/>
          </a:xfrm>
          <a:prstGeom prst="rect">
            <a:avLst/>
          </a:prstGeom>
          <a:ln w="12700">
            <a:miter lim="400000"/>
          </a:ln>
        </p:spPr>
      </p:pic>
      <p:grpSp>
        <p:nvGrpSpPr>
          <p:cNvPr id="6" name="Group 5">
            <a:extLst>
              <a:ext uri="{FF2B5EF4-FFF2-40B4-BE49-F238E27FC236}">
                <a16:creationId xmlns:a16="http://schemas.microsoft.com/office/drawing/2014/main" id="{74ED8603-9C9E-48CD-9E4B-48FCF578145B}"/>
              </a:ext>
            </a:extLst>
          </p:cNvPr>
          <p:cNvGrpSpPr/>
          <p:nvPr/>
        </p:nvGrpSpPr>
        <p:grpSpPr>
          <a:xfrm>
            <a:off x="695740" y="3025823"/>
            <a:ext cx="7742260" cy="2923512"/>
            <a:chOff x="700862" y="3025823"/>
            <a:chExt cx="7742260" cy="2923512"/>
          </a:xfrm>
        </p:grpSpPr>
        <p:grpSp>
          <p:nvGrpSpPr>
            <p:cNvPr id="14" name="Group 13">
              <a:extLst>
                <a:ext uri="{FF2B5EF4-FFF2-40B4-BE49-F238E27FC236}">
                  <a16:creationId xmlns:a16="http://schemas.microsoft.com/office/drawing/2014/main" id="{FAFA9105-4A56-440F-BFBE-2659B2B84486}"/>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3BBD2360-3E71-419D-AF3A-1C707BCADC9E}"/>
                  </a:ext>
                </a:extLst>
              </p:cNvPr>
              <p:cNvSpPr/>
              <p:nvPr/>
            </p:nvSpPr>
            <p:spPr>
              <a:xfrm>
                <a:off x="700862" y="3070427"/>
                <a:ext cx="7742260" cy="2923512"/>
              </a:xfrm>
              <a:prstGeom prst="rect">
                <a:avLst/>
              </a:prstGeom>
              <a:solidFill>
                <a:srgbClr val="FF0000"/>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6" name="TextBox 10">
                <a:extLst>
                  <a:ext uri="{FF2B5EF4-FFF2-40B4-BE49-F238E27FC236}">
                    <a16:creationId xmlns:a16="http://schemas.microsoft.com/office/drawing/2014/main" id="{BB04E943-F497-4179-A2FF-D13BAED1001E}"/>
                  </a:ext>
                </a:extLst>
              </p:cNvPr>
              <p:cNvSpPr txBox="1"/>
              <p:nvPr/>
            </p:nvSpPr>
            <p:spPr>
              <a:xfrm>
                <a:off x="1177265" y="4439178"/>
                <a:ext cx="6828846" cy="4001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Trans boys or non-binary people also have periods.</a:t>
                </a:r>
              </a:p>
            </p:txBody>
          </p:sp>
          <p:sp>
            <p:nvSpPr>
              <p:cNvPr id="22" name="TRUE!">
                <a:extLst>
                  <a:ext uri="{FF2B5EF4-FFF2-40B4-BE49-F238E27FC236}">
                    <a16:creationId xmlns:a16="http://schemas.microsoft.com/office/drawing/2014/main" id="{BD7911D2-D0EA-4711-91F1-FFF2DACBCB00}"/>
                  </a:ext>
                </a:extLst>
              </p:cNvPr>
              <p:cNvSpPr txBox="1"/>
              <p:nvPr/>
            </p:nvSpPr>
            <p:spPr>
              <a:xfrm>
                <a:off x="3890309" y="3252288"/>
                <a:ext cx="2123334" cy="8617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lang="en-GB" dirty="0">
                    <a:latin typeface="+mj-lt"/>
                  </a:rPr>
                  <a:t>FALSE</a:t>
                </a:r>
                <a:endParaRPr dirty="0">
                  <a:latin typeface="+mj-lt"/>
                </a:endParaRPr>
              </a:p>
            </p:txBody>
          </p:sp>
        </p:grpSp>
        <p:pic>
          <p:nvPicPr>
            <p:cNvPr id="4" name="Image" descr="Image">
              <a:extLst>
                <a:ext uri="{FF2B5EF4-FFF2-40B4-BE49-F238E27FC236}">
                  <a16:creationId xmlns:a16="http://schemas.microsoft.com/office/drawing/2014/main" id="{90CC1D70-FCBF-470A-87B4-B1324B523599}"/>
                </a:ext>
              </a:extLst>
            </p:cNvPr>
            <p:cNvPicPr>
              <a:picLocks noChangeAspect="1"/>
            </p:cNvPicPr>
            <p:nvPr/>
          </p:nvPicPr>
          <p:blipFill>
            <a:blip r:embed="rId3"/>
            <a:stretch>
              <a:fillRect/>
            </a:stretch>
          </p:blipFill>
          <p:spPr>
            <a:xfrm>
              <a:off x="3064370" y="3350943"/>
              <a:ext cx="575254" cy="575251"/>
            </a:xfrm>
            <a:prstGeom prst="rect">
              <a:avLst/>
            </a:prstGeom>
            <a:ln w="12700" cap="flat">
              <a:noFill/>
              <a:miter lim="400000"/>
            </a:ln>
            <a:effectLst/>
          </p:spPr>
        </p:pic>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722079" y="2378521"/>
            <a:ext cx="6842992"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Only girls have periods.</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#9</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16560"/>
            <a:ext cx="8229600" cy="1125252"/>
          </a:xfrm>
        </p:spPr>
        <p:txBody>
          <a:bodyPr>
            <a:normAutofit/>
          </a:bodyPr>
          <a:lstStyle/>
          <a:p>
            <a:r>
              <a:rPr lang="en-GB" dirty="0"/>
              <a:t>ROUND 1</a:t>
            </a:r>
            <a:br>
              <a:rPr lang="en-GB" dirty="0"/>
            </a:br>
            <a:r>
              <a:rPr lang="en-GB" dirty="0"/>
              <a:t>TRUE OR FALSE?</a:t>
            </a:r>
          </a:p>
        </p:txBody>
      </p:sp>
      <p:sp>
        <p:nvSpPr>
          <p:cNvPr id="7" name="Slide Number Placeholder 6">
            <a:extLst>
              <a:ext uri="{FF2B5EF4-FFF2-40B4-BE49-F238E27FC236}">
                <a16:creationId xmlns:a16="http://schemas.microsoft.com/office/drawing/2014/main" id="{02DC84C2-B370-4AEF-B84F-6537B82EC5C3}"/>
              </a:ext>
            </a:extLst>
          </p:cNvPr>
          <p:cNvSpPr>
            <a:spLocks noGrp="1"/>
          </p:cNvSpPr>
          <p:nvPr>
            <p:ph type="sldNum" sz="quarter" idx="4"/>
          </p:nvPr>
        </p:nvSpPr>
        <p:spPr/>
        <p:txBody>
          <a:bodyPr/>
          <a:lstStyle/>
          <a:p>
            <a:fld id="{63F7E935-997C-4AB2-AAF8-EEF37886DB40}" type="slidenum">
              <a:rPr lang="en-GB" smtClean="0"/>
              <a:pPr/>
              <a:t>16</a:t>
            </a:fld>
            <a:endParaRPr lang="en-GB"/>
          </a:p>
        </p:txBody>
      </p:sp>
    </p:spTree>
    <p:extLst>
      <p:ext uri="{BB962C8B-B14F-4D97-AF65-F5344CB8AC3E}">
        <p14:creationId xmlns:p14="http://schemas.microsoft.com/office/powerpoint/2010/main" val="305965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A9635EF-0EB5-474C-8DF3-B664720170FE}"/>
              </a:ext>
            </a:extLst>
          </p:cNvPr>
          <p:cNvGrpSpPr/>
          <p:nvPr/>
        </p:nvGrpSpPr>
        <p:grpSpPr>
          <a:xfrm>
            <a:off x="4146254" y="3138082"/>
            <a:ext cx="1758110" cy="2749499"/>
            <a:chOff x="4146254" y="3138082"/>
            <a:chExt cx="1758110" cy="2749499"/>
          </a:xfrm>
        </p:grpSpPr>
        <p:pic>
          <p:nvPicPr>
            <p:cNvPr id="21" name="Picture 20">
              <a:extLst>
                <a:ext uri="{FF2B5EF4-FFF2-40B4-BE49-F238E27FC236}">
                  <a16:creationId xmlns:a16="http://schemas.microsoft.com/office/drawing/2014/main" id="{F0037ACE-213F-5C4E-831B-785BC59A947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146254" y="3138082"/>
              <a:ext cx="781779" cy="2703469"/>
            </a:xfrm>
            <a:prstGeom prst="rect">
              <a:avLst/>
            </a:prstGeom>
          </p:spPr>
        </p:pic>
        <p:pic>
          <p:nvPicPr>
            <p:cNvPr id="23" name="Picture 22">
              <a:extLst>
                <a:ext uri="{FF2B5EF4-FFF2-40B4-BE49-F238E27FC236}">
                  <a16:creationId xmlns:a16="http://schemas.microsoft.com/office/drawing/2014/main" id="{EEE88EF7-EC19-F04E-81A1-6E046F899BA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994787" y="3138082"/>
              <a:ext cx="909577" cy="2749499"/>
            </a:xfrm>
            <a:prstGeom prst="rect">
              <a:avLst/>
            </a:prstGeom>
          </p:spPr>
        </p:pic>
      </p:grpSp>
      <p:pic>
        <p:nvPicPr>
          <p:cNvPr id="24" name="Image" descr="Image">
            <a:extLst>
              <a:ext uri="{FF2B5EF4-FFF2-40B4-BE49-F238E27FC236}">
                <a16:creationId xmlns:a16="http://schemas.microsoft.com/office/drawing/2014/main" id="{B563F299-2354-4344-A9ED-2C5A4B6AE41B}"/>
              </a:ext>
            </a:extLst>
          </p:cNvPr>
          <p:cNvPicPr>
            <a:picLocks noChangeAspect="1"/>
          </p:cNvPicPr>
          <p:nvPr/>
        </p:nvPicPr>
        <p:blipFill>
          <a:blip r:embed="rId4"/>
          <a:stretch>
            <a:fillRect/>
          </a:stretch>
        </p:blipFill>
        <p:spPr>
          <a:xfrm>
            <a:off x="824020" y="3988791"/>
            <a:ext cx="7489408" cy="744226"/>
          </a:xfrm>
          <a:prstGeom prst="rect">
            <a:avLst/>
          </a:prstGeom>
          <a:ln w="12700">
            <a:miter lim="400000"/>
          </a:ln>
        </p:spPr>
      </p:pic>
      <p:grpSp>
        <p:nvGrpSpPr>
          <p:cNvPr id="6" name="Group 5">
            <a:extLst>
              <a:ext uri="{FF2B5EF4-FFF2-40B4-BE49-F238E27FC236}">
                <a16:creationId xmlns:a16="http://schemas.microsoft.com/office/drawing/2014/main" id="{74ED8603-9C9E-48CD-9E4B-48FCF578145B}"/>
              </a:ext>
            </a:extLst>
          </p:cNvPr>
          <p:cNvGrpSpPr/>
          <p:nvPr/>
        </p:nvGrpSpPr>
        <p:grpSpPr>
          <a:xfrm>
            <a:off x="695740" y="3012127"/>
            <a:ext cx="7742260" cy="2923512"/>
            <a:chOff x="700862" y="3025823"/>
            <a:chExt cx="7742260" cy="2923512"/>
          </a:xfrm>
        </p:grpSpPr>
        <p:grpSp>
          <p:nvGrpSpPr>
            <p:cNvPr id="14" name="Group 13">
              <a:extLst>
                <a:ext uri="{FF2B5EF4-FFF2-40B4-BE49-F238E27FC236}">
                  <a16:creationId xmlns:a16="http://schemas.microsoft.com/office/drawing/2014/main" id="{FAFA9105-4A56-440F-BFBE-2659B2B84486}"/>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3BBD2360-3E71-419D-AF3A-1C707BCADC9E}"/>
                  </a:ext>
                </a:extLst>
              </p:cNvPr>
              <p:cNvSpPr/>
              <p:nvPr/>
            </p:nvSpPr>
            <p:spPr>
              <a:xfrm>
                <a:off x="700862" y="3070427"/>
                <a:ext cx="7742260" cy="2923512"/>
              </a:xfrm>
              <a:prstGeom prst="rect">
                <a:avLst/>
              </a:prstGeom>
              <a:solidFill>
                <a:srgbClr val="FF0000"/>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6" name="TextBox 10">
                <a:extLst>
                  <a:ext uri="{FF2B5EF4-FFF2-40B4-BE49-F238E27FC236}">
                    <a16:creationId xmlns:a16="http://schemas.microsoft.com/office/drawing/2014/main" id="{BB04E943-F497-4179-A2FF-D13BAED1001E}"/>
                  </a:ext>
                </a:extLst>
              </p:cNvPr>
              <p:cNvSpPr txBox="1"/>
              <p:nvPr/>
            </p:nvSpPr>
            <p:spPr>
              <a:xfrm>
                <a:off x="2385827" y="4521603"/>
                <a:ext cx="4655499"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Mood swings affect males and females at puberty and can happen at any time.</a:t>
                </a:r>
              </a:p>
            </p:txBody>
          </p:sp>
          <p:sp>
            <p:nvSpPr>
              <p:cNvPr id="22" name="TRUE!">
                <a:extLst>
                  <a:ext uri="{FF2B5EF4-FFF2-40B4-BE49-F238E27FC236}">
                    <a16:creationId xmlns:a16="http://schemas.microsoft.com/office/drawing/2014/main" id="{BD7911D2-D0EA-4711-91F1-FFF2DACBCB00}"/>
                  </a:ext>
                </a:extLst>
              </p:cNvPr>
              <p:cNvSpPr txBox="1"/>
              <p:nvPr/>
            </p:nvSpPr>
            <p:spPr>
              <a:xfrm>
                <a:off x="3890309" y="3252288"/>
                <a:ext cx="2123334" cy="86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lang="en-GB" dirty="0">
                    <a:latin typeface="+mj-lt"/>
                  </a:rPr>
                  <a:t>FALSE</a:t>
                </a:r>
                <a:endParaRPr dirty="0">
                  <a:latin typeface="+mj-lt"/>
                </a:endParaRPr>
              </a:p>
            </p:txBody>
          </p:sp>
        </p:grpSp>
        <p:pic>
          <p:nvPicPr>
            <p:cNvPr id="4" name="Image" descr="Image">
              <a:extLst>
                <a:ext uri="{FF2B5EF4-FFF2-40B4-BE49-F238E27FC236}">
                  <a16:creationId xmlns:a16="http://schemas.microsoft.com/office/drawing/2014/main" id="{90CC1D70-FCBF-470A-87B4-B1324B523599}"/>
                </a:ext>
              </a:extLst>
            </p:cNvPr>
            <p:cNvPicPr>
              <a:picLocks noChangeAspect="1"/>
            </p:cNvPicPr>
            <p:nvPr/>
          </p:nvPicPr>
          <p:blipFill>
            <a:blip r:embed="rId5"/>
            <a:stretch>
              <a:fillRect/>
            </a:stretch>
          </p:blipFill>
          <p:spPr>
            <a:xfrm>
              <a:off x="3064370" y="3350943"/>
              <a:ext cx="575254" cy="575251"/>
            </a:xfrm>
            <a:prstGeom prst="rect">
              <a:avLst/>
            </a:prstGeom>
            <a:ln w="12700" cap="flat">
              <a:noFill/>
              <a:miter lim="400000"/>
            </a:ln>
            <a:effectLst/>
          </p:spPr>
        </p:pic>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43806" y="2190030"/>
            <a:ext cx="6842992"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Mood swings only happen to females </a:t>
            </a:r>
          </a:p>
          <a:p>
            <a:r>
              <a:rPr lang="en-GB" dirty="0">
                <a:solidFill>
                  <a:srgbClr val="000000"/>
                </a:solidFill>
                <a:latin typeface="+mn-lt"/>
              </a:rPr>
              <a:t>when they have PMS.</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#10</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16560"/>
            <a:ext cx="8229600" cy="1125252"/>
          </a:xfrm>
        </p:spPr>
        <p:txBody>
          <a:bodyPr>
            <a:normAutofit/>
          </a:bodyPr>
          <a:lstStyle/>
          <a:p>
            <a:r>
              <a:rPr lang="en-GB" dirty="0"/>
              <a:t>ROUND 1</a:t>
            </a:r>
            <a:br>
              <a:rPr lang="en-GB" dirty="0"/>
            </a:br>
            <a:r>
              <a:rPr lang="en-GB" dirty="0"/>
              <a:t>TRUE OR FALSE?</a:t>
            </a:r>
          </a:p>
        </p:txBody>
      </p:sp>
      <p:sp>
        <p:nvSpPr>
          <p:cNvPr id="7" name="Slide Number Placeholder 6">
            <a:extLst>
              <a:ext uri="{FF2B5EF4-FFF2-40B4-BE49-F238E27FC236}">
                <a16:creationId xmlns:a16="http://schemas.microsoft.com/office/drawing/2014/main" id="{02DC84C2-B370-4AEF-B84F-6537B82EC5C3}"/>
              </a:ext>
            </a:extLst>
          </p:cNvPr>
          <p:cNvSpPr>
            <a:spLocks noGrp="1"/>
          </p:cNvSpPr>
          <p:nvPr>
            <p:ph type="sldNum" sz="quarter" idx="4"/>
          </p:nvPr>
        </p:nvSpPr>
        <p:spPr/>
        <p:txBody>
          <a:bodyPr/>
          <a:lstStyle/>
          <a:p>
            <a:fld id="{63F7E935-997C-4AB2-AAF8-EEF37886DB40}" type="slidenum">
              <a:rPr lang="en-GB" smtClean="0"/>
              <a:pPr/>
              <a:t>17</a:t>
            </a:fld>
            <a:endParaRPr lang="en-GB"/>
          </a:p>
        </p:txBody>
      </p:sp>
      <p:grpSp>
        <p:nvGrpSpPr>
          <p:cNvPr id="17" name="Group 16">
            <a:extLst>
              <a:ext uri="{FF2B5EF4-FFF2-40B4-BE49-F238E27FC236}">
                <a16:creationId xmlns:a16="http://schemas.microsoft.com/office/drawing/2014/main" id="{E9AAEB53-F5B8-124F-BE0D-DCBF58F493D8}"/>
              </a:ext>
            </a:extLst>
          </p:cNvPr>
          <p:cNvGrpSpPr/>
          <p:nvPr/>
        </p:nvGrpSpPr>
        <p:grpSpPr>
          <a:xfrm>
            <a:off x="575149" y="6024613"/>
            <a:ext cx="5050716" cy="601733"/>
            <a:chOff x="575149" y="6024613"/>
            <a:chExt cx="5050716" cy="601733"/>
          </a:xfrm>
        </p:grpSpPr>
        <p:pic>
          <p:nvPicPr>
            <p:cNvPr id="18" name="Graphic 17" descr="Badge Tick">
              <a:extLst>
                <a:ext uri="{FF2B5EF4-FFF2-40B4-BE49-F238E27FC236}">
                  <a16:creationId xmlns:a16="http://schemas.microsoft.com/office/drawing/2014/main" id="{F1FB34BD-723C-824E-8804-0C73CF1EC2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149" y="6024613"/>
              <a:ext cx="601733" cy="601733"/>
            </a:xfrm>
            <a:prstGeom prst="rect">
              <a:avLst/>
            </a:prstGeom>
          </p:spPr>
        </p:pic>
        <p:sp>
          <p:nvSpPr>
            <p:cNvPr id="19" name="TextBox 18">
              <a:extLst>
                <a:ext uri="{FF2B5EF4-FFF2-40B4-BE49-F238E27FC236}">
                  <a16:creationId xmlns:a16="http://schemas.microsoft.com/office/drawing/2014/main" id="{47EDAD21-5C69-1743-B735-6AEADA0ADDBF}"/>
                </a:ext>
              </a:extLst>
            </p:cNvPr>
            <p:cNvSpPr txBox="1"/>
            <p:nvPr/>
          </p:nvSpPr>
          <p:spPr>
            <a:xfrm>
              <a:off x="1053865" y="6047712"/>
              <a:ext cx="4572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dirty="0">
                  <a:solidFill>
                    <a:schemeClr val="accent3"/>
                  </a:solidFill>
                </a:rPr>
                <a:t>Give the team a mark out of </a:t>
              </a:r>
              <a:r>
                <a:rPr lang="en-GB" sz="1800" b="1" dirty="0">
                  <a:solidFill>
                    <a:schemeClr val="accent3"/>
                  </a:solidFill>
                </a:rPr>
                <a:t>10</a:t>
              </a:r>
              <a:r>
                <a:rPr lang="en-GB" sz="1600" dirty="0">
                  <a:solidFill>
                    <a:schemeClr val="accent3"/>
                  </a:solidFill>
                </a:rPr>
                <a:t> for this round</a:t>
              </a:r>
            </a:p>
          </p:txBody>
        </p:sp>
      </p:grpSp>
    </p:spTree>
    <p:extLst>
      <p:ext uri="{BB962C8B-B14F-4D97-AF65-F5344CB8AC3E}">
        <p14:creationId xmlns:p14="http://schemas.microsoft.com/office/powerpoint/2010/main" val="263096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p:cNvSpPr/>
          <p:nvPr/>
        </p:nvSpPr>
        <p:spPr>
          <a:xfrm>
            <a:off x="697606" y="2197114"/>
            <a:ext cx="7742243" cy="1991395"/>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938009" y="2362541"/>
            <a:ext cx="7748789" cy="1733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pPr>
              <a:spcAft>
                <a:spcPts val="200"/>
              </a:spcAft>
            </a:pPr>
            <a:r>
              <a:rPr lang="en-GB" b="1" dirty="0">
                <a:solidFill>
                  <a:srgbClr val="000000"/>
                </a:solidFill>
                <a:latin typeface="+mn-lt"/>
              </a:rPr>
              <a:t>What is the age range at which puberty typically begins?</a:t>
            </a:r>
          </a:p>
          <a:p>
            <a:pPr marL="357188" indent="-357188">
              <a:spcAft>
                <a:spcPts val="200"/>
              </a:spcAft>
              <a:buFont typeface="+mj-lt"/>
              <a:buAutoNum type="alphaLcPeriod"/>
            </a:pPr>
            <a:r>
              <a:rPr lang="en-GB" dirty="0">
                <a:solidFill>
                  <a:srgbClr val="000000"/>
                </a:solidFill>
                <a:latin typeface="+mn-lt"/>
              </a:rPr>
              <a:t>10 to 13</a:t>
            </a:r>
          </a:p>
          <a:p>
            <a:pPr marL="357188" indent="-357188">
              <a:spcAft>
                <a:spcPts val="200"/>
              </a:spcAft>
              <a:buFont typeface="+mj-lt"/>
              <a:buAutoNum type="alphaLcPeriod"/>
            </a:pPr>
            <a:r>
              <a:rPr lang="en-GB" dirty="0">
                <a:solidFill>
                  <a:srgbClr val="000000"/>
                </a:solidFill>
                <a:latin typeface="+mn-lt"/>
              </a:rPr>
              <a:t>7 to 12 for females, and 9 to 14 for males</a:t>
            </a:r>
          </a:p>
          <a:p>
            <a:pPr marL="357188" indent="-357188">
              <a:spcAft>
                <a:spcPts val="200"/>
              </a:spcAft>
              <a:buFont typeface="+mj-lt"/>
              <a:buAutoNum type="alphaLcPeriod"/>
            </a:pPr>
            <a:r>
              <a:rPr lang="en-GB" dirty="0">
                <a:solidFill>
                  <a:srgbClr val="000000"/>
                </a:solidFill>
                <a:latin typeface="+mn-lt"/>
              </a:rPr>
              <a:t>8 to 14</a:t>
            </a:r>
          </a:p>
          <a:p>
            <a:pPr marL="357188" indent="-357188">
              <a:spcAft>
                <a:spcPts val="200"/>
              </a:spcAft>
              <a:buFont typeface="+mj-lt"/>
              <a:buAutoNum type="alphaLcPeriod"/>
            </a:pPr>
            <a:r>
              <a:rPr lang="en-GB" dirty="0">
                <a:solidFill>
                  <a:srgbClr val="000000"/>
                </a:solidFill>
                <a:latin typeface="+mn-lt"/>
              </a:rPr>
              <a:t>9 to 15 for females, and 10 to 16 for males</a:t>
            </a:r>
          </a:p>
        </p:txBody>
      </p:sp>
      <p:sp>
        <p:nvSpPr>
          <p:cNvPr id="122" name="Rectangle"/>
          <p:cNvSpPr/>
          <p:nvPr/>
        </p:nvSpPr>
        <p:spPr>
          <a:xfrm>
            <a:off x="4093595" y="145796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#1</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335280"/>
            <a:ext cx="8229600" cy="1135412"/>
          </a:xfrm>
        </p:spPr>
        <p:txBody>
          <a:bodyPr>
            <a:normAutofit/>
          </a:bodyPr>
          <a:lstStyle/>
          <a:p>
            <a:r>
              <a:rPr lang="en-GB" dirty="0"/>
              <a:t>ROUND 2</a:t>
            </a:r>
            <a:br>
              <a:rPr lang="en-GB" dirty="0"/>
            </a:br>
            <a:r>
              <a:rPr lang="en-GB" sz="2200" dirty="0"/>
              <a:t>MULTIPLE CHOICE AND KNOWLEDGE RECALL ROUND</a:t>
            </a:r>
            <a:endParaRPr lang="en-GB" dirty="0"/>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18</a:t>
            </a:fld>
            <a:endParaRPr lang="en-GB"/>
          </a:p>
        </p:txBody>
      </p:sp>
      <p:grpSp>
        <p:nvGrpSpPr>
          <p:cNvPr id="2" name="Group 1">
            <a:extLst>
              <a:ext uri="{FF2B5EF4-FFF2-40B4-BE49-F238E27FC236}">
                <a16:creationId xmlns:a16="http://schemas.microsoft.com/office/drawing/2014/main" id="{7122075F-E738-304F-BD08-25DC44D98DE9}"/>
              </a:ext>
            </a:extLst>
          </p:cNvPr>
          <p:cNvGrpSpPr/>
          <p:nvPr/>
        </p:nvGrpSpPr>
        <p:grpSpPr>
          <a:xfrm>
            <a:off x="697606" y="3040123"/>
            <a:ext cx="7745516" cy="2986701"/>
            <a:chOff x="697606" y="3040123"/>
            <a:chExt cx="7745516" cy="2986701"/>
          </a:xfrm>
        </p:grpSpPr>
        <p:grpSp>
          <p:nvGrpSpPr>
            <p:cNvPr id="5" name="Group 4">
              <a:extLst>
                <a:ext uri="{FF2B5EF4-FFF2-40B4-BE49-F238E27FC236}">
                  <a16:creationId xmlns:a16="http://schemas.microsoft.com/office/drawing/2014/main" id="{8B7C043F-CCEC-42ED-BAB9-0653CD3D4741}"/>
                </a:ext>
              </a:extLst>
            </p:cNvPr>
            <p:cNvGrpSpPr/>
            <p:nvPr/>
          </p:nvGrpSpPr>
          <p:grpSpPr>
            <a:xfrm>
              <a:off x="697606" y="4188509"/>
              <a:ext cx="7745516" cy="1838315"/>
              <a:chOff x="697606" y="4155623"/>
              <a:chExt cx="7745516" cy="1838315"/>
            </a:xfrm>
          </p:grpSpPr>
          <p:sp>
            <p:nvSpPr>
              <p:cNvPr id="17" name="Rectangle">
                <a:extLst>
                  <a:ext uri="{FF2B5EF4-FFF2-40B4-BE49-F238E27FC236}">
                    <a16:creationId xmlns:a16="http://schemas.microsoft.com/office/drawing/2014/main" id="{A1B4434C-7280-48C9-A0C2-820CE2620C8C}"/>
                  </a:ext>
                </a:extLst>
              </p:cNvPr>
              <p:cNvSpPr/>
              <p:nvPr/>
            </p:nvSpPr>
            <p:spPr>
              <a:xfrm>
                <a:off x="697606" y="4155623"/>
                <a:ext cx="7745516" cy="1838315"/>
              </a:xfrm>
              <a:prstGeom prst="rect">
                <a:avLst/>
              </a:prstGeom>
              <a:solidFill>
                <a:schemeClr val="accent2"/>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8" name="TextBox 10">
                <a:extLst>
                  <a:ext uri="{FF2B5EF4-FFF2-40B4-BE49-F238E27FC236}">
                    <a16:creationId xmlns:a16="http://schemas.microsoft.com/office/drawing/2014/main" id="{DF797978-4641-4631-9228-3F36A4DC556F}"/>
                  </a:ext>
                </a:extLst>
              </p:cNvPr>
              <p:cNvSpPr txBox="1"/>
              <p:nvPr/>
            </p:nvSpPr>
            <p:spPr>
              <a:xfrm>
                <a:off x="1321541" y="4413062"/>
                <a:ext cx="6490336" cy="13234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Everyone starts puberty at a different time following </a:t>
                </a:r>
                <a:br>
                  <a:rPr lang="en-GB" sz="2000" dirty="0">
                    <a:latin typeface="+mn-lt"/>
                  </a:rPr>
                </a:br>
                <a:r>
                  <a:rPr lang="en-GB" sz="2000" dirty="0">
                    <a:latin typeface="+mn-lt"/>
                  </a:rPr>
                  <a:t>their own body clock. If you’re first or last, it can be difficult, but most people catch up in the end. Speak to your GP if you’re worried about it starting early or late.</a:t>
                </a:r>
              </a:p>
            </p:txBody>
          </p:sp>
        </p:grpSp>
        <p:sp>
          <p:nvSpPr>
            <p:cNvPr id="10" name="Rectangle">
              <a:extLst>
                <a:ext uri="{FF2B5EF4-FFF2-40B4-BE49-F238E27FC236}">
                  <a16:creationId xmlns:a16="http://schemas.microsoft.com/office/drawing/2014/main" id="{0A39D62C-31C0-A54D-A264-2C527D334497}"/>
                </a:ext>
              </a:extLst>
            </p:cNvPr>
            <p:cNvSpPr/>
            <p:nvPr/>
          </p:nvSpPr>
          <p:spPr>
            <a:xfrm>
              <a:off x="925652" y="3040123"/>
              <a:ext cx="5104445" cy="351806"/>
            </a:xfrm>
            <a:prstGeom prst="rect">
              <a:avLst/>
            </a:prstGeom>
            <a:noFill/>
            <a:ln w="50800" cap="flat">
              <a:solidFill>
                <a:srgbClr val="128636"/>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grpSp>
    </p:spTree>
    <p:extLst>
      <p:ext uri="{BB962C8B-B14F-4D97-AF65-F5344CB8AC3E}">
        <p14:creationId xmlns:p14="http://schemas.microsoft.com/office/powerpoint/2010/main" val="88302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p:cNvSpPr/>
          <p:nvPr/>
        </p:nvSpPr>
        <p:spPr>
          <a:xfrm>
            <a:off x="697606" y="2197114"/>
            <a:ext cx="7742243" cy="2312602"/>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876016" y="2378027"/>
            <a:ext cx="7563833" cy="2041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pPr>
              <a:spcAft>
                <a:spcPts val="200"/>
              </a:spcAft>
            </a:pPr>
            <a:r>
              <a:rPr lang="en-GB" b="1" dirty="0">
                <a:solidFill>
                  <a:srgbClr val="000000"/>
                </a:solidFill>
                <a:latin typeface="+mn-lt"/>
              </a:rPr>
              <a:t>What is the correct order of the phases of the </a:t>
            </a:r>
            <a:br>
              <a:rPr lang="en-GB" b="1" dirty="0">
                <a:solidFill>
                  <a:srgbClr val="000000"/>
                </a:solidFill>
                <a:latin typeface="+mn-lt"/>
              </a:rPr>
            </a:br>
            <a:r>
              <a:rPr lang="en-GB" b="1" dirty="0">
                <a:solidFill>
                  <a:srgbClr val="000000"/>
                </a:solidFill>
                <a:latin typeface="+mn-lt"/>
              </a:rPr>
              <a:t>menstrual cycle?</a:t>
            </a:r>
          </a:p>
          <a:p>
            <a:pPr marL="357188" indent="-357188">
              <a:spcAft>
                <a:spcPts val="200"/>
              </a:spcAft>
              <a:buFont typeface="+mj-lt"/>
              <a:buAutoNum type="alphaLcPeriod"/>
            </a:pPr>
            <a:r>
              <a:rPr lang="en-GB" dirty="0">
                <a:solidFill>
                  <a:srgbClr val="000000"/>
                </a:solidFill>
                <a:latin typeface="+mn-lt"/>
              </a:rPr>
              <a:t>Pre-ovulation, Menstruation, Ovulation, Pre-Menstruation </a:t>
            </a:r>
          </a:p>
          <a:p>
            <a:pPr marL="357188" indent="-357188">
              <a:spcAft>
                <a:spcPts val="200"/>
              </a:spcAft>
              <a:buFont typeface="+mj-lt"/>
              <a:buAutoNum type="alphaLcPeriod"/>
            </a:pPr>
            <a:r>
              <a:rPr lang="en-GB" dirty="0">
                <a:solidFill>
                  <a:srgbClr val="000000"/>
                </a:solidFill>
                <a:latin typeface="+mn-lt"/>
              </a:rPr>
              <a:t>Pre-ovulation, Ovulation, Pre-Menstruation, Menstruation</a:t>
            </a:r>
          </a:p>
          <a:p>
            <a:pPr marL="357188" indent="-357188">
              <a:spcAft>
                <a:spcPts val="200"/>
              </a:spcAft>
              <a:buFont typeface="+mj-lt"/>
              <a:buAutoNum type="alphaLcPeriod"/>
            </a:pPr>
            <a:r>
              <a:rPr lang="en-GB" dirty="0">
                <a:solidFill>
                  <a:srgbClr val="000000"/>
                </a:solidFill>
                <a:latin typeface="+mn-lt"/>
              </a:rPr>
              <a:t>Menstruation, Ovulation, Pre-Menstruation, Pre-ovulation</a:t>
            </a:r>
          </a:p>
          <a:p>
            <a:pPr marL="357188" indent="-357188">
              <a:spcAft>
                <a:spcPts val="200"/>
              </a:spcAft>
              <a:buFont typeface="+mj-lt"/>
              <a:buAutoNum type="alphaLcPeriod"/>
            </a:pPr>
            <a:r>
              <a:rPr lang="en-GB" dirty="0">
                <a:solidFill>
                  <a:srgbClr val="000000"/>
                </a:solidFill>
                <a:latin typeface="+mn-lt"/>
              </a:rPr>
              <a:t>Menstruation, Pre-ovulation, Ovulation, Pre-Menstruation</a:t>
            </a:r>
          </a:p>
        </p:txBody>
      </p:sp>
      <p:sp>
        <p:nvSpPr>
          <p:cNvPr id="122" name="Rectangle"/>
          <p:cNvSpPr/>
          <p:nvPr/>
        </p:nvSpPr>
        <p:spPr>
          <a:xfrm>
            <a:off x="4093595" y="145796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#2</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335280"/>
            <a:ext cx="8229600" cy="1135412"/>
          </a:xfrm>
        </p:spPr>
        <p:txBody>
          <a:bodyPr>
            <a:normAutofit/>
          </a:bodyPr>
          <a:lstStyle/>
          <a:p>
            <a:r>
              <a:rPr lang="en-GB" dirty="0"/>
              <a:t>ROUND 2</a:t>
            </a:r>
            <a:br>
              <a:rPr lang="en-GB" dirty="0"/>
            </a:br>
            <a:r>
              <a:rPr lang="en-GB" sz="2200" dirty="0"/>
              <a:t>MULTIPLE CHOICE AND KNOWLEDGE RECALL ROUND</a:t>
            </a:r>
            <a:endParaRPr lang="en-GB" dirty="0"/>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19</a:t>
            </a:fld>
            <a:endParaRPr lang="en-GB"/>
          </a:p>
        </p:txBody>
      </p:sp>
      <p:grpSp>
        <p:nvGrpSpPr>
          <p:cNvPr id="2" name="Group 1">
            <a:extLst>
              <a:ext uri="{FF2B5EF4-FFF2-40B4-BE49-F238E27FC236}">
                <a16:creationId xmlns:a16="http://schemas.microsoft.com/office/drawing/2014/main" id="{1E4EF6E2-73CC-E047-B4AB-23D3FBF38495}"/>
              </a:ext>
            </a:extLst>
          </p:cNvPr>
          <p:cNvGrpSpPr/>
          <p:nvPr/>
        </p:nvGrpSpPr>
        <p:grpSpPr>
          <a:xfrm>
            <a:off x="697606" y="4037089"/>
            <a:ext cx="7745516" cy="1989735"/>
            <a:chOff x="697606" y="4037089"/>
            <a:chExt cx="7745516" cy="1989735"/>
          </a:xfrm>
        </p:grpSpPr>
        <p:grpSp>
          <p:nvGrpSpPr>
            <p:cNvPr id="5" name="Group 4">
              <a:extLst>
                <a:ext uri="{FF2B5EF4-FFF2-40B4-BE49-F238E27FC236}">
                  <a16:creationId xmlns:a16="http://schemas.microsoft.com/office/drawing/2014/main" id="{8B7C043F-CCEC-42ED-BAB9-0653CD3D4741}"/>
                </a:ext>
              </a:extLst>
            </p:cNvPr>
            <p:cNvGrpSpPr/>
            <p:nvPr/>
          </p:nvGrpSpPr>
          <p:grpSpPr>
            <a:xfrm>
              <a:off x="697606" y="4509716"/>
              <a:ext cx="7745516" cy="1517108"/>
              <a:chOff x="697606" y="4476830"/>
              <a:chExt cx="7745516" cy="1517108"/>
            </a:xfrm>
          </p:grpSpPr>
          <p:sp>
            <p:nvSpPr>
              <p:cNvPr id="17" name="Rectangle">
                <a:extLst>
                  <a:ext uri="{FF2B5EF4-FFF2-40B4-BE49-F238E27FC236}">
                    <a16:creationId xmlns:a16="http://schemas.microsoft.com/office/drawing/2014/main" id="{A1B4434C-7280-48C9-A0C2-820CE2620C8C}"/>
                  </a:ext>
                </a:extLst>
              </p:cNvPr>
              <p:cNvSpPr/>
              <p:nvPr/>
            </p:nvSpPr>
            <p:spPr>
              <a:xfrm>
                <a:off x="697606" y="4476830"/>
                <a:ext cx="7745516" cy="1517108"/>
              </a:xfrm>
              <a:prstGeom prst="rect">
                <a:avLst/>
              </a:prstGeom>
              <a:solidFill>
                <a:schemeClr val="accent2"/>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8" name="TextBox 10">
                <a:extLst>
                  <a:ext uri="{FF2B5EF4-FFF2-40B4-BE49-F238E27FC236}">
                    <a16:creationId xmlns:a16="http://schemas.microsoft.com/office/drawing/2014/main" id="{DF797978-4641-4631-9228-3F36A4DC556F}"/>
                  </a:ext>
                </a:extLst>
              </p:cNvPr>
              <p:cNvSpPr txBox="1"/>
              <p:nvPr/>
            </p:nvSpPr>
            <p:spPr>
              <a:xfrm>
                <a:off x="1321541" y="4549682"/>
                <a:ext cx="6490336" cy="13234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The menstrual cycle is the process whereby a mature egg is released for fertilisation by a sperm. If this does not happen, the lining of the uterus breaks down leading to menstruation – or a period. </a:t>
                </a:r>
              </a:p>
            </p:txBody>
          </p:sp>
        </p:grpSp>
        <p:sp>
          <p:nvSpPr>
            <p:cNvPr id="10" name="Rectangle">
              <a:extLst>
                <a:ext uri="{FF2B5EF4-FFF2-40B4-BE49-F238E27FC236}">
                  <a16:creationId xmlns:a16="http://schemas.microsoft.com/office/drawing/2014/main" id="{1A18EB7F-DEB0-4142-AC10-398D7A59662A}"/>
                </a:ext>
              </a:extLst>
            </p:cNvPr>
            <p:cNvSpPr/>
            <p:nvPr/>
          </p:nvSpPr>
          <p:spPr>
            <a:xfrm>
              <a:off x="876016" y="4037089"/>
              <a:ext cx="6846957" cy="351806"/>
            </a:xfrm>
            <a:prstGeom prst="rect">
              <a:avLst/>
            </a:prstGeom>
            <a:noFill/>
            <a:ln w="50800" cap="flat">
              <a:solidFill>
                <a:srgbClr val="128636"/>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grpSp>
    </p:spTree>
    <p:extLst>
      <p:ext uri="{BB962C8B-B14F-4D97-AF65-F5344CB8AC3E}">
        <p14:creationId xmlns:p14="http://schemas.microsoft.com/office/powerpoint/2010/main" val="9166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142330-852D-47A0-90B8-5F827E6E5931}"/>
              </a:ext>
            </a:extLst>
          </p:cNvPr>
          <p:cNvSpPr>
            <a:spLocks noGrp="1"/>
          </p:cNvSpPr>
          <p:nvPr>
            <p:ph type="title"/>
          </p:nvPr>
        </p:nvSpPr>
        <p:spPr/>
        <p:txBody>
          <a:bodyPr>
            <a:normAutofit/>
          </a:bodyPr>
          <a:lstStyle/>
          <a:p>
            <a:r>
              <a:rPr lang="en-GB" dirty="0"/>
              <a:t>WHAT ARE WE GOING TO LEARN?</a:t>
            </a:r>
          </a:p>
        </p:txBody>
      </p:sp>
      <p:sp>
        <p:nvSpPr>
          <p:cNvPr id="2" name="Slide Number Placeholder 1">
            <a:extLst>
              <a:ext uri="{FF2B5EF4-FFF2-40B4-BE49-F238E27FC236}">
                <a16:creationId xmlns:a16="http://schemas.microsoft.com/office/drawing/2014/main" id="{F9585656-B65E-400C-A7F3-440A7F50F717}"/>
              </a:ext>
            </a:extLst>
          </p:cNvPr>
          <p:cNvSpPr>
            <a:spLocks noGrp="1"/>
          </p:cNvSpPr>
          <p:nvPr>
            <p:ph type="sldNum" sz="quarter" idx="4"/>
          </p:nvPr>
        </p:nvSpPr>
        <p:spPr/>
        <p:txBody>
          <a:bodyPr/>
          <a:lstStyle/>
          <a:p>
            <a:fld id="{63F7E935-997C-4AB2-AAF8-EEF37886DB40}" type="slidenum">
              <a:rPr lang="en-GB" smtClean="0"/>
              <a:pPr/>
              <a:t>2</a:t>
            </a:fld>
            <a:endParaRPr lang="en-GB"/>
          </a:p>
        </p:txBody>
      </p:sp>
      <p:sp>
        <p:nvSpPr>
          <p:cNvPr id="6" name="Rectangle">
            <a:extLst>
              <a:ext uri="{FF2B5EF4-FFF2-40B4-BE49-F238E27FC236}">
                <a16:creationId xmlns:a16="http://schemas.microsoft.com/office/drawing/2014/main" id="{C75961D9-AE18-4BBB-9387-B858E0DDC4F1}"/>
              </a:ext>
            </a:extLst>
          </p:cNvPr>
          <p:cNvSpPr/>
          <p:nvPr/>
        </p:nvSpPr>
        <p:spPr>
          <a:xfrm>
            <a:off x="982640" y="2024057"/>
            <a:ext cx="7205832" cy="3697341"/>
          </a:xfrm>
          <a:prstGeom prst="rect">
            <a:avLst/>
          </a:prstGeom>
          <a:solidFill>
            <a:schemeClr val="accent1"/>
          </a:solidFill>
          <a:ln w="12700">
            <a:miter lim="400000"/>
          </a:ln>
        </p:spPr>
        <p:txBody>
          <a:bodyPr lIns="45718" tIns="45718" rIns="45718" bIns="45718" anchor="ctr"/>
          <a:lstStyle/>
          <a:p>
            <a:pPr algn="l">
              <a:defRPr sz="1800">
                <a:solidFill>
                  <a:srgbClr val="000000"/>
                </a:solidFill>
                <a:latin typeface="+mn-lt"/>
                <a:ea typeface="+mn-ea"/>
                <a:cs typeface="+mn-cs"/>
                <a:sym typeface="Calibri"/>
              </a:defRPr>
            </a:pPr>
            <a:endParaRPr/>
          </a:p>
        </p:txBody>
      </p:sp>
      <p:sp>
        <p:nvSpPr>
          <p:cNvPr id="8" name="TextBox 10">
            <a:extLst>
              <a:ext uri="{FF2B5EF4-FFF2-40B4-BE49-F238E27FC236}">
                <a16:creationId xmlns:a16="http://schemas.microsoft.com/office/drawing/2014/main" id="{906FC6D4-FBD8-49E1-92E6-9796D921824D}"/>
              </a:ext>
            </a:extLst>
          </p:cNvPr>
          <p:cNvSpPr txBox="1"/>
          <p:nvPr/>
        </p:nvSpPr>
        <p:spPr>
          <a:xfrm>
            <a:off x="1255595" y="2318457"/>
            <a:ext cx="6418044" cy="2677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spcBef>
                <a:spcPts val="1100"/>
              </a:spcBef>
              <a:defRPr sz="2500">
                <a:latin typeface="Galano Grotesque SemiBold"/>
                <a:ea typeface="Galano Grotesque SemiBold"/>
                <a:cs typeface="Galano Grotesque SemiBold"/>
                <a:sym typeface="Galano Grotesque SemiBold"/>
              </a:defRPr>
            </a:pPr>
            <a:r>
              <a:rPr lang="en-GB" sz="2800" dirty="0">
                <a:latin typeface="+mn-lt"/>
                <a:cs typeface="Arial" panose="020B0604020202020204" pitchFamily="34" charset="0"/>
              </a:rPr>
              <a:t>In today’s lesson, we’re going to recap on the changes that happen to male and female bodies during puberty, investigate tampons, understand the process of reproduction, and learn about the role of contraception.</a:t>
            </a:r>
          </a:p>
        </p:txBody>
      </p:sp>
      <p:pic>
        <p:nvPicPr>
          <p:cNvPr id="5" name="Picture 4">
            <a:extLst>
              <a:ext uri="{FF2B5EF4-FFF2-40B4-BE49-F238E27FC236}">
                <a16:creationId xmlns:a16="http://schemas.microsoft.com/office/drawing/2014/main" id="{F55FC222-7FF4-471E-B4C9-5687EF7068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346" y="3657283"/>
            <a:ext cx="1739419" cy="2326211"/>
          </a:xfrm>
          <a:prstGeom prst="rect">
            <a:avLst/>
          </a:prstGeom>
        </p:spPr>
      </p:pic>
    </p:spTree>
    <p:extLst>
      <p:ext uri="{BB962C8B-B14F-4D97-AF65-F5344CB8AC3E}">
        <p14:creationId xmlns:p14="http://schemas.microsoft.com/office/powerpoint/2010/main" val="11702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p:cNvSpPr/>
          <p:nvPr/>
        </p:nvSpPr>
        <p:spPr>
          <a:xfrm>
            <a:off x="697606" y="2197114"/>
            <a:ext cx="7742243" cy="2626896"/>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876016" y="2378027"/>
            <a:ext cx="7563833" cy="2349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pPr>
              <a:spcAft>
                <a:spcPts val="200"/>
              </a:spcAft>
            </a:pPr>
            <a:r>
              <a:rPr lang="en-GB" b="1" dirty="0">
                <a:solidFill>
                  <a:srgbClr val="000000"/>
                </a:solidFill>
                <a:latin typeface="+mn-lt"/>
              </a:rPr>
              <a:t>What are the common symptoms of PMS </a:t>
            </a:r>
            <a:br>
              <a:rPr lang="en-GB" b="1" dirty="0">
                <a:solidFill>
                  <a:srgbClr val="000000"/>
                </a:solidFill>
                <a:latin typeface="+mn-lt"/>
              </a:rPr>
            </a:br>
            <a:r>
              <a:rPr lang="en-GB" b="1" dirty="0">
                <a:solidFill>
                  <a:srgbClr val="000000"/>
                </a:solidFill>
                <a:latin typeface="+mn-lt"/>
              </a:rPr>
              <a:t>(Pre-Menstrual Syndrome)?</a:t>
            </a:r>
          </a:p>
          <a:p>
            <a:pPr marL="357188" indent="-357188">
              <a:spcAft>
                <a:spcPts val="200"/>
              </a:spcAft>
              <a:buFont typeface="+mj-lt"/>
              <a:buAutoNum type="alphaLcPeriod"/>
            </a:pPr>
            <a:r>
              <a:rPr lang="en-GB" dirty="0">
                <a:solidFill>
                  <a:srgbClr val="000000"/>
                </a:solidFill>
                <a:latin typeface="+mn-lt"/>
              </a:rPr>
              <a:t>Breast tenderness, headaches, backaches, bloating, </a:t>
            </a:r>
            <a:br>
              <a:rPr lang="en-GB" dirty="0">
                <a:solidFill>
                  <a:srgbClr val="000000"/>
                </a:solidFill>
                <a:latin typeface="+mn-lt"/>
              </a:rPr>
            </a:br>
            <a:r>
              <a:rPr lang="en-GB" dirty="0">
                <a:solidFill>
                  <a:srgbClr val="000000"/>
                </a:solidFill>
                <a:latin typeface="+mn-lt"/>
              </a:rPr>
              <a:t>moodiness, cramps, and food cravings.</a:t>
            </a:r>
          </a:p>
          <a:p>
            <a:pPr marL="357188" indent="-357188">
              <a:spcAft>
                <a:spcPts val="200"/>
              </a:spcAft>
              <a:buFont typeface="+mj-lt"/>
              <a:buAutoNum type="alphaLcPeriod"/>
            </a:pPr>
            <a:r>
              <a:rPr lang="en-GB" dirty="0">
                <a:solidFill>
                  <a:srgbClr val="000000"/>
                </a:solidFill>
                <a:latin typeface="+mn-lt"/>
              </a:rPr>
              <a:t>Just cramps.</a:t>
            </a:r>
          </a:p>
          <a:p>
            <a:pPr marL="357188" indent="-357188">
              <a:spcAft>
                <a:spcPts val="200"/>
              </a:spcAft>
              <a:buFont typeface="+mj-lt"/>
              <a:buAutoNum type="alphaLcPeriod"/>
            </a:pPr>
            <a:r>
              <a:rPr lang="en-GB" dirty="0">
                <a:solidFill>
                  <a:srgbClr val="000000"/>
                </a:solidFill>
                <a:latin typeface="+mn-lt"/>
              </a:rPr>
              <a:t>Headaches, backaches, bloating, and cramps.</a:t>
            </a:r>
          </a:p>
          <a:p>
            <a:pPr marL="357188" indent="-357188">
              <a:spcAft>
                <a:spcPts val="200"/>
              </a:spcAft>
              <a:buFont typeface="+mj-lt"/>
              <a:buAutoNum type="alphaLcPeriod"/>
            </a:pPr>
            <a:r>
              <a:rPr lang="en-GB" dirty="0">
                <a:solidFill>
                  <a:srgbClr val="000000"/>
                </a:solidFill>
                <a:latin typeface="+mn-lt"/>
              </a:rPr>
              <a:t>There are no symptoms; it’s all in the head.</a:t>
            </a:r>
          </a:p>
        </p:txBody>
      </p:sp>
      <p:sp>
        <p:nvSpPr>
          <p:cNvPr id="122" name="Rectangle"/>
          <p:cNvSpPr/>
          <p:nvPr/>
        </p:nvSpPr>
        <p:spPr>
          <a:xfrm>
            <a:off x="4093595" y="145796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#3</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335280"/>
            <a:ext cx="8229600" cy="1135412"/>
          </a:xfrm>
        </p:spPr>
        <p:txBody>
          <a:bodyPr>
            <a:normAutofit/>
          </a:bodyPr>
          <a:lstStyle/>
          <a:p>
            <a:r>
              <a:rPr lang="en-GB" dirty="0"/>
              <a:t>ROUND 2</a:t>
            </a:r>
            <a:br>
              <a:rPr lang="en-GB" dirty="0"/>
            </a:br>
            <a:r>
              <a:rPr lang="en-GB" sz="2200" dirty="0"/>
              <a:t>MULTIPLE CHOICE AND KNOWLEDGE RECALL ROUND</a:t>
            </a:r>
            <a:endParaRPr lang="en-GB" dirty="0"/>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20</a:t>
            </a:fld>
            <a:endParaRPr lang="en-GB"/>
          </a:p>
        </p:txBody>
      </p:sp>
      <p:grpSp>
        <p:nvGrpSpPr>
          <p:cNvPr id="2" name="Group 1">
            <a:extLst>
              <a:ext uri="{FF2B5EF4-FFF2-40B4-BE49-F238E27FC236}">
                <a16:creationId xmlns:a16="http://schemas.microsoft.com/office/drawing/2014/main" id="{9794411B-F15D-1E40-B22A-5FC31914599F}"/>
              </a:ext>
            </a:extLst>
          </p:cNvPr>
          <p:cNvGrpSpPr/>
          <p:nvPr/>
        </p:nvGrpSpPr>
        <p:grpSpPr>
          <a:xfrm>
            <a:off x="697606" y="3056627"/>
            <a:ext cx="7745516" cy="2970197"/>
            <a:chOff x="697606" y="3056627"/>
            <a:chExt cx="7745516" cy="2970197"/>
          </a:xfrm>
        </p:grpSpPr>
        <p:grpSp>
          <p:nvGrpSpPr>
            <p:cNvPr id="5" name="Group 4">
              <a:extLst>
                <a:ext uri="{FF2B5EF4-FFF2-40B4-BE49-F238E27FC236}">
                  <a16:creationId xmlns:a16="http://schemas.microsoft.com/office/drawing/2014/main" id="{8B7C043F-CCEC-42ED-BAB9-0653CD3D4741}"/>
                </a:ext>
              </a:extLst>
            </p:cNvPr>
            <p:cNvGrpSpPr/>
            <p:nvPr/>
          </p:nvGrpSpPr>
          <p:grpSpPr>
            <a:xfrm>
              <a:off x="697606" y="4824840"/>
              <a:ext cx="7745516" cy="1201984"/>
              <a:chOff x="697606" y="4791954"/>
              <a:chExt cx="7745516" cy="1201984"/>
            </a:xfrm>
          </p:grpSpPr>
          <p:sp>
            <p:nvSpPr>
              <p:cNvPr id="17" name="Rectangle">
                <a:extLst>
                  <a:ext uri="{FF2B5EF4-FFF2-40B4-BE49-F238E27FC236}">
                    <a16:creationId xmlns:a16="http://schemas.microsoft.com/office/drawing/2014/main" id="{A1B4434C-7280-48C9-A0C2-820CE2620C8C}"/>
                  </a:ext>
                </a:extLst>
              </p:cNvPr>
              <p:cNvSpPr/>
              <p:nvPr/>
            </p:nvSpPr>
            <p:spPr>
              <a:xfrm>
                <a:off x="697606" y="4791954"/>
                <a:ext cx="7745516" cy="1201984"/>
              </a:xfrm>
              <a:prstGeom prst="rect">
                <a:avLst/>
              </a:prstGeom>
              <a:solidFill>
                <a:schemeClr val="accent2"/>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8" name="TextBox 10">
                <a:extLst>
                  <a:ext uri="{FF2B5EF4-FFF2-40B4-BE49-F238E27FC236}">
                    <a16:creationId xmlns:a16="http://schemas.microsoft.com/office/drawing/2014/main" id="{DF797978-4641-4631-9228-3F36A4DC556F}"/>
                  </a:ext>
                </a:extLst>
              </p:cNvPr>
              <p:cNvSpPr txBox="1"/>
              <p:nvPr/>
            </p:nvSpPr>
            <p:spPr>
              <a:xfrm>
                <a:off x="1570075" y="4792783"/>
                <a:ext cx="6175713" cy="12003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nSpc>
                    <a:spcPct val="90000"/>
                  </a:lnSpc>
                  <a:defRPr sz="2000">
                    <a:latin typeface="Galano Grotesque SemiBold"/>
                    <a:ea typeface="Galano Grotesque SemiBold"/>
                    <a:cs typeface="Galano Grotesque SemiBold"/>
                    <a:sym typeface="Galano Grotesque SemiBold"/>
                  </a:defRPr>
                </a:pPr>
                <a:r>
                  <a:rPr lang="en-GB" sz="2000" dirty="0">
                    <a:latin typeface="+mn-lt"/>
                  </a:rPr>
                  <a:t>PMS often occurs 1 to 2 weeks before menstruation starts. The symptoms can be difficult to manage. A hot water bottle and painkillers can help with cramps. Gentle exercise or a warm bath can help too.</a:t>
                </a:r>
              </a:p>
            </p:txBody>
          </p:sp>
        </p:grpSp>
        <p:sp>
          <p:nvSpPr>
            <p:cNvPr id="10" name="Rectangle">
              <a:extLst>
                <a:ext uri="{FF2B5EF4-FFF2-40B4-BE49-F238E27FC236}">
                  <a16:creationId xmlns:a16="http://schemas.microsoft.com/office/drawing/2014/main" id="{0C6B286E-DBA9-094A-9410-11422DBBDB76}"/>
                </a:ext>
              </a:extLst>
            </p:cNvPr>
            <p:cNvSpPr/>
            <p:nvPr/>
          </p:nvSpPr>
          <p:spPr>
            <a:xfrm>
              <a:off x="876016" y="3056627"/>
              <a:ext cx="6365043" cy="613329"/>
            </a:xfrm>
            <a:prstGeom prst="rect">
              <a:avLst/>
            </a:prstGeom>
            <a:noFill/>
            <a:ln w="50800" cap="flat">
              <a:solidFill>
                <a:srgbClr val="128636"/>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grpSp>
    </p:spTree>
    <p:extLst>
      <p:ext uri="{BB962C8B-B14F-4D97-AF65-F5344CB8AC3E}">
        <p14:creationId xmlns:p14="http://schemas.microsoft.com/office/powerpoint/2010/main" val="206015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p:cNvSpPr/>
          <p:nvPr/>
        </p:nvSpPr>
        <p:spPr>
          <a:xfrm>
            <a:off x="697606" y="2197114"/>
            <a:ext cx="7742243" cy="2626896"/>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876016" y="2378027"/>
            <a:ext cx="7563833" cy="2041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pPr>
              <a:spcAft>
                <a:spcPts val="200"/>
              </a:spcAft>
            </a:pPr>
            <a:r>
              <a:rPr lang="en-GB" b="1" dirty="0">
                <a:solidFill>
                  <a:srgbClr val="000000"/>
                </a:solidFill>
                <a:latin typeface="+mn-lt"/>
              </a:rPr>
              <a:t>On reaching puberty, how many sperm cells will a healthy male produce?</a:t>
            </a:r>
          </a:p>
          <a:p>
            <a:pPr marL="357188" indent="-357188">
              <a:spcAft>
                <a:spcPts val="200"/>
              </a:spcAft>
              <a:buFont typeface="+mj-lt"/>
              <a:buAutoNum type="alphaLcPeriod"/>
            </a:pPr>
            <a:r>
              <a:rPr lang="en-GB" dirty="0">
                <a:solidFill>
                  <a:srgbClr val="000000"/>
                </a:solidFill>
                <a:latin typeface="+mn-lt"/>
              </a:rPr>
              <a:t>Up to 1 million per day</a:t>
            </a:r>
          </a:p>
          <a:p>
            <a:pPr marL="357188" indent="-357188">
              <a:spcAft>
                <a:spcPts val="200"/>
              </a:spcAft>
              <a:buFont typeface="+mj-lt"/>
              <a:buAutoNum type="alphaLcPeriod"/>
            </a:pPr>
            <a:r>
              <a:rPr lang="en-GB" dirty="0">
                <a:solidFill>
                  <a:srgbClr val="000000"/>
                </a:solidFill>
                <a:latin typeface="+mn-lt"/>
              </a:rPr>
              <a:t>40 to 70 million per day</a:t>
            </a:r>
          </a:p>
          <a:p>
            <a:pPr marL="357188" indent="-357188">
              <a:spcAft>
                <a:spcPts val="200"/>
              </a:spcAft>
              <a:buFont typeface="+mj-lt"/>
              <a:buAutoNum type="alphaLcPeriod"/>
            </a:pPr>
            <a:r>
              <a:rPr lang="en-GB" dirty="0">
                <a:solidFill>
                  <a:srgbClr val="000000"/>
                </a:solidFill>
                <a:latin typeface="+mn-lt"/>
              </a:rPr>
              <a:t>70 to 150 million per day</a:t>
            </a:r>
          </a:p>
          <a:p>
            <a:pPr marL="357188" indent="-357188">
              <a:spcAft>
                <a:spcPts val="200"/>
              </a:spcAft>
              <a:buFont typeface="+mj-lt"/>
              <a:buAutoNum type="alphaLcPeriod"/>
            </a:pPr>
            <a:r>
              <a:rPr lang="en-GB" dirty="0">
                <a:solidFill>
                  <a:srgbClr val="000000"/>
                </a:solidFill>
                <a:latin typeface="+mn-lt"/>
              </a:rPr>
              <a:t>Males are born with all of the sperm cells they will ever have.</a:t>
            </a:r>
          </a:p>
        </p:txBody>
      </p:sp>
      <p:sp>
        <p:nvSpPr>
          <p:cNvPr id="122" name="Rectangle"/>
          <p:cNvSpPr/>
          <p:nvPr/>
        </p:nvSpPr>
        <p:spPr>
          <a:xfrm>
            <a:off x="4093595" y="145796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#4</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335280"/>
            <a:ext cx="8229600" cy="1135412"/>
          </a:xfrm>
        </p:spPr>
        <p:txBody>
          <a:bodyPr>
            <a:normAutofit/>
          </a:bodyPr>
          <a:lstStyle/>
          <a:p>
            <a:r>
              <a:rPr lang="en-GB" dirty="0"/>
              <a:t>ROUND 2</a:t>
            </a:r>
            <a:br>
              <a:rPr lang="en-GB" dirty="0"/>
            </a:br>
            <a:r>
              <a:rPr lang="en-GB" sz="2200" dirty="0"/>
              <a:t>MULTIPLE CHOICE AND KNOWLEDGE RECALL ROUND</a:t>
            </a:r>
            <a:endParaRPr lang="en-GB" dirty="0"/>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21</a:t>
            </a:fld>
            <a:endParaRPr lang="en-GB"/>
          </a:p>
        </p:txBody>
      </p:sp>
      <p:grpSp>
        <p:nvGrpSpPr>
          <p:cNvPr id="2" name="Group 1">
            <a:extLst>
              <a:ext uri="{FF2B5EF4-FFF2-40B4-BE49-F238E27FC236}">
                <a16:creationId xmlns:a16="http://schemas.microsoft.com/office/drawing/2014/main" id="{AFB3C744-23F1-7749-A2D1-322974ABB327}"/>
              </a:ext>
            </a:extLst>
          </p:cNvPr>
          <p:cNvGrpSpPr/>
          <p:nvPr/>
        </p:nvGrpSpPr>
        <p:grpSpPr>
          <a:xfrm>
            <a:off x="697606" y="3728649"/>
            <a:ext cx="7745516" cy="2298175"/>
            <a:chOff x="697606" y="3728649"/>
            <a:chExt cx="7745516" cy="2298175"/>
          </a:xfrm>
        </p:grpSpPr>
        <p:grpSp>
          <p:nvGrpSpPr>
            <p:cNvPr id="5" name="Group 4">
              <a:extLst>
                <a:ext uri="{FF2B5EF4-FFF2-40B4-BE49-F238E27FC236}">
                  <a16:creationId xmlns:a16="http://schemas.microsoft.com/office/drawing/2014/main" id="{8B7C043F-CCEC-42ED-BAB9-0653CD3D4741}"/>
                </a:ext>
              </a:extLst>
            </p:cNvPr>
            <p:cNvGrpSpPr/>
            <p:nvPr/>
          </p:nvGrpSpPr>
          <p:grpSpPr>
            <a:xfrm>
              <a:off x="697606" y="4455071"/>
              <a:ext cx="7745516" cy="1571753"/>
              <a:chOff x="697606" y="4422185"/>
              <a:chExt cx="7745516" cy="1571753"/>
            </a:xfrm>
          </p:grpSpPr>
          <p:sp>
            <p:nvSpPr>
              <p:cNvPr id="17" name="Rectangle">
                <a:extLst>
                  <a:ext uri="{FF2B5EF4-FFF2-40B4-BE49-F238E27FC236}">
                    <a16:creationId xmlns:a16="http://schemas.microsoft.com/office/drawing/2014/main" id="{A1B4434C-7280-48C9-A0C2-820CE2620C8C}"/>
                  </a:ext>
                </a:extLst>
              </p:cNvPr>
              <p:cNvSpPr/>
              <p:nvPr/>
            </p:nvSpPr>
            <p:spPr>
              <a:xfrm>
                <a:off x="697606" y="4422185"/>
                <a:ext cx="7745516" cy="1571753"/>
              </a:xfrm>
              <a:prstGeom prst="rect">
                <a:avLst/>
              </a:prstGeom>
              <a:solidFill>
                <a:schemeClr val="accent2"/>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8" name="TextBox 10">
                <a:extLst>
                  <a:ext uri="{FF2B5EF4-FFF2-40B4-BE49-F238E27FC236}">
                    <a16:creationId xmlns:a16="http://schemas.microsoft.com/office/drawing/2014/main" id="{DF797978-4641-4631-9228-3F36A4DC556F}"/>
                  </a:ext>
                </a:extLst>
              </p:cNvPr>
              <p:cNvSpPr txBox="1"/>
              <p:nvPr/>
            </p:nvSpPr>
            <p:spPr>
              <a:xfrm>
                <a:off x="883407" y="4478683"/>
                <a:ext cx="7377012" cy="14773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nSpc>
                    <a:spcPct val="90000"/>
                  </a:lnSpc>
                  <a:defRPr sz="2000">
                    <a:latin typeface="Galano Grotesque SemiBold"/>
                    <a:ea typeface="Galano Grotesque SemiBold"/>
                    <a:cs typeface="Galano Grotesque SemiBold"/>
                    <a:sym typeface="Galano Grotesque SemiBold"/>
                  </a:defRPr>
                </a:pPr>
                <a:r>
                  <a:rPr lang="en-GB" sz="2000" dirty="0">
                    <a:latin typeface="+mn-lt"/>
                  </a:rPr>
                  <a:t>That’s right! Males produce between 70 to 150 million sperm cells a day when puberty starts. This amount gradually reduces as they age. By contrast, women are born with 1 to 2 million eggs, and by the start of puberty this number has reduced to around 300,000 and continues to decline.</a:t>
                </a:r>
              </a:p>
            </p:txBody>
          </p:sp>
        </p:grpSp>
        <p:sp>
          <p:nvSpPr>
            <p:cNvPr id="10" name="Rectangle">
              <a:extLst>
                <a:ext uri="{FF2B5EF4-FFF2-40B4-BE49-F238E27FC236}">
                  <a16:creationId xmlns:a16="http://schemas.microsoft.com/office/drawing/2014/main" id="{651FDDE7-E41D-4F49-BF49-0772AA00C8FE}"/>
                </a:ext>
              </a:extLst>
            </p:cNvPr>
            <p:cNvSpPr/>
            <p:nvPr/>
          </p:nvSpPr>
          <p:spPr>
            <a:xfrm>
              <a:off x="876016" y="3728649"/>
              <a:ext cx="3217579" cy="306664"/>
            </a:xfrm>
            <a:prstGeom prst="rect">
              <a:avLst/>
            </a:prstGeom>
            <a:noFill/>
            <a:ln w="50800" cap="flat">
              <a:solidFill>
                <a:srgbClr val="128636"/>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grpSp>
    </p:spTree>
    <p:extLst>
      <p:ext uri="{BB962C8B-B14F-4D97-AF65-F5344CB8AC3E}">
        <p14:creationId xmlns:p14="http://schemas.microsoft.com/office/powerpoint/2010/main" val="27596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p:cNvSpPr/>
          <p:nvPr/>
        </p:nvSpPr>
        <p:spPr>
          <a:xfrm>
            <a:off x="697606" y="2197114"/>
            <a:ext cx="7989192" cy="1002198"/>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876016" y="2393672"/>
            <a:ext cx="756383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pPr>
              <a:spcAft>
                <a:spcPts val="200"/>
              </a:spcAft>
            </a:pPr>
            <a:r>
              <a:rPr lang="en-GB" b="1" dirty="0">
                <a:solidFill>
                  <a:srgbClr val="000000"/>
                </a:solidFill>
                <a:latin typeface="+mn-lt"/>
              </a:rPr>
              <a:t>Name four physical or emotional changes that happen at puberty to:</a:t>
            </a:r>
          </a:p>
        </p:txBody>
      </p:sp>
      <p:sp>
        <p:nvSpPr>
          <p:cNvPr id="122" name="Rectangle"/>
          <p:cNvSpPr/>
          <p:nvPr/>
        </p:nvSpPr>
        <p:spPr>
          <a:xfrm>
            <a:off x="4093595" y="145796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#5</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335280"/>
            <a:ext cx="8229600" cy="1135412"/>
          </a:xfrm>
        </p:spPr>
        <p:txBody>
          <a:bodyPr>
            <a:normAutofit/>
          </a:bodyPr>
          <a:lstStyle/>
          <a:p>
            <a:r>
              <a:rPr lang="en-GB" dirty="0"/>
              <a:t>ROUND 2</a:t>
            </a:r>
            <a:br>
              <a:rPr lang="en-GB" dirty="0"/>
            </a:br>
            <a:r>
              <a:rPr lang="en-GB" sz="2200" dirty="0"/>
              <a:t>MULTIPLE CHOICE AND KNOWLEDGE RECALL ROUND</a:t>
            </a:r>
            <a:endParaRPr lang="en-GB" dirty="0"/>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22</a:t>
            </a:fld>
            <a:endParaRPr lang="en-GB"/>
          </a:p>
        </p:txBody>
      </p:sp>
      <p:sp>
        <p:nvSpPr>
          <p:cNvPr id="17" name="Rectangle">
            <a:extLst>
              <a:ext uri="{FF2B5EF4-FFF2-40B4-BE49-F238E27FC236}">
                <a16:creationId xmlns:a16="http://schemas.microsoft.com/office/drawing/2014/main" id="{A1B4434C-7280-48C9-A0C2-820CE2620C8C}"/>
              </a:ext>
            </a:extLst>
          </p:cNvPr>
          <p:cNvSpPr/>
          <p:nvPr/>
        </p:nvSpPr>
        <p:spPr>
          <a:xfrm>
            <a:off x="697605" y="3199312"/>
            <a:ext cx="7989193" cy="2812774"/>
          </a:xfrm>
          <a:prstGeom prst="rect">
            <a:avLst/>
          </a:prstGeom>
          <a:solidFill>
            <a:schemeClr val="accent2"/>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grpSp>
        <p:nvGrpSpPr>
          <p:cNvPr id="6" name="Group 5">
            <a:extLst>
              <a:ext uri="{FF2B5EF4-FFF2-40B4-BE49-F238E27FC236}">
                <a16:creationId xmlns:a16="http://schemas.microsoft.com/office/drawing/2014/main" id="{6F94A3B9-13AA-BA4C-88C3-AD69E386C58B}"/>
              </a:ext>
            </a:extLst>
          </p:cNvPr>
          <p:cNvGrpSpPr/>
          <p:nvPr/>
        </p:nvGrpSpPr>
        <p:grpSpPr>
          <a:xfrm>
            <a:off x="800860" y="3298782"/>
            <a:ext cx="7885939" cy="2625889"/>
            <a:chOff x="800860" y="3130950"/>
            <a:chExt cx="7885939" cy="2625889"/>
          </a:xfrm>
        </p:grpSpPr>
        <p:sp>
          <p:nvSpPr>
            <p:cNvPr id="18" name="TextBox 10">
              <a:extLst>
                <a:ext uri="{FF2B5EF4-FFF2-40B4-BE49-F238E27FC236}">
                  <a16:creationId xmlns:a16="http://schemas.microsoft.com/office/drawing/2014/main" id="{DF797978-4641-4631-9228-3F36A4DC556F}"/>
                </a:ext>
              </a:extLst>
            </p:cNvPr>
            <p:cNvSpPr txBox="1"/>
            <p:nvPr/>
          </p:nvSpPr>
          <p:spPr>
            <a:xfrm>
              <a:off x="800860" y="3130950"/>
              <a:ext cx="2639213" cy="2406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a:lnSpc>
                  <a:spcPct val="90000"/>
                </a:lnSpc>
                <a:spcAft>
                  <a:spcPts val="100"/>
                </a:spcAft>
                <a:defRPr sz="2000">
                  <a:latin typeface="Galano Grotesque SemiBold"/>
                  <a:ea typeface="Galano Grotesque SemiBold"/>
                  <a:cs typeface="Galano Grotesque SemiBold"/>
                  <a:sym typeface="Galano Grotesque SemiBold"/>
                </a:defRPr>
              </a:pPr>
              <a:endParaRPr lang="en-GB" sz="1600" b="1" dirty="0">
                <a:latin typeface="+mn-lt"/>
              </a:endParaRPr>
            </a:p>
            <a:p>
              <a:pPr marL="285750" indent="-285750" algn="l">
                <a:lnSpc>
                  <a:spcPct val="90000"/>
                </a:lnSpc>
                <a:spcAft>
                  <a:spcPts val="1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Breasts can grow </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Adam’s apple enlarges</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Voice cracks and gets deeper</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Shoulders get larger and body gets more muscular</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Chest hair may appear</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Penis and testicles grow</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Erections and ejaculation may begin</a:t>
              </a:r>
            </a:p>
          </p:txBody>
        </p:sp>
        <p:sp>
          <p:nvSpPr>
            <p:cNvPr id="2" name="TextBox 10">
              <a:extLst>
                <a:ext uri="{FF2B5EF4-FFF2-40B4-BE49-F238E27FC236}">
                  <a16:creationId xmlns:a16="http://schemas.microsoft.com/office/drawing/2014/main" id="{EC38920F-A956-451B-A3E1-51493FCE5386}"/>
                </a:ext>
              </a:extLst>
            </p:cNvPr>
            <p:cNvSpPr txBox="1"/>
            <p:nvPr/>
          </p:nvSpPr>
          <p:spPr>
            <a:xfrm>
              <a:off x="3339865" y="3143307"/>
              <a:ext cx="1816186" cy="21744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l">
                <a:lnSpc>
                  <a:spcPct val="90000"/>
                </a:lnSpc>
                <a:spcAft>
                  <a:spcPts val="100"/>
                </a:spcAft>
                <a:defRPr sz="2000">
                  <a:latin typeface="Galano Grotesque SemiBold"/>
                  <a:ea typeface="Galano Grotesque SemiBold"/>
                  <a:cs typeface="Galano Grotesque SemiBold"/>
                  <a:sym typeface="Galano Grotesque SemiBold"/>
                </a:defRPr>
              </a:pPr>
              <a:endParaRPr lang="en-GB" sz="1400" b="1" dirty="0">
                <a:latin typeface="+mn-lt"/>
              </a:endParaRP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Breasts start to grow</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Vaginal discharge begins</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Hips and thighs broaden</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Labia may change</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Periods start</a:t>
              </a:r>
            </a:p>
          </p:txBody>
        </p:sp>
        <p:sp>
          <p:nvSpPr>
            <p:cNvPr id="4" name="TextBox 10">
              <a:extLst>
                <a:ext uri="{FF2B5EF4-FFF2-40B4-BE49-F238E27FC236}">
                  <a16:creationId xmlns:a16="http://schemas.microsoft.com/office/drawing/2014/main" id="{9C2399B5-6819-4E84-9825-41B1DA6A1EBE}"/>
                </a:ext>
              </a:extLst>
            </p:cNvPr>
            <p:cNvSpPr txBox="1"/>
            <p:nvPr/>
          </p:nvSpPr>
          <p:spPr>
            <a:xfrm>
              <a:off x="5315919" y="3143307"/>
              <a:ext cx="3370880" cy="26135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l">
                <a:lnSpc>
                  <a:spcPct val="90000"/>
                </a:lnSpc>
                <a:spcAft>
                  <a:spcPts val="100"/>
                </a:spcAft>
                <a:defRPr sz="2000">
                  <a:latin typeface="Galano Grotesque SemiBold"/>
                  <a:ea typeface="Galano Grotesque SemiBold"/>
                  <a:cs typeface="Galano Grotesque SemiBold"/>
                  <a:sym typeface="Galano Grotesque SemiBold"/>
                </a:defRPr>
              </a:pPr>
              <a:endParaRPr lang="en-GB" sz="1400" b="1" dirty="0">
                <a:latin typeface="+mn-lt"/>
              </a:endParaRP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Emotions and feelings may seem stronger</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Brain development improves the way you think and understand</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New feelings of attraction may begin</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You grow taller</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Skin gets oilier and </a:t>
              </a:r>
              <a:br>
                <a:rPr lang="en-GB" sz="1400" dirty="0">
                  <a:latin typeface="+mn-lt"/>
                </a:rPr>
              </a:br>
              <a:r>
                <a:rPr lang="en-GB" sz="1400" dirty="0">
                  <a:latin typeface="+mn-lt"/>
                </a:rPr>
                <a:t>spots may appear</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Sweating increases, body develops own odour</a:t>
              </a:r>
            </a:p>
            <a:p>
              <a:pPr marL="285750" indent="-285750" algn="l">
                <a:lnSpc>
                  <a:spcPct val="90000"/>
                </a:lnSpc>
                <a:spcAft>
                  <a:spcPts val="200"/>
                </a:spcAft>
                <a:buFont typeface="Arial" panose="020B0604020202020204" pitchFamily="34" charset="0"/>
                <a:buChar char="•"/>
                <a:defRPr sz="2000">
                  <a:latin typeface="Galano Grotesque SemiBold"/>
                  <a:ea typeface="Galano Grotesque SemiBold"/>
                  <a:cs typeface="Galano Grotesque SemiBold"/>
                  <a:sym typeface="Galano Grotesque SemiBold"/>
                </a:defRPr>
              </a:pPr>
              <a:r>
                <a:rPr lang="en-GB" sz="1400" dirty="0">
                  <a:latin typeface="+mn-lt"/>
                </a:rPr>
                <a:t>Hair grows: face, armpit, leg &amp; pubic</a:t>
              </a:r>
            </a:p>
          </p:txBody>
        </p:sp>
      </p:grpSp>
      <p:cxnSp>
        <p:nvCxnSpPr>
          <p:cNvPr id="7" name="Straight Connector 6">
            <a:extLst>
              <a:ext uri="{FF2B5EF4-FFF2-40B4-BE49-F238E27FC236}">
                <a16:creationId xmlns:a16="http://schemas.microsoft.com/office/drawing/2014/main" id="{19462D6C-697D-4627-9E1B-D0EA7830516E}"/>
              </a:ext>
            </a:extLst>
          </p:cNvPr>
          <p:cNvCxnSpPr>
            <a:cxnSpLocks/>
          </p:cNvCxnSpPr>
          <p:nvPr/>
        </p:nvCxnSpPr>
        <p:spPr>
          <a:xfrm>
            <a:off x="3231715" y="3650067"/>
            <a:ext cx="0" cy="2016000"/>
          </a:xfrm>
          <a:prstGeom prst="line">
            <a:avLst/>
          </a:prstGeom>
          <a:noFill/>
          <a:ln w="9525" cap="flat">
            <a:solidFill>
              <a:schemeClr val="bg1"/>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75E1E24E-0236-4FFC-B8D3-F5814736F427}"/>
              </a:ext>
            </a:extLst>
          </p:cNvPr>
          <p:cNvCxnSpPr>
            <a:cxnSpLocks/>
          </p:cNvCxnSpPr>
          <p:nvPr/>
        </p:nvCxnSpPr>
        <p:spPr>
          <a:xfrm>
            <a:off x="5195717" y="3650067"/>
            <a:ext cx="0" cy="2016000"/>
          </a:xfrm>
          <a:prstGeom prst="line">
            <a:avLst/>
          </a:prstGeom>
          <a:noFill/>
          <a:ln w="9525" cap="flat">
            <a:solidFill>
              <a:schemeClr val="bg1"/>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grpSp>
        <p:nvGrpSpPr>
          <p:cNvPr id="14" name="Group 13">
            <a:extLst>
              <a:ext uri="{FF2B5EF4-FFF2-40B4-BE49-F238E27FC236}">
                <a16:creationId xmlns:a16="http://schemas.microsoft.com/office/drawing/2014/main" id="{0948C67F-7CEC-4E99-B26C-7D06D33EC0F8}"/>
              </a:ext>
            </a:extLst>
          </p:cNvPr>
          <p:cNvGrpSpPr/>
          <p:nvPr/>
        </p:nvGrpSpPr>
        <p:grpSpPr>
          <a:xfrm>
            <a:off x="575149" y="6024613"/>
            <a:ext cx="5050716" cy="601733"/>
            <a:chOff x="575149" y="6024613"/>
            <a:chExt cx="5050716" cy="601733"/>
          </a:xfrm>
        </p:grpSpPr>
        <p:pic>
          <p:nvPicPr>
            <p:cNvPr id="11" name="Graphic 10" descr="Badge Tick">
              <a:extLst>
                <a:ext uri="{FF2B5EF4-FFF2-40B4-BE49-F238E27FC236}">
                  <a16:creationId xmlns:a16="http://schemas.microsoft.com/office/drawing/2014/main" id="{AA9C947C-8CAD-44A1-B776-5972DE1BA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49" y="6024613"/>
              <a:ext cx="601733" cy="601733"/>
            </a:xfrm>
            <a:prstGeom prst="rect">
              <a:avLst/>
            </a:prstGeom>
          </p:spPr>
        </p:pic>
        <p:sp>
          <p:nvSpPr>
            <p:cNvPr id="20" name="TextBox 19">
              <a:extLst>
                <a:ext uri="{FF2B5EF4-FFF2-40B4-BE49-F238E27FC236}">
                  <a16:creationId xmlns:a16="http://schemas.microsoft.com/office/drawing/2014/main" id="{39986965-89DA-41B2-AC02-0AB3B27357D8}"/>
                </a:ext>
              </a:extLst>
            </p:cNvPr>
            <p:cNvSpPr txBox="1"/>
            <p:nvPr/>
          </p:nvSpPr>
          <p:spPr>
            <a:xfrm>
              <a:off x="1053865" y="6047712"/>
              <a:ext cx="4572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dirty="0">
                  <a:solidFill>
                    <a:schemeClr val="accent3"/>
                  </a:solidFill>
                </a:rPr>
                <a:t>Give the team a mark out of </a:t>
              </a:r>
              <a:r>
                <a:rPr lang="en-GB" sz="1800" b="1" dirty="0">
                  <a:solidFill>
                    <a:schemeClr val="accent3"/>
                  </a:solidFill>
                </a:rPr>
                <a:t>16</a:t>
              </a:r>
              <a:r>
                <a:rPr lang="en-GB" sz="1600" dirty="0">
                  <a:solidFill>
                    <a:schemeClr val="accent3"/>
                  </a:solidFill>
                </a:rPr>
                <a:t> for this round</a:t>
              </a:r>
            </a:p>
          </p:txBody>
        </p:sp>
      </p:grpSp>
      <p:sp>
        <p:nvSpPr>
          <p:cNvPr id="19" name="TextBox 10">
            <a:extLst>
              <a:ext uri="{FF2B5EF4-FFF2-40B4-BE49-F238E27FC236}">
                <a16:creationId xmlns:a16="http://schemas.microsoft.com/office/drawing/2014/main" id="{809BD9AD-A582-9C4D-AE99-F0E54FEB0455}"/>
              </a:ext>
            </a:extLst>
          </p:cNvPr>
          <p:cNvSpPr txBox="1"/>
          <p:nvPr/>
        </p:nvSpPr>
        <p:spPr>
          <a:xfrm>
            <a:off x="800859" y="3286256"/>
            <a:ext cx="2639213" cy="3139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a:lnSpc>
                <a:spcPct val="90000"/>
              </a:lnSpc>
              <a:spcAft>
                <a:spcPts val="100"/>
              </a:spcAft>
              <a:defRPr sz="2000">
                <a:latin typeface="Galano Grotesque SemiBold"/>
                <a:ea typeface="Galano Grotesque SemiBold"/>
                <a:cs typeface="Galano Grotesque SemiBold"/>
                <a:sym typeface="Galano Grotesque SemiBold"/>
              </a:defRPr>
            </a:pPr>
            <a:r>
              <a:rPr lang="en-GB" sz="1600" b="1" dirty="0">
                <a:latin typeface="+mn-lt"/>
              </a:rPr>
              <a:t>MALES</a:t>
            </a:r>
            <a:endParaRPr lang="en-GB" sz="1400" b="1" dirty="0">
              <a:latin typeface="+mn-lt"/>
            </a:endParaRPr>
          </a:p>
        </p:txBody>
      </p:sp>
      <p:sp>
        <p:nvSpPr>
          <p:cNvPr id="21" name="TextBox 10">
            <a:extLst>
              <a:ext uri="{FF2B5EF4-FFF2-40B4-BE49-F238E27FC236}">
                <a16:creationId xmlns:a16="http://schemas.microsoft.com/office/drawing/2014/main" id="{60B7AADF-A860-C24E-8A18-002B8E9769D0}"/>
              </a:ext>
            </a:extLst>
          </p:cNvPr>
          <p:cNvSpPr txBox="1"/>
          <p:nvPr/>
        </p:nvSpPr>
        <p:spPr>
          <a:xfrm>
            <a:off x="3339156" y="3286256"/>
            <a:ext cx="1816186" cy="3139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l">
              <a:lnSpc>
                <a:spcPct val="90000"/>
              </a:lnSpc>
              <a:spcAft>
                <a:spcPts val="100"/>
              </a:spcAft>
              <a:defRPr sz="2000">
                <a:latin typeface="Galano Grotesque SemiBold"/>
                <a:ea typeface="Galano Grotesque SemiBold"/>
                <a:cs typeface="Galano Grotesque SemiBold"/>
                <a:sym typeface="Galano Grotesque SemiBold"/>
              </a:defRPr>
            </a:pPr>
            <a:r>
              <a:rPr lang="en-GB" sz="1600" b="1" dirty="0">
                <a:latin typeface="+mn-lt"/>
                <a:ea typeface="Galano Grotesque SemiBold"/>
                <a:cs typeface="Galano Grotesque SemiBold"/>
                <a:sym typeface="Galano Grotesque SemiBold"/>
              </a:rPr>
              <a:t>FEMALES</a:t>
            </a:r>
            <a:endParaRPr lang="en-GB" sz="1600" b="1" dirty="0">
              <a:latin typeface="+mn-lt"/>
              <a:ea typeface="Galano Grotesque SemiBold"/>
              <a:cs typeface="Galano Grotesque SemiBold"/>
            </a:endParaRPr>
          </a:p>
        </p:txBody>
      </p:sp>
      <p:sp>
        <p:nvSpPr>
          <p:cNvPr id="22" name="TextBox 10">
            <a:extLst>
              <a:ext uri="{FF2B5EF4-FFF2-40B4-BE49-F238E27FC236}">
                <a16:creationId xmlns:a16="http://schemas.microsoft.com/office/drawing/2014/main" id="{0D984937-B66F-0640-9EF0-046F6E564D9F}"/>
              </a:ext>
            </a:extLst>
          </p:cNvPr>
          <p:cNvSpPr txBox="1"/>
          <p:nvPr/>
        </p:nvSpPr>
        <p:spPr>
          <a:xfrm>
            <a:off x="5315918" y="3286256"/>
            <a:ext cx="3370880" cy="3139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l">
              <a:lnSpc>
                <a:spcPct val="90000"/>
              </a:lnSpc>
              <a:spcAft>
                <a:spcPts val="100"/>
              </a:spcAft>
              <a:defRPr sz="2000">
                <a:latin typeface="Galano Grotesque SemiBold"/>
                <a:ea typeface="Galano Grotesque SemiBold"/>
                <a:cs typeface="Galano Grotesque SemiBold"/>
                <a:sym typeface="Galano Grotesque SemiBold"/>
              </a:defRPr>
            </a:pPr>
            <a:r>
              <a:rPr lang="en-GB" sz="1600" b="1" dirty="0">
                <a:latin typeface="+mn-lt"/>
              </a:rPr>
              <a:t>BOTH</a:t>
            </a:r>
            <a:endParaRPr lang="en-GB" sz="1400" b="1" dirty="0">
              <a:latin typeface="+mn-lt"/>
            </a:endParaRPr>
          </a:p>
        </p:txBody>
      </p:sp>
    </p:spTree>
    <p:extLst>
      <p:ext uri="{BB962C8B-B14F-4D97-AF65-F5344CB8AC3E}">
        <p14:creationId xmlns:p14="http://schemas.microsoft.com/office/powerpoint/2010/main" val="180829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87839FF2-CF56-40B3-9CD6-1C41D48A69DF}"/>
              </a:ext>
            </a:extLst>
          </p:cNvPr>
          <p:cNvSpPr/>
          <p:nvPr/>
        </p:nvSpPr>
        <p:spPr>
          <a:xfrm>
            <a:off x="697606" y="2197114"/>
            <a:ext cx="7989192" cy="3618197"/>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06530"/>
            <a:ext cx="8229600" cy="1135412"/>
          </a:xfrm>
        </p:spPr>
        <p:txBody>
          <a:bodyPr>
            <a:normAutofit/>
          </a:bodyPr>
          <a:lstStyle/>
          <a:p>
            <a:r>
              <a:rPr lang="en-GB" dirty="0"/>
              <a:t>ROUND 3</a:t>
            </a:r>
            <a:br>
              <a:rPr lang="en-GB" dirty="0"/>
            </a:br>
            <a:r>
              <a:rPr lang="en-GB" dirty="0"/>
              <a:t>PICTURE ROUND</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23</a:t>
            </a:fld>
            <a:endParaRPr lang="en-GB"/>
          </a:p>
        </p:txBody>
      </p:sp>
      <p:grpSp>
        <p:nvGrpSpPr>
          <p:cNvPr id="14" name="Group 13">
            <a:extLst>
              <a:ext uri="{FF2B5EF4-FFF2-40B4-BE49-F238E27FC236}">
                <a16:creationId xmlns:a16="http://schemas.microsoft.com/office/drawing/2014/main" id="{0948C67F-7CEC-4E99-B26C-7D06D33EC0F8}"/>
              </a:ext>
            </a:extLst>
          </p:cNvPr>
          <p:cNvGrpSpPr/>
          <p:nvPr/>
        </p:nvGrpSpPr>
        <p:grpSpPr>
          <a:xfrm>
            <a:off x="575149" y="6024613"/>
            <a:ext cx="5050716" cy="601733"/>
            <a:chOff x="575149" y="6024613"/>
            <a:chExt cx="5050716" cy="601733"/>
          </a:xfrm>
        </p:grpSpPr>
        <p:pic>
          <p:nvPicPr>
            <p:cNvPr id="11" name="Graphic 10" descr="Badge Tick">
              <a:extLst>
                <a:ext uri="{FF2B5EF4-FFF2-40B4-BE49-F238E27FC236}">
                  <a16:creationId xmlns:a16="http://schemas.microsoft.com/office/drawing/2014/main" id="{AA9C947C-8CAD-44A1-B776-5972DE1BA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49" y="6024613"/>
              <a:ext cx="601733" cy="601733"/>
            </a:xfrm>
            <a:prstGeom prst="rect">
              <a:avLst/>
            </a:prstGeom>
          </p:spPr>
        </p:pic>
        <p:sp>
          <p:nvSpPr>
            <p:cNvPr id="20" name="TextBox 19">
              <a:extLst>
                <a:ext uri="{FF2B5EF4-FFF2-40B4-BE49-F238E27FC236}">
                  <a16:creationId xmlns:a16="http://schemas.microsoft.com/office/drawing/2014/main" id="{39986965-89DA-41B2-AC02-0AB3B27357D8}"/>
                </a:ext>
              </a:extLst>
            </p:cNvPr>
            <p:cNvSpPr txBox="1"/>
            <p:nvPr/>
          </p:nvSpPr>
          <p:spPr>
            <a:xfrm>
              <a:off x="1053865" y="6047712"/>
              <a:ext cx="4572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dirty="0">
                  <a:solidFill>
                    <a:schemeClr val="accent3"/>
                  </a:solidFill>
                </a:rPr>
                <a:t>Give the team a mark out of</a:t>
              </a:r>
              <a:r>
                <a:rPr lang="en-GB" sz="1800" b="1" dirty="0">
                  <a:solidFill>
                    <a:schemeClr val="accent3"/>
                  </a:solidFill>
                </a:rPr>
                <a:t> 8 </a:t>
              </a:r>
              <a:r>
                <a:rPr lang="en-GB" sz="1600" dirty="0">
                  <a:solidFill>
                    <a:schemeClr val="accent3"/>
                  </a:solidFill>
                </a:rPr>
                <a:t>for this round</a:t>
              </a:r>
            </a:p>
          </p:txBody>
        </p:sp>
      </p:grpSp>
      <p:pic>
        <p:nvPicPr>
          <p:cNvPr id="21" name="Picture 20">
            <a:extLst>
              <a:ext uri="{FF2B5EF4-FFF2-40B4-BE49-F238E27FC236}">
                <a16:creationId xmlns:a16="http://schemas.microsoft.com/office/drawing/2014/main" id="{940ECC69-4114-458B-B542-3EFF5610F681}"/>
              </a:ext>
            </a:extLst>
          </p:cNvPr>
          <p:cNvPicPr>
            <a:picLocks noChangeAspect="1"/>
          </p:cNvPicPr>
          <p:nvPr/>
        </p:nvPicPr>
        <p:blipFill rotWithShape="1">
          <a:blip r:embed="rId5" cstate="print">
            <a:alphaModFix/>
            <a:extLst>
              <a:ext uri="{28A0092B-C50C-407E-A947-70E740481C1C}">
                <a14:useLocalDpi xmlns:a14="http://schemas.microsoft.com/office/drawing/2010/main" val="0"/>
              </a:ext>
            </a:extLst>
          </a:blip>
          <a:srcRect t="10356"/>
          <a:stretch/>
        </p:blipFill>
        <p:spPr>
          <a:xfrm>
            <a:off x="2660901" y="2470071"/>
            <a:ext cx="3763691" cy="2890078"/>
          </a:xfrm>
          <a:prstGeom prst="rect">
            <a:avLst/>
          </a:prstGeom>
        </p:spPr>
      </p:pic>
      <p:sp>
        <p:nvSpPr>
          <p:cNvPr id="22" name="Rectangle 21">
            <a:extLst>
              <a:ext uri="{FF2B5EF4-FFF2-40B4-BE49-F238E27FC236}">
                <a16:creationId xmlns:a16="http://schemas.microsoft.com/office/drawing/2014/main" id="{9B718F0C-A3FC-4E8D-AE3B-535AF70052E0}"/>
              </a:ext>
            </a:extLst>
          </p:cNvPr>
          <p:cNvSpPr/>
          <p:nvPr/>
        </p:nvSpPr>
        <p:spPr>
          <a:xfrm>
            <a:off x="6664974" y="2577532"/>
            <a:ext cx="974947" cy="338554"/>
          </a:xfrm>
          <a:prstGeom prst="rect">
            <a:avLst/>
          </a:prstGeom>
        </p:spPr>
        <p:txBody>
          <a:bodyPr wrap="square">
            <a:spAutoFit/>
          </a:bodyPr>
          <a:lstStyle/>
          <a:p>
            <a:pPr algn="l"/>
            <a:r>
              <a:rPr lang="en-US" sz="1600" b="1" dirty="0">
                <a:solidFill>
                  <a:srgbClr val="000000"/>
                </a:solidFill>
              </a:rPr>
              <a:t>Bladder</a:t>
            </a:r>
          </a:p>
        </p:txBody>
      </p:sp>
      <p:sp>
        <p:nvSpPr>
          <p:cNvPr id="23" name="Rectangle 22">
            <a:extLst>
              <a:ext uri="{FF2B5EF4-FFF2-40B4-BE49-F238E27FC236}">
                <a16:creationId xmlns:a16="http://schemas.microsoft.com/office/drawing/2014/main" id="{6B0836A3-35D6-4EDB-8521-AD4E1BB8BF64}"/>
              </a:ext>
            </a:extLst>
          </p:cNvPr>
          <p:cNvSpPr/>
          <p:nvPr/>
        </p:nvSpPr>
        <p:spPr>
          <a:xfrm>
            <a:off x="6664974" y="3094366"/>
            <a:ext cx="1686680" cy="338554"/>
          </a:xfrm>
          <a:prstGeom prst="rect">
            <a:avLst/>
          </a:prstGeom>
        </p:spPr>
        <p:txBody>
          <a:bodyPr wrap="square">
            <a:spAutoFit/>
          </a:bodyPr>
          <a:lstStyle/>
          <a:p>
            <a:pPr algn="l"/>
            <a:r>
              <a:rPr lang="en-US" sz="1600" b="1" dirty="0">
                <a:solidFill>
                  <a:srgbClr val="000000"/>
                </a:solidFill>
              </a:rPr>
              <a:t>Prostate gland</a:t>
            </a:r>
          </a:p>
        </p:txBody>
      </p:sp>
      <p:sp>
        <p:nvSpPr>
          <p:cNvPr id="24" name="Rectangle 23">
            <a:extLst>
              <a:ext uri="{FF2B5EF4-FFF2-40B4-BE49-F238E27FC236}">
                <a16:creationId xmlns:a16="http://schemas.microsoft.com/office/drawing/2014/main" id="{5BD7B75C-6DF7-4506-8F2A-C1A2C252C4E9}"/>
              </a:ext>
            </a:extLst>
          </p:cNvPr>
          <p:cNvSpPr/>
          <p:nvPr/>
        </p:nvSpPr>
        <p:spPr>
          <a:xfrm>
            <a:off x="6664974" y="3611201"/>
            <a:ext cx="968535" cy="338554"/>
          </a:xfrm>
          <a:prstGeom prst="rect">
            <a:avLst/>
          </a:prstGeom>
        </p:spPr>
        <p:txBody>
          <a:bodyPr wrap="square">
            <a:spAutoFit/>
          </a:bodyPr>
          <a:lstStyle/>
          <a:p>
            <a:pPr algn="l"/>
            <a:r>
              <a:rPr lang="en-US" sz="1600" b="1" dirty="0">
                <a:solidFill>
                  <a:srgbClr val="000000"/>
                </a:solidFill>
              </a:rPr>
              <a:t>Rectum</a:t>
            </a:r>
          </a:p>
        </p:txBody>
      </p:sp>
      <p:sp>
        <p:nvSpPr>
          <p:cNvPr id="25" name="Rectangle 24">
            <a:extLst>
              <a:ext uri="{FF2B5EF4-FFF2-40B4-BE49-F238E27FC236}">
                <a16:creationId xmlns:a16="http://schemas.microsoft.com/office/drawing/2014/main" id="{7682258D-87CE-41E5-9F55-D2F6B55072CE}"/>
              </a:ext>
            </a:extLst>
          </p:cNvPr>
          <p:cNvSpPr/>
          <p:nvPr/>
        </p:nvSpPr>
        <p:spPr>
          <a:xfrm>
            <a:off x="6664974" y="4128036"/>
            <a:ext cx="1044038" cy="338554"/>
          </a:xfrm>
          <a:prstGeom prst="rect">
            <a:avLst/>
          </a:prstGeom>
        </p:spPr>
        <p:txBody>
          <a:bodyPr wrap="square">
            <a:spAutoFit/>
          </a:bodyPr>
          <a:lstStyle/>
          <a:p>
            <a:pPr algn="l"/>
            <a:r>
              <a:rPr lang="en-US" sz="1600" b="1" dirty="0">
                <a:solidFill>
                  <a:srgbClr val="000000"/>
                </a:solidFill>
              </a:rPr>
              <a:t>Anus</a:t>
            </a:r>
          </a:p>
        </p:txBody>
      </p:sp>
      <p:sp>
        <p:nvSpPr>
          <p:cNvPr id="26" name="Rectangle 25">
            <a:extLst>
              <a:ext uri="{FF2B5EF4-FFF2-40B4-BE49-F238E27FC236}">
                <a16:creationId xmlns:a16="http://schemas.microsoft.com/office/drawing/2014/main" id="{66992945-9543-4194-B243-3ECED0C64990}"/>
              </a:ext>
            </a:extLst>
          </p:cNvPr>
          <p:cNvSpPr/>
          <p:nvPr/>
        </p:nvSpPr>
        <p:spPr>
          <a:xfrm>
            <a:off x="6664974" y="4525601"/>
            <a:ext cx="784189" cy="338554"/>
          </a:xfrm>
          <a:prstGeom prst="rect">
            <a:avLst/>
          </a:prstGeom>
        </p:spPr>
        <p:txBody>
          <a:bodyPr wrap="square">
            <a:spAutoFit/>
          </a:bodyPr>
          <a:lstStyle/>
          <a:p>
            <a:pPr algn="l"/>
            <a:r>
              <a:rPr lang="en-US" sz="1600" b="1" dirty="0">
                <a:solidFill>
                  <a:srgbClr val="000000"/>
                </a:solidFill>
              </a:rPr>
              <a:t>Testis</a:t>
            </a:r>
          </a:p>
        </p:txBody>
      </p:sp>
      <p:sp>
        <p:nvSpPr>
          <p:cNvPr id="27" name="Rectangle 26">
            <a:extLst>
              <a:ext uri="{FF2B5EF4-FFF2-40B4-BE49-F238E27FC236}">
                <a16:creationId xmlns:a16="http://schemas.microsoft.com/office/drawing/2014/main" id="{FCF460DB-5A15-4E31-9A27-9E6F850DB937}"/>
              </a:ext>
            </a:extLst>
          </p:cNvPr>
          <p:cNvSpPr/>
          <p:nvPr/>
        </p:nvSpPr>
        <p:spPr>
          <a:xfrm>
            <a:off x="1267408" y="4525601"/>
            <a:ext cx="726481" cy="338554"/>
          </a:xfrm>
          <a:prstGeom prst="rect">
            <a:avLst/>
          </a:prstGeom>
        </p:spPr>
        <p:txBody>
          <a:bodyPr wrap="square">
            <a:spAutoFit/>
          </a:bodyPr>
          <a:lstStyle/>
          <a:p>
            <a:pPr algn="l"/>
            <a:r>
              <a:rPr lang="en-US" sz="1600" b="1" dirty="0">
                <a:solidFill>
                  <a:srgbClr val="000000"/>
                </a:solidFill>
              </a:rPr>
              <a:t>Penis</a:t>
            </a:r>
          </a:p>
        </p:txBody>
      </p:sp>
      <p:sp>
        <p:nvSpPr>
          <p:cNvPr id="28" name="Rectangle 27">
            <a:extLst>
              <a:ext uri="{FF2B5EF4-FFF2-40B4-BE49-F238E27FC236}">
                <a16:creationId xmlns:a16="http://schemas.microsoft.com/office/drawing/2014/main" id="{BC4E8807-2437-4165-88F6-1ABB8BCA8CEC}"/>
              </a:ext>
            </a:extLst>
          </p:cNvPr>
          <p:cNvSpPr/>
          <p:nvPr/>
        </p:nvSpPr>
        <p:spPr>
          <a:xfrm>
            <a:off x="934852" y="4903288"/>
            <a:ext cx="1056700" cy="338554"/>
          </a:xfrm>
          <a:prstGeom prst="rect">
            <a:avLst/>
          </a:prstGeom>
        </p:spPr>
        <p:txBody>
          <a:bodyPr wrap="square">
            <a:spAutoFit/>
          </a:bodyPr>
          <a:lstStyle/>
          <a:p>
            <a:pPr algn="l"/>
            <a:r>
              <a:rPr lang="en-US" sz="1600" b="1" dirty="0">
                <a:solidFill>
                  <a:srgbClr val="000000"/>
                </a:solidFill>
              </a:rPr>
              <a:t>Scrotum</a:t>
            </a:r>
          </a:p>
        </p:txBody>
      </p:sp>
      <p:sp>
        <p:nvSpPr>
          <p:cNvPr id="29" name="Rectangle 28">
            <a:extLst>
              <a:ext uri="{FF2B5EF4-FFF2-40B4-BE49-F238E27FC236}">
                <a16:creationId xmlns:a16="http://schemas.microsoft.com/office/drawing/2014/main" id="{23817B5D-754C-4E80-B6EB-D78FD0533920}"/>
              </a:ext>
            </a:extLst>
          </p:cNvPr>
          <p:cNvSpPr/>
          <p:nvPr/>
        </p:nvSpPr>
        <p:spPr>
          <a:xfrm>
            <a:off x="1031714" y="3829862"/>
            <a:ext cx="971741" cy="338554"/>
          </a:xfrm>
          <a:prstGeom prst="rect">
            <a:avLst/>
          </a:prstGeom>
        </p:spPr>
        <p:txBody>
          <a:bodyPr wrap="square">
            <a:spAutoFit/>
          </a:bodyPr>
          <a:lstStyle/>
          <a:p>
            <a:pPr algn="l"/>
            <a:r>
              <a:rPr lang="en-US" sz="1600" b="1" dirty="0">
                <a:solidFill>
                  <a:srgbClr val="000000"/>
                </a:solidFill>
              </a:rPr>
              <a:t>Urethra</a:t>
            </a:r>
          </a:p>
        </p:txBody>
      </p:sp>
      <p:cxnSp>
        <p:nvCxnSpPr>
          <p:cNvPr id="30" name="Straight Connector 29">
            <a:extLst>
              <a:ext uri="{FF2B5EF4-FFF2-40B4-BE49-F238E27FC236}">
                <a16:creationId xmlns:a16="http://schemas.microsoft.com/office/drawing/2014/main" id="{074B1B68-1EAF-4C63-8683-0DA35A62FD62}"/>
              </a:ext>
            </a:extLst>
          </p:cNvPr>
          <p:cNvCxnSpPr>
            <a:cxnSpLocks/>
          </p:cNvCxnSpPr>
          <p:nvPr/>
        </p:nvCxnSpPr>
        <p:spPr>
          <a:xfrm>
            <a:off x="1991552" y="3995195"/>
            <a:ext cx="1381040" cy="3944"/>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4072C21-EFCC-42D3-8704-ADEA5EE79060}"/>
              </a:ext>
            </a:extLst>
          </p:cNvPr>
          <p:cNvCxnSpPr>
            <a:cxnSpLocks/>
          </p:cNvCxnSpPr>
          <p:nvPr/>
        </p:nvCxnSpPr>
        <p:spPr>
          <a:xfrm>
            <a:off x="1991552" y="4683964"/>
            <a:ext cx="962175" cy="0"/>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5F55DEE0-F7A5-44EF-86CF-0C01E28F3657}"/>
              </a:ext>
            </a:extLst>
          </p:cNvPr>
          <p:cNvCxnSpPr>
            <a:cxnSpLocks/>
          </p:cNvCxnSpPr>
          <p:nvPr/>
        </p:nvCxnSpPr>
        <p:spPr>
          <a:xfrm>
            <a:off x="1991552" y="5111476"/>
            <a:ext cx="1618547" cy="0"/>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63EE801-6750-45B3-8E4A-FD37BAC9D1A6}"/>
              </a:ext>
            </a:extLst>
          </p:cNvPr>
          <p:cNvCxnSpPr>
            <a:cxnSpLocks/>
            <a:endCxn id="26" idx="1"/>
          </p:cNvCxnSpPr>
          <p:nvPr/>
        </p:nvCxnSpPr>
        <p:spPr>
          <a:xfrm flipV="1">
            <a:off x="3772850" y="4694878"/>
            <a:ext cx="2892124" cy="962"/>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7EF65A45-3B50-422C-929C-693D72ECA81D}"/>
              </a:ext>
            </a:extLst>
          </p:cNvPr>
          <p:cNvCxnSpPr>
            <a:cxnSpLocks/>
          </p:cNvCxnSpPr>
          <p:nvPr/>
        </p:nvCxnSpPr>
        <p:spPr>
          <a:xfrm>
            <a:off x="4975234" y="4013411"/>
            <a:ext cx="1689740" cy="265830"/>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0386F90-F9FF-48C2-A44B-AE9617F13428}"/>
              </a:ext>
            </a:extLst>
          </p:cNvPr>
          <p:cNvCxnSpPr>
            <a:cxnSpLocks/>
          </p:cNvCxnSpPr>
          <p:nvPr/>
        </p:nvCxnSpPr>
        <p:spPr>
          <a:xfrm flipV="1">
            <a:off x="4975234" y="3768602"/>
            <a:ext cx="1689740" cy="11876"/>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6D68A77-AE87-49D4-99ED-AEACD3BE950C}"/>
              </a:ext>
            </a:extLst>
          </p:cNvPr>
          <p:cNvCxnSpPr>
            <a:cxnSpLocks/>
          </p:cNvCxnSpPr>
          <p:nvPr/>
        </p:nvCxnSpPr>
        <p:spPr>
          <a:xfrm flipV="1">
            <a:off x="4492249" y="3269838"/>
            <a:ext cx="2172725" cy="257838"/>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5602093-50BB-4F14-AE13-1A7F62256916}"/>
              </a:ext>
            </a:extLst>
          </p:cNvPr>
          <p:cNvCxnSpPr>
            <a:cxnSpLocks/>
          </p:cNvCxnSpPr>
          <p:nvPr/>
        </p:nvCxnSpPr>
        <p:spPr>
          <a:xfrm flipV="1">
            <a:off x="4601254" y="2759199"/>
            <a:ext cx="2063720" cy="269713"/>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sp>
        <p:nvSpPr>
          <p:cNvPr id="2" name="Rectangle">
            <a:extLst>
              <a:ext uri="{FF2B5EF4-FFF2-40B4-BE49-F238E27FC236}">
                <a16:creationId xmlns:a16="http://schemas.microsoft.com/office/drawing/2014/main" id="{490E14B1-242D-4196-B43A-28CA4787C9FD}"/>
              </a:ext>
            </a:extLst>
          </p:cNvPr>
          <p:cNvSpPr/>
          <p:nvPr/>
        </p:nvSpPr>
        <p:spPr>
          <a:xfrm>
            <a:off x="4093595" y="145796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#1</a:t>
            </a:r>
            <a:endParaRPr sz="3200" dirty="0">
              <a:solidFill>
                <a:schemeClr val="bg1"/>
              </a:solidFill>
            </a:endParaRPr>
          </a:p>
        </p:txBody>
      </p:sp>
    </p:spTree>
    <p:extLst>
      <p:ext uri="{BB962C8B-B14F-4D97-AF65-F5344CB8AC3E}">
        <p14:creationId xmlns:p14="http://schemas.microsoft.com/office/powerpoint/2010/main" val="1527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87839FF2-CF56-40B3-9CD6-1C41D48A69DF}"/>
              </a:ext>
            </a:extLst>
          </p:cNvPr>
          <p:cNvSpPr/>
          <p:nvPr/>
        </p:nvSpPr>
        <p:spPr>
          <a:xfrm>
            <a:off x="697606" y="2197114"/>
            <a:ext cx="7989192" cy="3618197"/>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06530"/>
            <a:ext cx="8229600" cy="1135412"/>
          </a:xfrm>
        </p:spPr>
        <p:txBody>
          <a:bodyPr>
            <a:normAutofit/>
          </a:bodyPr>
          <a:lstStyle/>
          <a:p>
            <a:r>
              <a:rPr lang="en-GB" dirty="0"/>
              <a:t>ROUND 3</a:t>
            </a:r>
            <a:br>
              <a:rPr lang="en-GB" dirty="0"/>
            </a:br>
            <a:r>
              <a:rPr lang="en-GB" dirty="0"/>
              <a:t>PICTURE ROUND</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24</a:t>
            </a:fld>
            <a:endParaRPr lang="en-GB"/>
          </a:p>
        </p:txBody>
      </p:sp>
      <p:grpSp>
        <p:nvGrpSpPr>
          <p:cNvPr id="14" name="Group 13">
            <a:extLst>
              <a:ext uri="{FF2B5EF4-FFF2-40B4-BE49-F238E27FC236}">
                <a16:creationId xmlns:a16="http://schemas.microsoft.com/office/drawing/2014/main" id="{0948C67F-7CEC-4E99-B26C-7D06D33EC0F8}"/>
              </a:ext>
            </a:extLst>
          </p:cNvPr>
          <p:cNvGrpSpPr/>
          <p:nvPr/>
        </p:nvGrpSpPr>
        <p:grpSpPr>
          <a:xfrm>
            <a:off x="575149" y="6024613"/>
            <a:ext cx="5050716" cy="601733"/>
            <a:chOff x="575149" y="6024613"/>
            <a:chExt cx="5050716" cy="601733"/>
          </a:xfrm>
        </p:grpSpPr>
        <p:pic>
          <p:nvPicPr>
            <p:cNvPr id="11" name="Graphic 10" descr="Badge Tick">
              <a:extLst>
                <a:ext uri="{FF2B5EF4-FFF2-40B4-BE49-F238E27FC236}">
                  <a16:creationId xmlns:a16="http://schemas.microsoft.com/office/drawing/2014/main" id="{AA9C947C-8CAD-44A1-B776-5972DE1BA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49" y="6024613"/>
              <a:ext cx="601733" cy="601733"/>
            </a:xfrm>
            <a:prstGeom prst="rect">
              <a:avLst/>
            </a:prstGeom>
          </p:spPr>
        </p:pic>
        <p:sp>
          <p:nvSpPr>
            <p:cNvPr id="20" name="TextBox 19">
              <a:extLst>
                <a:ext uri="{FF2B5EF4-FFF2-40B4-BE49-F238E27FC236}">
                  <a16:creationId xmlns:a16="http://schemas.microsoft.com/office/drawing/2014/main" id="{39986965-89DA-41B2-AC02-0AB3B27357D8}"/>
                </a:ext>
              </a:extLst>
            </p:cNvPr>
            <p:cNvSpPr txBox="1"/>
            <p:nvPr/>
          </p:nvSpPr>
          <p:spPr>
            <a:xfrm>
              <a:off x="1053865" y="6047712"/>
              <a:ext cx="4572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dirty="0">
                  <a:solidFill>
                    <a:schemeClr val="accent3"/>
                  </a:solidFill>
                </a:rPr>
                <a:t>Give the team a mark out of</a:t>
              </a:r>
              <a:r>
                <a:rPr lang="en-GB" sz="1800" b="1" dirty="0">
                  <a:solidFill>
                    <a:schemeClr val="accent3"/>
                  </a:solidFill>
                </a:rPr>
                <a:t> 5 </a:t>
              </a:r>
              <a:r>
                <a:rPr lang="en-GB" sz="1600" dirty="0">
                  <a:solidFill>
                    <a:schemeClr val="accent3"/>
                  </a:solidFill>
                </a:rPr>
                <a:t>for this round</a:t>
              </a:r>
            </a:p>
          </p:txBody>
        </p:sp>
      </p:grpSp>
      <p:pic>
        <p:nvPicPr>
          <p:cNvPr id="38" name="Picture 37">
            <a:extLst>
              <a:ext uri="{FF2B5EF4-FFF2-40B4-BE49-F238E27FC236}">
                <a16:creationId xmlns:a16="http://schemas.microsoft.com/office/drawing/2014/main" id="{312E665F-C410-43F6-A9AC-6F8C48845E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97" b="24387"/>
          <a:stretch/>
        </p:blipFill>
        <p:spPr>
          <a:xfrm>
            <a:off x="1250987" y="2042542"/>
            <a:ext cx="7098020" cy="3883782"/>
          </a:xfrm>
          <a:prstGeom prst="rect">
            <a:avLst/>
          </a:prstGeom>
        </p:spPr>
      </p:pic>
      <p:sp>
        <p:nvSpPr>
          <p:cNvPr id="39" name="Rectangle 38">
            <a:extLst>
              <a:ext uri="{FF2B5EF4-FFF2-40B4-BE49-F238E27FC236}">
                <a16:creationId xmlns:a16="http://schemas.microsoft.com/office/drawing/2014/main" id="{F3E03D99-0D08-4A33-B4DF-B0700C8C76F6}"/>
              </a:ext>
            </a:extLst>
          </p:cNvPr>
          <p:cNvSpPr/>
          <p:nvPr/>
        </p:nvSpPr>
        <p:spPr>
          <a:xfrm>
            <a:off x="1064331" y="3000576"/>
            <a:ext cx="1172116" cy="584775"/>
          </a:xfrm>
          <a:prstGeom prst="rect">
            <a:avLst/>
          </a:prstGeom>
        </p:spPr>
        <p:txBody>
          <a:bodyPr wrap="square">
            <a:spAutoFit/>
          </a:bodyPr>
          <a:lstStyle/>
          <a:p>
            <a:r>
              <a:rPr lang="en-US" sz="1600" b="1" dirty="0">
                <a:solidFill>
                  <a:srgbClr val="000000"/>
                </a:solidFill>
              </a:rPr>
              <a:t>Fallopian </a:t>
            </a:r>
          </a:p>
          <a:p>
            <a:r>
              <a:rPr lang="en-US" sz="1600" b="1" dirty="0">
                <a:solidFill>
                  <a:srgbClr val="000000"/>
                </a:solidFill>
              </a:rPr>
              <a:t>tube</a:t>
            </a:r>
          </a:p>
        </p:txBody>
      </p:sp>
      <p:sp>
        <p:nvSpPr>
          <p:cNvPr id="40" name="Rectangle 39">
            <a:extLst>
              <a:ext uri="{FF2B5EF4-FFF2-40B4-BE49-F238E27FC236}">
                <a16:creationId xmlns:a16="http://schemas.microsoft.com/office/drawing/2014/main" id="{2352CE36-1F3A-4729-9B5C-7067878D41B5}"/>
              </a:ext>
            </a:extLst>
          </p:cNvPr>
          <p:cNvSpPr/>
          <p:nvPr/>
        </p:nvSpPr>
        <p:spPr>
          <a:xfrm>
            <a:off x="1227036" y="4241490"/>
            <a:ext cx="846707" cy="338554"/>
          </a:xfrm>
          <a:prstGeom prst="rect">
            <a:avLst/>
          </a:prstGeom>
        </p:spPr>
        <p:txBody>
          <a:bodyPr wrap="square">
            <a:spAutoFit/>
          </a:bodyPr>
          <a:lstStyle/>
          <a:p>
            <a:pPr algn="l"/>
            <a:r>
              <a:rPr lang="en-US" sz="1600" b="1" dirty="0">
                <a:solidFill>
                  <a:srgbClr val="000000"/>
                </a:solidFill>
              </a:rPr>
              <a:t>Cervix</a:t>
            </a:r>
          </a:p>
        </p:txBody>
      </p:sp>
      <p:sp>
        <p:nvSpPr>
          <p:cNvPr id="41" name="Rectangle 40">
            <a:extLst>
              <a:ext uri="{FF2B5EF4-FFF2-40B4-BE49-F238E27FC236}">
                <a16:creationId xmlns:a16="http://schemas.microsoft.com/office/drawing/2014/main" id="{A558E5AD-EC8C-4B10-A2BE-ECCBF595525E}"/>
              </a:ext>
            </a:extLst>
          </p:cNvPr>
          <p:cNvSpPr/>
          <p:nvPr/>
        </p:nvSpPr>
        <p:spPr>
          <a:xfrm>
            <a:off x="7207171" y="4758324"/>
            <a:ext cx="910827" cy="338554"/>
          </a:xfrm>
          <a:prstGeom prst="rect">
            <a:avLst/>
          </a:prstGeom>
        </p:spPr>
        <p:txBody>
          <a:bodyPr wrap="square">
            <a:spAutoFit/>
          </a:bodyPr>
          <a:lstStyle/>
          <a:p>
            <a:pPr algn="l"/>
            <a:r>
              <a:rPr lang="en-US" sz="1600" b="1" dirty="0">
                <a:solidFill>
                  <a:srgbClr val="000000"/>
                </a:solidFill>
              </a:rPr>
              <a:t>Vagina</a:t>
            </a:r>
          </a:p>
        </p:txBody>
      </p:sp>
      <p:sp>
        <p:nvSpPr>
          <p:cNvPr id="42" name="Rectangle 41">
            <a:extLst>
              <a:ext uri="{FF2B5EF4-FFF2-40B4-BE49-F238E27FC236}">
                <a16:creationId xmlns:a16="http://schemas.microsoft.com/office/drawing/2014/main" id="{9E8C5745-AEF8-461A-99F8-8EBBE6B62F5D}"/>
              </a:ext>
            </a:extLst>
          </p:cNvPr>
          <p:cNvSpPr/>
          <p:nvPr/>
        </p:nvSpPr>
        <p:spPr>
          <a:xfrm>
            <a:off x="7207171" y="3843924"/>
            <a:ext cx="805029" cy="338554"/>
          </a:xfrm>
          <a:prstGeom prst="rect">
            <a:avLst/>
          </a:prstGeom>
        </p:spPr>
        <p:txBody>
          <a:bodyPr wrap="square">
            <a:spAutoFit/>
          </a:bodyPr>
          <a:lstStyle/>
          <a:p>
            <a:pPr algn="l"/>
            <a:r>
              <a:rPr lang="en-US" sz="1600" b="1" dirty="0">
                <a:solidFill>
                  <a:srgbClr val="000000"/>
                </a:solidFill>
              </a:rPr>
              <a:t>Ovary</a:t>
            </a:r>
          </a:p>
        </p:txBody>
      </p:sp>
      <p:sp>
        <p:nvSpPr>
          <p:cNvPr id="43" name="Rectangle 42">
            <a:extLst>
              <a:ext uri="{FF2B5EF4-FFF2-40B4-BE49-F238E27FC236}">
                <a16:creationId xmlns:a16="http://schemas.microsoft.com/office/drawing/2014/main" id="{E61CE831-03DF-462A-9194-BE9CF09F7BDE}"/>
              </a:ext>
            </a:extLst>
          </p:cNvPr>
          <p:cNvSpPr/>
          <p:nvPr/>
        </p:nvSpPr>
        <p:spPr>
          <a:xfrm>
            <a:off x="7207171" y="2412689"/>
            <a:ext cx="854721" cy="338554"/>
          </a:xfrm>
          <a:prstGeom prst="rect">
            <a:avLst/>
          </a:prstGeom>
        </p:spPr>
        <p:txBody>
          <a:bodyPr wrap="square">
            <a:spAutoFit/>
          </a:bodyPr>
          <a:lstStyle/>
          <a:p>
            <a:pPr algn="l"/>
            <a:r>
              <a:rPr lang="en-US" sz="1600" b="1" dirty="0">
                <a:solidFill>
                  <a:srgbClr val="000000"/>
                </a:solidFill>
              </a:rPr>
              <a:t>Uterus</a:t>
            </a:r>
          </a:p>
        </p:txBody>
      </p:sp>
      <p:cxnSp>
        <p:nvCxnSpPr>
          <p:cNvPr id="44" name="Straight Connector 43">
            <a:extLst>
              <a:ext uri="{FF2B5EF4-FFF2-40B4-BE49-F238E27FC236}">
                <a16:creationId xmlns:a16="http://schemas.microsoft.com/office/drawing/2014/main" id="{3B98C4C9-7858-48DB-8618-44613BC4A62D}"/>
              </a:ext>
            </a:extLst>
          </p:cNvPr>
          <p:cNvCxnSpPr>
            <a:cxnSpLocks/>
          </p:cNvCxnSpPr>
          <p:nvPr/>
        </p:nvCxnSpPr>
        <p:spPr>
          <a:xfrm flipV="1">
            <a:off x="2084489" y="3040619"/>
            <a:ext cx="1262620" cy="369797"/>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84069E4-1E89-40A9-BD22-8AA4331F17CF}"/>
              </a:ext>
            </a:extLst>
          </p:cNvPr>
          <p:cNvCxnSpPr>
            <a:cxnSpLocks/>
          </p:cNvCxnSpPr>
          <p:nvPr/>
        </p:nvCxnSpPr>
        <p:spPr>
          <a:xfrm flipV="1">
            <a:off x="4875190" y="2581966"/>
            <a:ext cx="2370453" cy="745324"/>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17FF84E-4603-48EB-B949-31B288452EE7}"/>
              </a:ext>
            </a:extLst>
          </p:cNvPr>
          <p:cNvCxnSpPr>
            <a:cxnSpLocks/>
          </p:cNvCxnSpPr>
          <p:nvPr/>
        </p:nvCxnSpPr>
        <p:spPr>
          <a:xfrm>
            <a:off x="6438322" y="3640554"/>
            <a:ext cx="807321" cy="342700"/>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1AF8200-3D2B-455D-928F-99B94E391C60}"/>
              </a:ext>
            </a:extLst>
          </p:cNvPr>
          <p:cNvCxnSpPr>
            <a:cxnSpLocks/>
          </p:cNvCxnSpPr>
          <p:nvPr/>
        </p:nvCxnSpPr>
        <p:spPr>
          <a:xfrm>
            <a:off x="4875190" y="4897654"/>
            <a:ext cx="2370453" cy="0"/>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FE5F41AF-D9A3-4770-A8F0-5C4990D7B3FF}"/>
              </a:ext>
            </a:extLst>
          </p:cNvPr>
          <p:cNvCxnSpPr>
            <a:cxnSpLocks/>
          </p:cNvCxnSpPr>
          <p:nvPr/>
        </p:nvCxnSpPr>
        <p:spPr>
          <a:xfrm flipV="1">
            <a:off x="2084489" y="4407943"/>
            <a:ext cx="2762287" cy="1"/>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sp>
        <p:nvSpPr>
          <p:cNvPr id="2" name="Rectangle">
            <a:extLst>
              <a:ext uri="{FF2B5EF4-FFF2-40B4-BE49-F238E27FC236}">
                <a16:creationId xmlns:a16="http://schemas.microsoft.com/office/drawing/2014/main" id="{79893D5A-3C0E-4986-B911-D4E7684E1550}"/>
              </a:ext>
            </a:extLst>
          </p:cNvPr>
          <p:cNvSpPr/>
          <p:nvPr/>
        </p:nvSpPr>
        <p:spPr>
          <a:xfrm>
            <a:off x="4093595" y="145796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#2</a:t>
            </a:r>
            <a:endParaRPr sz="3200" dirty="0">
              <a:solidFill>
                <a:schemeClr val="bg1"/>
              </a:solidFill>
            </a:endParaRPr>
          </a:p>
        </p:txBody>
      </p:sp>
    </p:spTree>
    <p:extLst>
      <p:ext uri="{BB962C8B-B14F-4D97-AF65-F5344CB8AC3E}">
        <p14:creationId xmlns:p14="http://schemas.microsoft.com/office/powerpoint/2010/main" val="408848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87839FF2-CF56-40B3-9CD6-1C41D48A69DF}"/>
              </a:ext>
            </a:extLst>
          </p:cNvPr>
          <p:cNvSpPr/>
          <p:nvPr/>
        </p:nvSpPr>
        <p:spPr>
          <a:xfrm>
            <a:off x="697606" y="2197114"/>
            <a:ext cx="7989192" cy="3618197"/>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06530"/>
            <a:ext cx="8229600" cy="1135412"/>
          </a:xfrm>
        </p:spPr>
        <p:txBody>
          <a:bodyPr>
            <a:normAutofit/>
          </a:bodyPr>
          <a:lstStyle/>
          <a:p>
            <a:r>
              <a:rPr lang="en-GB" dirty="0"/>
              <a:t>ROUND 3</a:t>
            </a:r>
            <a:br>
              <a:rPr lang="en-GB" dirty="0"/>
            </a:br>
            <a:r>
              <a:rPr lang="en-GB" dirty="0"/>
              <a:t>PICTURE ROUND</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25</a:t>
            </a:fld>
            <a:endParaRPr lang="en-GB"/>
          </a:p>
        </p:txBody>
      </p:sp>
      <p:grpSp>
        <p:nvGrpSpPr>
          <p:cNvPr id="14" name="Group 13">
            <a:extLst>
              <a:ext uri="{FF2B5EF4-FFF2-40B4-BE49-F238E27FC236}">
                <a16:creationId xmlns:a16="http://schemas.microsoft.com/office/drawing/2014/main" id="{0948C67F-7CEC-4E99-B26C-7D06D33EC0F8}"/>
              </a:ext>
            </a:extLst>
          </p:cNvPr>
          <p:cNvGrpSpPr/>
          <p:nvPr/>
        </p:nvGrpSpPr>
        <p:grpSpPr>
          <a:xfrm>
            <a:off x="575149" y="6024613"/>
            <a:ext cx="7678716" cy="601733"/>
            <a:chOff x="575149" y="6024613"/>
            <a:chExt cx="7678716" cy="601733"/>
          </a:xfrm>
        </p:grpSpPr>
        <p:pic>
          <p:nvPicPr>
            <p:cNvPr id="11" name="Graphic 10" descr="Badge Tick">
              <a:extLst>
                <a:ext uri="{FF2B5EF4-FFF2-40B4-BE49-F238E27FC236}">
                  <a16:creationId xmlns:a16="http://schemas.microsoft.com/office/drawing/2014/main" id="{AA9C947C-8CAD-44A1-B776-5972DE1BA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49" y="6024613"/>
              <a:ext cx="601733" cy="601733"/>
            </a:xfrm>
            <a:prstGeom prst="rect">
              <a:avLst/>
            </a:prstGeom>
          </p:spPr>
        </p:pic>
        <p:sp>
          <p:nvSpPr>
            <p:cNvPr id="20" name="TextBox 19">
              <a:extLst>
                <a:ext uri="{FF2B5EF4-FFF2-40B4-BE49-F238E27FC236}">
                  <a16:creationId xmlns:a16="http://schemas.microsoft.com/office/drawing/2014/main" id="{39986965-89DA-41B2-AC02-0AB3B27357D8}"/>
                </a:ext>
              </a:extLst>
            </p:cNvPr>
            <p:cNvSpPr txBox="1"/>
            <p:nvPr/>
          </p:nvSpPr>
          <p:spPr>
            <a:xfrm>
              <a:off x="1053865" y="6047712"/>
              <a:ext cx="7200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600" dirty="0">
                  <a:solidFill>
                    <a:schemeClr val="accent3"/>
                  </a:solidFill>
                </a:rPr>
                <a:t>Give the team a mark out of</a:t>
              </a:r>
              <a:r>
                <a:rPr lang="en-GB" sz="1800" b="1" dirty="0">
                  <a:solidFill>
                    <a:schemeClr val="accent3"/>
                  </a:solidFill>
                </a:rPr>
                <a:t> 6 </a:t>
              </a:r>
              <a:r>
                <a:rPr lang="en-GB" sz="1600" dirty="0">
                  <a:solidFill>
                    <a:schemeClr val="accent3"/>
                  </a:solidFill>
                </a:rPr>
                <a:t>for this image and a total of </a:t>
              </a:r>
              <a:r>
                <a:rPr lang="en-GB" sz="1800" b="1" dirty="0">
                  <a:solidFill>
                    <a:schemeClr val="accent3"/>
                  </a:solidFill>
                </a:rPr>
                <a:t>19</a:t>
              </a:r>
              <a:r>
                <a:rPr lang="en-GB" sz="1600" dirty="0">
                  <a:solidFill>
                    <a:schemeClr val="accent3"/>
                  </a:solidFill>
                </a:rPr>
                <a:t> for the round</a:t>
              </a:r>
            </a:p>
          </p:txBody>
        </p:sp>
      </p:grpSp>
      <p:pic>
        <p:nvPicPr>
          <p:cNvPr id="19" name="Picture 18">
            <a:extLst>
              <a:ext uri="{FF2B5EF4-FFF2-40B4-BE49-F238E27FC236}">
                <a16:creationId xmlns:a16="http://schemas.microsoft.com/office/drawing/2014/main" id="{9B6AD00A-2DDA-445A-A471-CC93224065EC}"/>
              </a:ext>
            </a:extLst>
          </p:cNvPr>
          <p:cNvPicPr/>
          <p:nvPr/>
        </p:nvPicPr>
        <p:blipFill rotWithShape="1">
          <a:blip r:embed="rId5" cstate="print">
            <a:extLst>
              <a:ext uri="{28A0092B-C50C-407E-A947-70E740481C1C}">
                <a14:useLocalDpi xmlns:a14="http://schemas.microsoft.com/office/drawing/2010/main" val="0"/>
              </a:ext>
            </a:extLst>
          </a:blip>
          <a:srcRect l="51893"/>
          <a:stretch/>
        </p:blipFill>
        <p:spPr>
          <a:xfrm>
            <a:off x="2885704" y="2029478"/>
            <a:ext cx="4298866" cy="4124350"/>
          </a:xfrm>
          <a:prstGeom prst="rect">
            <a:avLst/>
          </a:prstGeom>
        </p:spPr>
      </p:pic>
      <p:sp>
        <p:nvSpPr>
          <p:cNvPr id="21" name="Rectangle 20">
            <a:extLst>
              <a:ext uri="{FF2B5EF4-FFF2-40B4-BE49-F238E27FC236}">
                <a16:creationId xmlns:a16="http://schemas.microsoft.com/office/drawing/2014/main" id="{2DBCF966-0684-4199-A662-63859AA4506D}"/>
              </a:ext>
            </a:extLst>
          </p:cNvPr>
          <p:cNvSpPr/>
          <p:nvPr/>
        </p:nvSpPr>
        <p:spPr>
          <a:xfrm>
            <a:off x="6809419" y="2925631"/>
            <a:ext cx="893193" cy="338554"/>
          </a:xfrm>
          <a:prstGeom prst="rect">
            <a:avLst/>
          </a:prstGeom>
        </p:spPr>
        <p:txBody>
          <a:bodyPr wrap="none">
            <a:spAutoFit/>
          </a:bodyPr>
          <a:lstStyle/>
          <a:p>
            <a:pPr algn="l"/>
            <a:r>
              <a:rPr lang="en-US" sz="1600" b="1" dirty="0">
                <a:solidFill>
                  <a:srgbClr val="000000"/>
                </a:solidFill>
              </a:rPr>
              <a:t>Clitoris</a:t>
            </a:r>
          </a:p>
        </p:txBody>
      </p:sp>
      <p:sp>
        <p:nvSpPr>
          <p:cNvPr id="22" name="Rectangle 21">
            <a:extLst>
              <a:ext uri="{FF2B5EF4-FFF2-40B4-BE49-F238E27FC236}">
                <a16:creationId xmlns:a16="http://schemas.microsoft.com/office/drawing/2014/main" id="{C59F32ED-6C34-4E7D-BE87-D49566B07DDB}"/>
              </a:ext>
            </a:extLst>
          </p:cNvPr>
          <p:cNvSpPr/>
          <p:nvPr/>
        </p:nvSpPr>
        <p:spPr>
          <a:xfrm>
            <a:off x="6809419" y="3502101"/>
            <a:ext cx="1826141" cy="338554"/>
          </a:xfrm>
          <a:prstGeom prst="rect">
            <a:avLst/>
          </a:prstGeom>
        </p:spPr>
        <p:txBody>
          <a:bodyPr wrap="none">
            <a:spAutoFit/>
          </a:bodyPr>
          <a:lstStyle/>
          <a:p>
            <a:pPr algn="l"/>
            <a:r>
              <a:rPr lang="en-US" sz="1600" b="1" dirty="0">
                <a:solidFill>
                  <a:srgbClr val="000000"/>
                </a:solidFill>
              </a:rPr>
              <a:t>Urethral opening</a:t>
            </a:r>
          </a:p>
        </p:txBody>
      </p:sp>
      <p:sp>
        <p:nvSpPr>
          <p:cNvPr id="23" name="Rectangle 22">
            <a:extLst>
              <a:ext uri="{FF2B5EF4-FFF2-40B4-BE49-F238E27FC236}">
                <a16:creationId xmlns:a16="http://schemas.microsoft.com/office/drawing/2014/main" id="{668E082D-F7C5-4720-A4B2-98B25BE61D06}"/>
              </a:ext>
            </a:extLst>
          </p:cNvPr>
          <p:cNvSpPr/>
          <p:nvPr/>
        </p:nvSpPr>
        <p:spPr>
          <a:xfrm>
            <a:off x="6809419" y="3979180"/>
            <a:ext cx="1768433" cy="338554"/>
          </a:xfrm>
          <a:prstGeom prst="rect">
            <a:avLst/>
          </a:prstGeom>
        </p:spPr>
        <p:txBody>
          <a:bodyPr wrap="none">
            <a:spAutoFit/>
          </a:bodyPr>
          <a:lstStyle/>
          <a:p>
            <a:pPr algn="l"/>
            <a:r>
              <a:rPr lang="en-US" sz="1600" b="1" dirty="0">
                <a:solidFill>
                  <a:srgbClr val="000000"/>
                </a:solidFill>
              </a:rPr>
              <a:t>Vaginal opening</a:t>
            </a:r>
          </a:p>
        </p:txBody>
      </p:sp>
      <p:sp>
        <p:nvSpPr>
          <p:cNvPr id="24" name="Rectangle 23">
            <a:extLst>
              <a:ext uri="{FF2B5EF4-FFF2-40B4-BE49-F238E27FC236}">
                <a16:creationId xmlns:a16="http://schemas.microsoft.com/office/drawing/2014/main" id="{84496ECC-06F8-4173-B735-E2EBE12A3047}"/>
              </a:ext>
            </a:extLst>
          </p:cNvPr>
          <p:cNvSpPr/>
          <p:nvPr/>
        </p:nvSpPr>
        <p:spPr>
          <a:xfrm>
            <a:off x="1180293" y="4714675"/>
            <a:ext cx="696024" cy="338554"/>
          </a:xfrm>
          <a:prstGeom prst="rect">
            <a:avLst/>
          </a:prstGeom>
        </p:spPr>
        <p:txBody>
          <a:bodyPr wrap="none">
            <a:spAutoFit/>
          </a:bodyPr>
          <a:lstStyle/>
          <a:p>
            <a:pPr algn="l"/>
            <a:r>
              <a:rPr lang="en-US" sz="1600" b="1" dirty="0">
                <a:solidFill>
                  <a:srgbClr val="000000"/>
                </a:solidFill>
              </a:rPr>
              <a:t>Anus</a:t>
            </a:r>
          </a:p>
        </p:txBody>
      </p:sp>
      <p:sp>
        <p:nvSpPr>
          <p:cNvPr id="25" name="Rectangle 24">
            <a:extLst>
              <a:ext uri="{FF2B5EF4-FFF2-40B4-BE49-F238E27FC236}">
                <a16:creationId xmlns:a16="http://schemas.microsoft.com/office/drawing/2014/main" id="{01C32017-2D36-4160-B975-23D287997BAE}"/>
              </a:ext>
            </a:extLst>
          </p:cNvPr>
          <p:cNvSpPr/>
          <p:nvPr/>
        </p:nvSpPr>
        <p:spPr>
          <a:xfrm>
            <a:off x="1180293" y="3581614"/>
            <a:ext cx="720069" cy="338554"/>
          </a:xfrm>
          <a:prstGeom prst="rect">
            <a:avLst/>
          </a:prstGeom>
        </p:spPr>
        <p:txBody>
          <a:bodyPr wrap="none">
            <a:spAutoFit/>
          </a:bodyPr>
          <a:lstStyle/>
          <a:p>
            <a:pPr algn="l"/>
            <a:r>
              <a:rPr lang="en-US" sz="1600" b="1" dirty="0">
                <a:solidFill>
                  <a:srgbClr val="000000"/>
                </a:solidFill>
              </a:rPr>
              <a:t>Labia</a:t>
            </a:r>
          </a:p>
        </p:txBody>
      </p:sp>
      <p:sp>
        <p:nvSpPr>
          <p:cNvPr id="26" name="Rectangle 25">
            <a:extLst>
              <a:ext uri="{FF2B5EF4-FFF2-40B4-BE49-F238E27FC236}">
                <a16:creationId xmlns:a16="http://schemas.microsoft.com/office/drawing/2014/main" id="{1567F16C-02B2-4FF0-8078-0721BFC43FB5}"/>
              </a:ext>
            </a:extLst>
          </p:cNvPr>
          <p:cNvSpPr/>
          <p:nvPr/>
        </p:nvSpPr>
        <p:spPr>
          <a:xfrm>
            <a:off x="1137977" y="3048395"/>
            <a:ext cx="731290" cy="338554"/>
          </a:xfrm>
          <a:prstGeom prst="rect">
            <a:avLst/>
          </a:prstGeom>
        </p:spPr>
        <p:txBody>
          <a:bodyPr wrap="none">
            <a:spAutoFit/>
          </a:bodyPr>
          <a:lstStyle/>
          <a:p>
            <a:pPr algn="l"/>
            <a:r>
              <a:rPr lang="en-US" sz="1600" b="1" dirty="0">
                <a:solidFill>
                  <a:srgbClr val="000000"/>
                </a:solidFill>
              </a:rPr>
              <a:t>Vulva</a:t>
            </a:r>
          </a:p>
        </p:txBody>
      </p:sp>
      <p:cxnSp>
        <p:nvCxnSpPr>
          <p:cNvPr id="27" name="Straight Connector 26">
            <a:extLst>
              <a:ext uri="{FF2B5EF4-FFF2-40B4-BE49-F238E27FC236}">
                <a16:creationId xmlns:a16="http://schemas.microsoft.com/office/drawing/2014/main" id="{6B981954-D838-4562-A288-11D67E3464D6}"/>
              </a:ext>
            </a:extLst>
          </p:cNvPr>
          <p:cNvCxnSpPr>
            <a:cxnSpLocks/>
          </p:cNvCxnSpPr>
          <p:nvPr/>
        </p:nvCxnSpPr>
        <p:spPr>
          <a:xfrm>
            <a:off x="1869267" y="3206023"/>
            <a:ext cx="2296222" cy="296078"/>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05DC2AF-699E-4651-9821-2A7F85C4A474}"/>
              </a:ext>
            </a:extLst>
          </p:cNvPr>
          <p:cNvCxnSpPr>
            <a:cxnSpLocks/>
          </p:cNvCxnSpPr>
          <p:nvPr/>
        </p:nvCxnSpPr>
        <p:spPr>
          <a:xfrm>
            <a:off x="1904534" y="3752602"/>
            <a:ext cx="2322740" cy="0"/>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8FCB947-82EB-4566-A0A0-56ECD1943C2B}"/>
              </a:ext>
            </a:extLst>
          </p:cNvPr>
          <p:cNvCxnSpPr>
            <a:cxnSpLocks/>
          </p:cNvCxnSpPr>
          <p:nvPr/>
        </p:nvCxnSpPr>
        <p:spPr>
          <a:xfrm>
            <a:off x="1904534" y="4880758"/>
            <a:ext cx="2587715" cy="0"/>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BE039FA8-2D25-4FC7-BFBF-8DA113532DA8}"/>
              </a:ext>
            </a:extLst>
          </p:cNvPr>
          <p:cNvCxnSpPr>
            <a:cxnSpLocks/>
            <a:endCxn id="22" idx="1"/>
          </p:cNvCxnSpPr>
          <p:nvPr/>
        </p:nvCxnSpPr>
        <p:spPr>
          <a:xfrm>
            <a:off x="4552731" y="3669475"/>
            <a:ext cx="2256688" cy="1903"/>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A3C9FE8-3681-4FD9-A727-021735EEAC58}"/>
              </a:ext>
            </a:extLst>
          </p:cNvPr>
          <p:cNvCxnSpPr>
            <a:cxnSpLocks/>
          </p:cNvCxnSpPr>
          <p:nvPr/>
        </p:nvCxnSpPr>
        <p:spPr>
          <a:xfrm>
            <a:off x="4552731" y="4156363"/>
            <a:ext cx="2256688" cy="1903"/>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8D72EBC-8EB6-4348-AB34-134B783F1C6F}"/>
              </a:ext>
            </a:extLst>
          </p:cNvPr>
          <p:cNvCxnSpPr>
            <a:cxnSpLocks/>
          </p:cNvCxnSpPr>
          <p:nvPr/>
        </p:nvCxnSpPr>
        <p:spPr>
          <a:xfrm flipV="1">
            <a:off x="4552731" y="3065736"/>
            <a:ext cx="2256688" cy="515878"/>
          </a:xfrm>
          <a:prstGeom prst="line">
            <a:avLst/>
          </a:prstGeom>
          <a:ln w="12700">
            <a:solidFill>
              <a:srgbClr val="002ABB"/>
            </a:solidFill>
          </a:ln>
        </p:spPr>
        <p:style>
          <a:lnRef idx="1">
            <a:schemeClr val="dk1"/>
          </a:lnRef>
          <a:fillRef idx="0">
            <a:schemeClr val="dk1"/>
          </a:fillRef>
          <a:effectRef idx="0">
            <a:schemeClr val="dk1"/>
          </a:effectRef>
          <a:fontRef idx="minor">
            <a:schemeClr val="tx1"/>
          </a:fontRef>
        </p:style>
      </p:cxnSp>
      <p:sp>
        <p:nvSpPr>
          <p:cNvPr id="2" name="Rectangle">
            <a:extLst>
              <a:ext uri="{FF2B5EF4-FFF2-40B4-BE49-F238E27FC236}">
                <a16:creationId xmlns:a16="http://schemas.microsoft.com/office/drawing/2014/main" id="{8CA35668-89BB-483A-863B-1B0090C7D684}"/>
              </a:ext>
            </a:extLst>
          </p:cNvPr>
          <p:cNvSpPr/>
          <p:nvPr/>
        </p:nvSpPr>
        <p:spPr>
          <a:xfrm>
            <a:off x="4093595" y="145796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#3</a:t>
            </a:r>
            <a:endParaRPr sz="3200" dirty="0">
              <a:solidFill>
                <a:schemeClr val="bg1"/>
              </a:solidFill>
            </a:endParaRPr>
          </a:p>
        </p:txBody>
      </p:sp>
    </p:spTree>
    <p:extLst>
      <p:ext uri="{BB962C8B-B14F-4D97-AF65-F5344CB8AC3E}">
        <p14:creationId xmlns:p14="http://schemas.microsoft.com/office/powerpoint/2010/main" val="376622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FCD325-05D1-4C23-9069-8E08D024031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755180" y="2198977"/>
            <a:ext cx="1818258" cy="4133592"/>
          </a:xfrm>
          <a:prstGeom prst="rect">
            <a:avLst/>
          </a:prstGeom>
        </p:spPr>
      </p:pic>
      <p:pic>
        <p:nvPicPr>
          <p:cNvPr id="6" name="Picture 5">
            <a:extLst>
              <a:ext uri="{FF2B5EF4-FFF2-40B4-BE49-F238E27FC236}">
                <a16:creationId xmlns:a16="http://schemas.microsoft.com/office/drawing/2014/main" id="{662DEAE0-E687-45BD-BC30-C8485B927A7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4281" y="2053064"/>
            <a:ext cx="2725947" cy="4804936"/>
          </a:xfrm>
          <a:prstGeom prst="rect">
            <a:avLst/>
          </a:prstGeom>
        </p:spPr>
      </p:pic>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517458"/>
            <a:ext cx="8229600" cy="701044"/>
          </a:xfrm>
        </p:spPr>
        <p:txBody>
          <a:bodyPr/>
          <a:lstStyle/>
          <a:p>
            <a:r>
              <a:rPr lang="en-GB" dirty="0"/>
              <a:t>TOTAL SCORES</a:t>
            </a:r>
          </a:p>
        </p:txBody>
      </p:sp>
      <p:sp>
        <p:nvSpPr>
          <p:cNvPr id="12" name="Text Placeholder 11">
            <a:extLst>
              <a:ext uri="{FF2B5EF4-FFF2-40B4-BE49-F238E27FC236}">
                <a16:creationId xmlns:a16="http://schemas.microsoft.com/office/drawing/2014/main" id="{AB1C0590-3D6C-4B81-B231-48588712217E}"/>
              </a:ext>
            </a:extLst>
          </p:cNvPr>
          <p:cNvSpPr>
            <a:spLocks noGrp="1"/>
          </p:cNvSpPr>
          <p:nvPr>
            <p:ph type="body" sz="quarter" idx="10"/>
          </p:nvPr>
        </p:nvSpPr>
        <p:spPr>
          <a:xfrm>
            <a:off x="457199" y="1137745"/>
            <a:ext cx="8229600" cy="870174"/>
          </a:xfrm>
        </p:spPr>
        <p:txBody>
          <a:bodyPr/>
          <a:lstStyle/>
          <a:p>
            <a:r>
              <a:rPr lang="en-GB" dirty="0"/>
              <a:t>Add up the team’s total scores, and let’s see </a:t>
            </a:r>
            <a:br>
              <a:rPr lang="en-GB" dirty="0"/>
            </a:br>
            <a:r>
              <a:rPr lang="en-GB" dirty="0"/>
              <a:t>who are the most clued up team so far!</a:t>
            </a:r>
          </a:p>
          <a:p>
            <a:endParaRPr lang="en-GB" dirty="0"/>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26</a:t>
            </a:fld>
            <a:endParaRPr lang="en-GB"/>
          </a:p>
        </p:txBody>
      </p:sp>
      <p:pic>
        <p:nvPicPr>
          <p:cNvPr id="2" name="Picture 1">
            <a:extLst>
              <a:ext uri="{FF2B5EF4-FFF2-40B4-BE49-F238E27FC236}">
                <a16:creationId xmlns:a16="http://schemas.microsoft.com/office/drawing/2014/main" id="{1244D1F9-5504-43FC-804E-CF9BB92D2D27}"/>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flipH="1">
            <a:off x="4455357" y="2237170"/>
            <a:ext cx="1195315" cy="3993144"/>
          </a:xfrm>
          <a:prstGeom prst="rect">
            <a:avLst/>
          </a:prstGeom>
        </p:spPr>
      </p:pic>
      <p:pic>
        <p:nvPicPr>
          <p:cNvPr id="4" name="Picture 3">
            <a:extLst>
              <a:ext uri="{FF2B5EF4-FFF2-40B4-BE49-F238E27FC236}">
                <a16:creationId xmlns:a16="http://schemas.microsoft.com/office/drawing/2014/main" id="{C44B842A-A128-4BCF-B673-58B79932262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596952" y="2331380"/>
            <a:ext cx="1263125" cy="3922689"/>
          </a:xfrm>
          <a:prstGeom prst="rect">
            <a:avLst/>
          </a:prstGeom>
        </p:spPr>
      </p:pic>
      <p:sp>
        <p:nvSpPr>
          <p:cNvPr id="7" name="GROWING AND CHANGING…">
            <a:extLst>
              <a:ext uri="{FF2B5EF4-FFF2-40B4-BE49-F238E27FC236}">
                <a16:creationId xmlns:a16="http://schemas.microsoft.com/office/drawing/2014/main" id="{DC28A324-832F-4B52-AA3C-5F5FBC54EF27}"/>
              </a:ext>
            </a:extLst>
          </p:cNvPr>
          <p:cNvSpPr txBox="1"/>
          <p:nvPr/>
        </p:nvSpPr>
        <p:spPr>
          <a:xfrm>
            <a:off x="956777" y="2435806"/>
            <a:ext cx="1780953"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a:solidFill>
                  <a:srgbClr val="FFFFFF"/>
                </a:solidFill>
              </a:defRPr>
            </a:pPr>
            <a:r>
              <a:rPr lang="en-GB" sz="2400" b="1" dirty="0">
                <a:solidFill>
                  <a:schemeClr val="bg1"/>
                </a:solidFill>
              </a:rPr>
              <a:t>And the </a:t>
            </a:r>
          </a:p>
          <a:p>
            <a:pPr>
              <a:defRPr>
                <a:solidFill>
                  <a:srgbClr val="FFFFFF"/>
                </a:solidFill>
              </a:defRPr>
            </a:pPr>
            <a:r>
              <a:rPr lang="en-GB" sz="2400" b="1" dirty="0">
                <a:solidFill>
                  <a:schemeClr val="bg1"/>
                </a:solidFill>
              </a:rPr>
              <a:t>winner is…</a:t>
            </a:r>
          </a:p>
        </p:txBody>
      </p:sp>
      <p:pic>
        <p:nvPicPr>
          <p:cNvPr id="10" name="Picture 9">
            <a:extLst>
              <a:ext uri="{FF2B5EF4-FFF2-40B4-BE49-F238E27FC236}">
                <a16:creationId xmlns:a16="http://schemas.microsoft.com/office/drawing/2014/main" id="{866939CD-CECC-4B64-AB42-0C9B4F95E25C}"/>
              </a:ext>
            </a:extLst>
          </p:cNvPr>
          <p:cNvPicPr>
            <a:picLocks noChangeAspect="1"/>
          </p:cNvPicPr>
          <p:nvPr/>
        </p:nvPicPr>
        <p:blipFill rotWithShape="1">
          <a:blip r:embed="rId7">
            <a:extLst>
              <a:ext uri="{28A0092B-C50C-407E-A947-70E740481C1C}">
                <a14:useLocalDpi xmlns:a14="http://schemas.microsoft.com/office/drawing/2010/main"/>
              </a:ext>
            </a:extLst>
          </a:blip>
          <a:srcRect b="34531"/>
          <a:stretch/>
        </p:blipFill>
        <p:spPr>
          <a:xfrm>
            <a:off x="-87543" y="6435047"/>
            <a:ext cx="9319083" cy="422953"/>
          </a:xfrm>
          <a:prstGeom prst="rect">
            <a:avLst/>
          </a:prstGeom>
        </p:spPr>
      </p:pic>
    </p:spTree>
    <p:extLst>
      <p:ext uri="{BB962C8B-B14F-4D97-AF65-F5344CB8AC3E}">
        <p14:creationId xmlns:p14="http://schemas.microsoft.com/office/powerpoint/2010/main" val="113728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miling for the camera&#10;&#10;Description automatically generated">
            <a:extLst>
              <a:ext uri="{FF2B5EF4-FFF2-40B4-BE49-F238E27FC236}">
                <a16:creationId xmlns:a16="http://schemas.microsoft.com/office/drawing/2014/main" id="{F0B39905-04F5-6941-BE2F-10AD07281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961" y="2961479"/>
            <a:ext cx="5584123" cy="3141069"/>
          </a:xfrm>
          <a:prstGeom prst="rect">
            <a:avLst/>
          </a:prstGeom>
        </p:spPr>
      </p:pic>
      <p:pic>
        <p:nvPicPr>
          <p:cNvPr id="2050" name="Picture 2" descr="The World's Leading Mobile 3D Design App for iPad | Shapr3D">
            <a:hlinkClick r:id="rId4"/>
            <a:extLst>
              <a:ext uri="{FF2B5EF4-FFF2-40B4-BE49-F238E27FC236}">
                <a16:creationId xmlns:a16="http://schemas.microsoft.com/office/drawing/2014/main" id="{20BBB2B2-25A8-4C8A-BA04-EB12F9F7CB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8057" y="2886323"/>
            <a:ext cx="6379029" cy="33042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9E6C61-4677-4ADC-AAC5-59F3690A16AA}"/>
              </a:ext>
            </a:extLst>
          </p:cNvPr>
          <p:cNvSpPr>
            <a:spLocks noGrp="1"/>
          </p:cNvSpPr>
          <p:nvPr>
            <p:ph type="title"/>
          </p:nvPr>
        </p:nvSpPr>
        <p:spPr/>
        <p:txBody>
          <a:bodyPr/>
          <a:lstStyle/>
          <a:p>
            <a:r>
              <a:rPr lang="en-GB" dirty="0"/>
              <a:t>PUBERTY AND PERIODS</a:t>
            </a:r>
          </a:p>
        </p:txBody>
      </p:sp>
      <p:sp>
        <p:nvSpPr>
          <p:cNvPr id="3" name="Text Placeholder 2">
            <a:extLst>
              <a:ext uri="{FF2B5EF4-FFF2-40B4-BE49-F238E27FC236}">
                <a16:creationId xmlns:a16="http://schemas.microsoft.com/office/drawing/2014/main" id="{C59EE81B-9368-41DB-8416-A2B5F8A4B793}"/>
              </a:ext>
            </a:extLst>
          </p:cNvPr>
          <p:cNvSpPr>
            <a:spLocks noGrp="1"/>
          </p:cNvSpPr>
          <p:nvPr>
            <p:ph type="body" sz="quarter" idx="10"/>
          </p:nvPr>
        </p:nvSpPr>
        <p:spPr/>
        <p:txBody>
          <a:bodyPr/>
          <a:lstStyle/>
          <a:p>
            <a:r>
              <a:rPr lang="en-GB" dirty="0"/>
              <a:t>Maybe you’re a puberty expert, or perhaps you still have a few things </a:t>
            </a:r>
            <a:br>
              <a:rPr lang="en-GB" dirty="0"/>
            </a:br>
            <a:r>
              <a:rPr lang="en-GB" dirty="0"/>
              <a:t>you’d like to know. In this video, Jade Billington talks about </a:t>
            </a:r>
            <a:r>
              <a:rPr lang="en-GB"/>
              <a:t>her experiences… </a:t>
            </a:r>
            <a:endParaRPr lang="en-GB" dirty="0"/>
          </a:p>
          <a:p>
            <a:endParaRPr lang="en-GB" dirty="0"/>
          </a:p>
        </p:txBody>
      </p:sp>
      <p:sp>
        <p:nvSpPr>
          <p:cNvPr id="4" name="Slide Number Placeholder 3">
            <a:extLst>
              <a:ext uri="{FF2B5EF4-FFF2-40B4-BE49-F238E27FC236}">
                <a16:creationId xmlns:a16="http://schemas.microsoft.com/office/drawing/2014/main" id="{5AFAD2B1-28B6-491A-8BF1-3AD1F4777604}"/>
              </a:ext>
            </a:extLst>
          </p:cNvPr>
          <p:cNvSpPr>
            <a:spLocks noGrp="1"/>
          </p:cNvSpPr>
          <p:nvPr>
            <p:ph type="sldNum" sz="quarter" idx="4"/>
          </p:nvPr>
        </p:nvSpPr>
        <p:spPr/>
        <p:txBody>
          <a:bodyPr/>
          <a:lstStyle/>
          <a:p>
            <a:fld id="{63F7E935-997C-4AB2-AAF8-EEF37886DB40}" type="slidenum">
              <a:rPr lang="en-GB" smtClean="0"/>
              <a:pPr/>
              <a:t>27</a:t>
            </a:fld>
            <a:endParaRPr lang="en-GB"/>
          </a:p>
        </p:txBody>
      </p:sp>
      <p:pic>
        <p:nvPicPr>
          <p:cNvPr id="9" name="Picture 8">
            <a:hlinkClick r:id="rId4"/>
            <a:extLst>
              <a:ext uri="{FF2B5EF4-FFF2-40B4-BE49-F238E27FC236}">
                <a16:creationId xmlns:a16="http://schemas.microsoft.com/office/drawing/2014/main" id="{184A19AD-AA12-774A-BC73-E1F1ED75EF93}"/>
              </a:ext>
            </a:extLst>
          </p:cNvPr>
          <p:cNvPicPr>
            <a:picLocks noChangeAspect="1"/>
          </p:cNvPicPr>
          <p:nvPr/>
        </p:nvPicPr>
        <p:blipFill>
          <a:blip r:embed="rId6">
            <a:alphaModFix/>
            <a:extLst>
              <a:ext uri="{28A0092B-C50C-407E-A947-70E740481C1C}">
                <a14:useLocalDpi xmlns:a14="http://schemas.microsoft.com/office/drawing/2010/main"/>
              </a:ext>
            </a:extLst>
          </a:blip>
          <a:stretch>
            <a:fillRect/>
          </a:stretch>
        </p:blipFill>
        <p:spPr>
          <a:xfrm>
            <a:off x="3512862" y="3912489"/>
            <a:ext cx="2009418" cy="1339612"/>
          </a:xfrm>
          <a:prstGeom prst="rect">
            <a:avLst/>
          </a:prstGeom>
          <a:noFill/>
          <a:ln>
            <a:noFill/>
          </a:ln>
        </p:spPr>
      </p:pic>
    </p:spTree>
    <p:extLst>
      <p:ext uri="{BB962C8B-B14F-4D97-AF65-F5344CB8AC3E}">
        <p14:creationId xmlns:p14="http://schemas.microsoft.com/office/powerpoint/2010/main" val="414457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2</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INVESTIGATING TAMPONS</a:t>
            </a:r>
          </a:p>
        </p:txBody>
      </p:sp>
      <p:sp>
        <p:nvSpPr>
          <p:cNvPr id="5" name="Slide Number Placeholder 4">
            <a:extLst>
              <a:ext uri="{FF2B5EF4-FFF2-40B4-BE49-F238E27FC236}">
                <a16:creationId xmlns:a16="http://schemas.microsoft.com/office/drawing/2014/main" id="{A3C206DC-2CE9-49FB-B22D-CDBAB74879E0}"/>
              </a:ext>
            </a:extLst>
          </p:cNvPr>
          <p:cNvSpPr>
            <a:spLocks noGrp="1"/>
          </p:cNvSpPr>
          <p:nvPr>
            <p:ph type="sldNum" sz="quarter" idx="4"/>
          </p:nvPr>
        </p:nvSpPr>
        <p:spPr/>
        <p:txBody>
          <a:bodyPr/>
          <a:lstStyle/>
          <a:p>
            <a:fld id="{63F7E935-997C-4AB2-AAF8-EEF37886DB40}" type="slidenum">
              <a:rPr lang="en-GB" smtClean="0"/>
              <a:pPr/>
              <a:t>28</a:t>
            </a:fld>
            <a:endParaRPr lang="en-GB"/>
          </a:p>
        </p:txBody>
      </p:sp>
    </p:spTree>
    <p:extLst>
      <p:ext uri="{BB962C8B-B14F-4D97-AF65-F5344CB8AC3E}">
        <p14:creationId xmlns:p14="http://schemas.microsoft.com/office/powerpoint/2010/main" val="378562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TAMPONS</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29</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647700" y="1987827"/>
            <a:ext cx="3924300" cy="4050196"/>
          </a:xfrm>
          <a:prstGeom prst="rect">
            <a:avLst/>
          </a:prstGeom>
          <a:solidFill>
            <a:schemeClr val="tx2"/>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45718" rIns="360000" bIns="45718" numCol="1" spcCol="38100" rtlCol="0" anchor="ctr">
            <a:noAutofit/>
          </a:bodyPr>
          <a:lstStyle/>
          <a:p>
            <a:pPr marL="285750" marR="0" indent="-28575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1800" b="0" i="0" u="none" strike="noStrike" cap="none" spc="0" normalizeH="0" baseline="0" dirty="0">
                <a:ln>
                  <a:noFill/>
                </a:ln>
                <a:solidFill>
                  <a:schemeClr val="bg1"/>
                </a:solidFill>
                <a:effectLst/>
                <a:uFillTx/>
                <a:latin typeface="+mj-lt"/>
                <a:ea typeface="+mj-ea"/>
                <a:cs typeface="+mj-cs"/>
                <a:sym typeface="Helvetica"/>
              </a:rPr>
              <a:t>A tampon is made from soft materials, that you insert in your vagina. </a:t>
            </a:r>
          </a:p>
          <a:p>
            <a:pPr marL="285750" marR="0" indent="-28575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1800" b="0" i="0" u="none" strike="noStrike" cap="none" spc="0" normalizeH="0" baseline="0" dirty="0">
                <a:ln>
                  <a:noFill/>
                </a:ln>
                <a:solidFill>
                  <a:schemeClr val="bg1"/>
                </a:solidFill>
                <a:effectLst/>
                <a:uFillTx/>
                <a:latin typeface="+mj-lt"/>
                <a:ea typeface="+mj-ea"/>
                <a:cs typeface="+mj-cs"/>
                <a:sym typeface="Helvetica"/>
              </a:rPr>
              <a:t>You can wear tampons while doing sport or even swimming as they absorb menstrual fluid </a:t>
            </a:r>
            <a:r>
              <a:rPr kumimoji="0" lang="en-GB" sz="1800" b="1" i="0" u="none" strike="noStrike" cap="none" spc="0" normalizeH="0" baseline="0" dirty="0">
                <a:ln>
                  <a:noFill/>
                </a:ln>
                <a:solidFill>
                  <a:schemeClr val="bg1"/>
                </a:solidFill>
                <a:effectLst/>
                <a:uFillTx/>
                <a:latin typeface="+mj-lt"/>
                <a:ea typeface="+mj-ea"/>
                <a:cs typeface="+mj-cs"/>
                <a:sym typeface="Helvetica"/>
              </a:rPr>
              <a:t>before it leaves your body.</a:t>
            </a:r>
          </a:p>
          <a:p>
            <a:pPr marL="285750" marR="0" indent="-28575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1800" b="0" i="0" u="none" strike="noStrike" cap="none" spc="0" normalizeH="0" baseline="0" dirty="0">
                <a:ln>
                  <a:noFill/>
                </a:ln>
                <a:solidFill>
                  <a:schemeClr val="bg1"/>
                </a:solidFill>
                <a:effectLst/>
                <a:uFillTx/>
                <a:latin typeface="+mj-lt"/>
                <a:ea typeface="+mj-ea"/>
                <a:cs typeface="+mj-cs"/>
                <a:sym typeface="Helvetica"/>
              </a:rPr>
              <a:t>Remember, tampons go in your vagina (not your urethra). That means you can still pee while wearing a tampon.</a:t>
            </a:r>
          </a:p>
        </p:txBody>
      </p:sp>
      <p:sp>
        <p:nvSpPr>
          <p:cNvPr id="9" name="Rectangle 8">
            <a:extLst>
              <a:ext uri="{FF2B5EF4-FFF2-40B4-BE49-F238E27FC236}">
                <a16:creationId xmlns:a16="http://schemas.microsoft.com/office/drawing/2014/main" id="{DBECEBDC-FDA3-4198-8774-C80B6F37C16D}"/>
              </a:ext>
            </a:extLst>
          </p:cNvPr>
          <p:cNvSpPr/>
          <p:nvPr/>
        </p:nvSpPr>
        <p:spPr>
          <a:xfrm>
            <a:off x="4571999" y="1987827"/>
            <a:ext cx="4114799" cy="4050196"/>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45718" rIns="360000" bIns="45718" numCol="1" spcCol="38100" rtlCol="0" anchor="ctr">
            <a:noAutofit/>
          </a:bodyPr>
          <a:lstStyle/>
          <a:p>
            <a:pPr marL="285750" marR="0" indent="-285750" algn="l" defTabSz="457200" rtl="0" fontAlgn="auto" latinLnBrk="0" hangingPunct="0">
              <a:lnSpc>
                <a:spcPct val="100000"/>
              </a:lnSpc>
              <a:spcBef>
                <a:spcPts val="0"/>
              </a:spcBef>
              <a:spcAft>
                <a:spcPts val="200"/>
              </a:spcAft>
              <a:buClrTx/>
              <a:buSzTx/>
              <a:buFont typeface="Arial" panose="020B0604020202020204" pitchFamily="34" charset="0"/>
              <a:buChar char="•"/>
              <a:tabLst/>
            </a:pPr>
            <a:endParaRPr kumimoji="0" lang="en-GB" sz="1800" b="0" i="0" u="none" strike="noStrike" cap="none" spc="0" normalizeH="0" baseline="0" dirty="0">
              <a:ln>
                <a:noFill/>
              </a:ln>
              <a:solidFill>
                <a:schemeClr val="tx2"/>
              </a:solidFill>
              <a:effectLst/>
              <a:uFillTx/>
              <a:latin typeface="+mj-lt"/>
              <a:ea typeface="+mj-ea"/>
              <a:cs typeface="+mj-cs"/>
              <a:sym typeface="Helvetica"/>
            </a:endParaRPr>
          </a:p>
        </p:txBody>
      </p:sp>
      <p:grpSp>
        <p:nvGrpSpPr>
          <p:cNvPr id="14" name="Group 13">
            <a:extLst>
              <a:ext uri="{FF2B5EF4-FFF2-40B4-BE49-F238E27FC236}">
                <a16:creationId xmlns:a16="http://schemas.microsoft.com/office/drawing/2014/main" id="{4E636279-ABAC-4A26-8BEE-A95E156BBB4A}"/>
              </a:ext>
            </a:extLst>
          </p:cNvPr>
          <p:cNvGrpSpPr/>
          <p:nvPr/>
        </p:nvGrpSpPr>
        <p:grpSpPr>
          <a:xfrm>
            <a:off x="4870099" y="2102836"/>
            <a:ext cx="4123154" cy="3797858"/>
            <a:chOff x="4870099" y="2102836"/>
            <a:chExt cx="4123154" cy="3797858"/>
          </a:xfrm>
        </p:grpSpPr>
        <p:pic>
          <p:nvPicPr>
            <p:cNvPr id="16" name="Image" descr="Image">
              <a:extLst>
                <a:ext uri="{FF2B5EF4-FFF2-40B4-BE49-F238E27FC236}">
                  <a16:creationId xmlns:a16="http://schemas.microsoft.com/office/drawing/2014/main" id="{A227091A-4AC2-4405-A140-2EDFC60DCDA0}"/>
                </a:ext>
              </a:extLst>
            </p:cNvPr>
            <p:cNvPicPr>
              <a:picLocks noChangeAspect="1"/>
            </p:cNvPicPr>
            <p:nvPr/>
          </p:nvPicPr>
          <p:blipFill>
            <a:blip r:embed="rId2"/>
            <a:stretch>
              <a:fillRect/>
            </a:stretch>
          </p:blipFill>
          <p:spPr>
            <a:xfrm>
              <a:off x="5093831" y="3451358"/>
              <a:ext cx="3073222" cy="1422127"/>
            </a:xfrm>
            <a:prstGeom prst="rect">
              <a:avLst/>
            </a:prstGeom>
            <a:ln w="12700">
              <a:miter lim="400000"/>
            </a:ln>
          </p:spPr>
        </p:pic>
        <p:grpSp>
          <p:nvGrpSpPr>
            <p:cNvPr id="17" name="Group">
              <a:extLst>
                <a:ext uri="{FF2B5EF4-FFF2-40B4-BE49-F238E27FC236}">
                  <a16:creationId xmlns:a16="http://schemas.microsoft.com/office/drawing/2014/main" id="{DF0BDFFA-F3BB-412E-887E-2C9EC3346283}"/>
                </a:ext>
              </a:extLst>
            </p:cNvPr>
            <p:cNvGrpSpPr/>
            <p:nvPr/>
          </p:nvGrpSpPr>
          <p:grpSpPr>
            <a:xfrm>
              <a:off x="6892015" y="4808042"/>
              <a:ext cx="2101238" cy="1092652"/>
              <a:chOff x="0" y="-3"/>
              <a:chExt cx="2101236" cy="1092650"/>
            </a:xfrm>
          </p:grpSpPr>
          <p:sp>
            <p:nvSpPr>
              <p:cNvPr id="32" name="TextBox 11">
                <a:extLst>
                  <a:ext uri="{FF2B5EF4-FFF2-40B4-BE49-F238E27FC236}">
                    <a16:creationId xmlns:a16="http://schemas.microsoft.com/office/drawing/2014/main" id="{2AE0E210-28E2-4277-B9EC-143912DAC99A}"/>
                  </a:ext>
                </a:extLst>
              </p:cNvPr>
              <p:cNvSpPr txBox="1"/>
              <p:nvPr/>
            </p:nvSpPr>
            <p:spPr>
              <a:xfrm>
                <a:off x="0" y="422671"/>
                <a:ext cx="2101236" cy="307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b="1" dirty="0">
                    <a:latin typeface="Arial" panose="020B0604020202020204" pitchFamily="34" charset="0"/>
                    <a:cs typeface="Arial" panose="020B0604020202020204" pitchFamily="34" charset="0"/>
                  </a:rPr>
                  <a:t>Applicator</a:t>
                </a:r>
              </a:p>
            </p:txBody>
          </p:sp>
          <p:sp>
            <p:nvSpPr>
              <p:cNvPr id="33" name="Line">
                <a:extLst>
                  <a:ext uri="{FF2B5EF4-FFF2-40B4-BE49-F238E27FC236}">
                    <a16:creationId xmlns:a16="http://schemas.microsoft.com/office/drawing/2014/main" id="{A496B0C4-FB3B-4830-80FA-3B15EB5C20D3}"/>
                  </a:ext>
                </a:extLst>
              </p:cNvPr>
              <p:cNvSpPr/>
              <p:nvPr/>
            </p:nvSpPr>
            <p:spPr>
              <a:xfrm>
                <a:off x="456959" y="-3"/>
                <a:ext cx="178499" cy="433683"/>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latin typeface="Arial" panose="020B0604020202020204" pitchFamily="34" charset="0"/>
                  <a:cs typeface="Arial" panose="020B0604020202020204" pitchFamily="34" charset="0"/>
                </a:endParaRPr>
              </a:p>
            </p:txBody>
          </p:sp>
          <p:sp>
            <p:nvSpPr>
              <p:cNvPr id="34" name="TextBox 11">
                <a:extLst>
                  <a:ext uri="{FF2B5EF4-FFF2-40B4-BE49-F238E27FC236}">
                    <a16:creationId xmlns:a16="http://schemas.microsoft.com/office/drawing/2014/main" id="{5AC7C061-8378-4B5C-86F6-B26AB5F74AB9}"/>
                  </a:ext>
                </a:extLst>
              </p:cNvPr>
              <p:cNvSpPr txBox="1"/>
              <p:nvPr/>
            </p:nvSpPr>
            <p:spPr>
              <a:xfrm>
                <a:off x="0" y="661765"/>
                <a:ext cx="1547999" cy="4308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1100">
                    <a:solidFill>
                      <a:srgbClr val="000000"/>
                    </a:solidFill>
                    <a:latin typeface="Galano Grotesque"/>
                    <a:ea typeface="Galano Grotesque"/>
                    <a:cs typeface="Galano Grotesque"/>
                    <a:sym typeface="Galano Grotesque"/>
                  </a:defRPr>
                </a:pPr>
                <a:r>
                  <a:rPr dirty="0">
                    <a:latin typeface="Arial" panose="020B0604020202020204" pitchFamily="34" charset="0"/>
                    <a:cs typeface="Arial" panose="020B0604020202020204" pitchFamily="34" charset="0"/>
                  </a:rPr>
                  <a:t>Helps you comfortably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insert the tampon</a:t>
                </a:r>
              </a:p>
            </p:txBody>
          </p:sp>
        </p:grpSp>
        <p:grpSp>
          <p:nvGrpSpPr>
            <p:cNvPr id="18" name="Group">
              <a:extLst>
                <a:ext uri="{FF2B5EF4-FFF2-40B4-BE49-F238E27FC236}">
                  <a16:creationId xmlns:a16="http://schemas.microsoft.com/office/drawing/2014/main" id="{F6B26A30-2CFF-4723-ACB2-0CB7FDD2E83E}"/>
                </a:ext>
              </a:extLst>
            </p:cNvPr>
            <p:cNvGrpSpPr/>
            <p:nvPr/>
          </p:nvGrpSpPr>
          <p:grpSpPr>
            <a:xfrm>
              <a:off x="4885417" y="4541592"/>
              <a:ext cx="2101238" cy="1091849"/>
              <a:chOff x="0" y="-1"/>
              <a:chExt cx="2101236" cy="1091847"/>
            </a:xfrm>
          </p:grpSpPr>
          <p:sp>
            <p:nvSpPr>
              <p:cNvPr id="29" name="TextBox 11">
                <a:extLst>
                  <a:ext uri="{FF2B5EF4-FFF2-40B4-BE49-F238E27FC236}">
                    <a16:creationId xmlns:a16="http://schemas.microsoft.com/office/drawing/2014/main" id="{BCFE0E86-E57C-484C-AAC9-E959D1D421B5}"/>
                  </a:ext>
                </a:extLst>
              </p:cNvPr>
              <p:cNvSpPr txBox="1"/>
              <p:nvPr/>
            </p:nvSpPr>
            <p:spPr>
              <a:xfrm>
                <a:off x="0" y="435123"/>
                <a:ext cx="2101236" cy="307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b="1" dirty="0">
                    <a:latin typeface="Arial" panose="020B0604020202020204" pitchFamily="34" charset="0"/>
                    <a:cs typeface="Arial" panose="020B0604020202020204" pitchFamily="34" charset="0"/>
                  </a:rPr>
                  <a:t>Cord</a:t>
                </a:r>
              </a:p>
            </p:txBody>
          </p:sp>
          <p:sp>
            <p:nvSpPr>
              <p:cNvPr id="30" name="Line">
                <a:extLst>
                  <a:ext uri="{FF2B5EF4-FFF2-40B4-BE49-F238E27FC236}">
                    <a16:creationId xmlns:a16="http://schemas.microsoft.com/office/drawing/2014/main" id="{2F2CE5EC-BEC3-4A9C-8487-417CB9C246A8}"/>
                  </a:ext>
                </a:extLst>
              </p:cNvPr>
              <p:cNvSpPr/>
              <p:nvPr/>
            </p:nvSpPr>
            <p:spPr>
              <a:xfrm flipH="1">
                <a:off x="635453" y="-1"/>
                <a:ext cx="241008" cy="446134"/>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latin typeface="Arial" panose="020B0604020202020204" pitchFamily="34" charset="0"/>
                  <a:cs typeface="Arial" panose="020B0604020202020204" pitchFamily="34" charset="0"/>
                </a:endParaRPr>
              </a:p>
            </p:txBody>
          </p:sp>
          <p:sp>
            <p:nvSpPr>
              <p:cNvPr id="31" name="TextBox 11">
                <a:extLst>
                  <a:ext uri="{FF2B5EF4-FFF2-40B4-BE49-F238E27FC236}">
                    <a16:creationId xmlns:a16="http://schemas.microsoft.com/office/drawing/2014/main" id="{17F2CB59-86A2-4232-A1EB-A18138E1A1EE}"/>
                  </a:ext>
                </a:extLst>
              </p:cNvPr>
              <p:cNvSpPr txBox="1"/>
              <p:nvPr/>
            </p:nvSpPr>
            <p:spPr>
              <a:xfrm>
                <a:off x="0" y="660964"/>
                <a:ext cx="2101236" cy="4308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1100">
                    <a:solidFill>
                      <a:srgbClr val="000000"/>
                    </a:solidFill>
                    <a:latin typeface="Galano Grotesque"/>
                    <a:ea typeface="Galano Grotesque"/>
                    <a:cs typeface="Galano Grotesque"/>
                    <a:sym typeface="Galano Grotesque"/>
                  </a:defRPr>
                </a:pPr>
                <a:r>
                  <a:rPr dirty="0">
                    <a:latin typeface="Arial" panose="020B0604020202020204" pitchFamily="34" charset="0"/>
                    <a:cs typeface="Arial" panose="020B0604020202020204" pitchFamily="34" charset="0"/>
                  </a:rPr>
                  <a:t>Used to remove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tampon</a:t>
                </a:r>
              </a:p>
            </p:txBody>
          </p:sp>
        </p:grpSp>
        <p:grpSp>
          <p:nvGrpSpPr>
            <p:cNvPr id="19" name="Group">
              <a:extLst>
                <a:ext uri="{FF2B5EF4-FFF2-40B4-BE49-F238E27FC236}">
                  <a16:creationId xmlns:a16="http://schemas.microsoft.com/office/drawing/2014/main" id="{55698D3C-CF0B-43AB-9FB0-0088F74C4A20}"/>
                </a:ext>
              </a:extLst>
            </p:cNvPr>
            <p:cNvGrpSpPr/>
            <p:nvPr/>
          </p:nvGrpSpPr>
          <p:grpSpPr>
            <a:xfrm>
              <a:off x="5022352" y="2273410"/>
              <a:ext cx="2505121" cy="1405329"/>
              <a:chOff x="-787276" y="201261"/>
              <a:chExt cx="2262443" cy="1405328"/>
            </a:xfrm>
          </p:grpSpPr>
          <p:sp>
            <p:nvSpPr>
              <p:cNvPr id="26" name="TextBox 11">
                <a:extLst>
                  <a:ext uri="{FF2B5EF4-FFF2-40B4-BE49-F238E27FC236}">
                    <a16:creationId xmlns:a16="http://schemas.microsoft.com/office/drawing/2014/main" id="{57929861-F1CE-45D3-85D3-B74D98798775}"/>
                  </a:ext>
                </a:extLst>
              </p:cNvPr>
              <p:cNvSpPr txBox="1"/>
              <p:nvPr/>
            </p:nvSpPr>
            <p:spPr>
              <a:xfrm>
                <a:off x="-787276" y="201261"/>
                <a:ext cx="2101236" cy="307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b="1" dirty="0">
                    <a:latin typeface="Arial" panose="020B0604020202020204" pitchFamily="34" charset="0"/>
                    <a:cs typeface="Arial" panose="020B0604020202020204" pitchFamily="34" charset="0"/>
                  </a:rPr>
                  <a:t>Absorbent core</a:t>
                </a:r>
              </a:p>
            </p:txBody>
          </p:sp>
          <p:sp>
            <p:nvSpPr>
              <p:cNvPr id="27" name="Line">
                <a:extLst>
                  <a:ext uri="{FF2B5EF4-FFF2-40B4-BE49-F238E27FC236}">
                    <a16:creationId xmlns:a16="http://schemas.microsoft.com/office/drawing/2014/main" id="{142AAD99-FE55-4C38-B8BC-E138646DE86B}"/>
                  </a:ext>
                </a:extLst>
              </p:cNvPr>
              <p:cNvSpPr/>
              <p:nvPr/>
            </p:nvSpPr>
            <p:spPr>
              <a:xfrm>
                <a:off x="812561" y="999733"/>
                <a:ext cx="662606" cy="606856"/>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latin typeface="Arial" panose="020B0604020202020204" pitchFamily="34" charset="0"/>
                  <a:cs typeface="Arial" panose="020B0604020202020204" pitchFamily="34" charset="0"/>
                </a:endParaRPr>
              </a:p>
            </p:txBody>
          </p:sp>
          <p:sp>
            <p:nvSpPr>
              <p:cNvPr id="28" name="TextBox 11">
                <a:extLst>
                  <a:ext uri="{FF2B5EF4-FFF2-40B4-BE49-F238E27FC236}">
                    <a16:creationId xmlns:a16="http://schemas.microsoft.com/office/drawing/2014/main" id="{91AB7BF4-EE57-4096-95CE-4A15E0526514}"/>
                  </a:ext>
                </a:extLst>
              </p:cNvPr>
              <p:cNvSpPr txBox="1"/>
              <p:nvPr/>
            </p:nvSpPr>
            <p:spPr>
              <a:xfrm>
                <a:off x="-787276" y="440355"/>
                <a:ext cx="2101236" cy="6001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100">
                    <a:solidFill>
                      <a:srgbClr val="000000"/>
                    </a:solidFill>
                    <a:latin typeface="Galano Grotesque"/>
                    <a:ea typeface="Galano Grotesque"/>
                    <a:cs typeface="Galano Grotesque"/>
                    <a:sym typeface="Galano Grotesque"/>
                  </a:defRPr>
                </a:lvl1pPr>
              </a:lstStyle>
              <a:p>
                <a:r>
                  <a:rPr dirty="0">
                    <a:latin typeface="Arial" panose="020B0604020202020204" pitchFamily="34" charset="0"/>
                    <a:cs typeface="Arial" panose="020B0604020202020204" pitchFamily="34" charset="0"/>
                  </a:rPr>
                  <a:t>Provides protection by absorbing and storing menstrual fluid</a:t>
                </a:r>
              </a:p>
            </p:txBody>
          </p:sp>
        </p:grpSp>
        <p:pic>
          <p:nvPicPr>
            <p:cNvPr id="20" name="Picture 5">
              <a:extLst>
                <a:ext uri="{FF2B5EF4-FFF2-40B4-BE49-F238E27FC236}">
                  <a16:creationId xmlns:a16="http://schemas.microsoft.com/office/drawing/2014/main" id="{56DC319C-D2A4-4A49-9D57-B70AA21045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17" t="2473" r="13200" b="3496"/>
            <a:stretch/>
          </p:blipFill>
          <p:spPr>
            <a:xfrm>
              <a:off x="7818352" y="2102836"/>
              <a:ext cx="733680" cy="935043"/>
            </a:xfrm>
            <a:prstGeom prst="rect">
              <a:avLst/>
            </a:prstGeom>
            <a:ln w="28575">
              <a:solidFill>
                <a:schemeClr val="accent1"/>
              </a:solidFill>
              <a:miter lim="400000"/>
            </a:ln>
          </p:spPr>
        </p:pic>
        <p:grpSp>
          <p:nvGrpSpPr>
            <p:cNvPr id="21" name="Group">
              <a:extLst>
                <a:ext uri="{FF2B5EF4-FFF2-40B4-BE49-F238E27FC236}">
                  <a16:creationId xmlns:a16="http://schemas.microsoft.com/office/drawing/2014/main" id="{7E4ABF31-63C4-43DE-A185-5C703AF97B14}"/>
                </a:ext>
              </a:extLst>
            </p:cNvPr>
            <p:cNvGrpSpPr/>
            <p:nvPr/>
          </p:nvGrpSpPr>
          <p:grpSpPr>
            <a:xfrm>
              <a:off x="4870099" y="3171191"/>
              <a:ext cx="2142387" cy="839255"/>
              <a:chOff x="144572" y="384714"/>
              <a:chExt cx="2142385" cy="839254"/>
            </a:xfrm>
          </p:grpSpPr>
          <p:sp>
            <p:nvSpPr>
              <p:cNvPr id="22" name="TextBox 11">
                <a:extLst>
                  <a:ext uri="{FF2B5EF4-FFF2-40B4-BE49-F238E27FC236}">
                    <a16:creationId xmlns:a16="http://schemas.microsoft.com/office/drawing/2014/main" id="{331D64EF-2684-4099-8B8C-C9422406827E}"/>
                  </a:ext>
                </a:extLst>
              </p:cNvPr>
              <p:cNvSpPr txBox="1"/>
              <p:nvPr/>
            </p:nvSpPr>
            <p:spPr>
              <a:xfrm>
                <a:off x="144572" y="384714"/>
                <a:ext cx="2101237" cy="307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l" defTabSz="914400">
                  <a:defRPr sz="1400">
                    <a:solidFill>
                      <a:srgbClr val="000000"/>
                    </a:solidFill>
                    <a:latin typeface="Galano Grotesque SemiBold"/>
                    <a:ea typeface="Galano Grotesque SemiBold"/>
                    <a:cs typeface="Galano Grotesque SemiBold"/>
                    <a:sym typeface="Galano Grotesque SemiBold"/>
                  </a:defRPr>
                </a:lvl1pPr>
              </a:lstStyle>
              <a:p>
                <a:r>
                  <a:rPr b="1" dirty="0">
                    <a:latin typeface="Arial" panose="020B0604020202020204" pitchFamily="34" charset="0"/>
                    <a:cs typeface="Arial" panose="020B0604020202020204" pitchFamily="34" charset="0"/>
                  </a:rPr>
                  <a:t>Overwrap</a:t>
                </a:r>
              </a:p>
            </p:txBody>
          </p:sp>
          <p:sp>
            <p:nvSpPr>
              <p:cNvPr id="24" name="Line">
                <a:extLst>
                  <a:ext uri="{FF2B5EF4-FFF2-40B4-BE49-F238E27FC236}">
                    <a16:creationId xmlns:a16="http://schemas.microsoft.com/office/drawing/2014/main" id="{6579AD1C-9D33-464B-BF7E-5BA6FA4F3E77}"/>
                  </a:ext>
                </a:extLst>
              </p:cNvPr>
              <p:cNvSpPr/>
              <p:nvPr/>
            </p:nvSpPr>
            <p:spPr>
              <a:xfrm>
                <a:off x="1650762" y="801245"/>
                <a:ext cx="636195" cy="40069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latin typeface="Arial" panose="020B0604020202020204" pitchFamily="34" charset="0"/>
                  <a:cs typeface="Arial" panose="020B0604020202020204" pitchFamily="34" charset="0"/>
                </a:endParaRPr>
              </a:p>
            </p:txBody>
          </p:sp>
          <p:sp>
            <p:nvSpPr>
              <p:cNvPr id="25" name="TextBox 11">
                <a:extLst>
                  <a:ext uri="{FF2B5EF4-FFF2-40B4-BE49-F238E27FC236}">
                    <a16:creationId xmlns:a16="http://schemas.microsoft.com/office/drawing/2014/main" id="{B77503FB-CB7A-459B-A014-9337D9FA18B7}"/>
                  </a:ext>
                </a:extLst>
              </p:cNvPr>
              <p:cNvSpPr txBox="1"/>
              <p:nvPr/>
            </p:nvSpPr>
            <p:spPr>
              <a:xfrm>
                <a:off x="144572" y="623808"/>
                <a:ext cx="2101237" cy="6001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defTabSz="914400">
                  <a:defRPr sz="1100">
                    <a:solidFill>
                      <a:srgbClr val="000000"/>
                    </a:solidFill>
                    <a:latin typeface="Galano Grotesque"/>
                    <a:ea typeface="Galano Grotesque"/>
                    <a:cs typeface="Galano Grotesque"/>
                    <a:sym typeface="Galano Grotesque"/>
                  </a:defRPr>
                </a:pPr>
                <a:r>
                  <a:rPr dirty="0">
                    <a:latin typeface="Arial" panose="020B0604020202020204" pitchFamily="34" charset="0"/>
                    <a:cs typeface="Arial" panose="020B0604020202020204" pitchFamily="34" charset="0"/>
                  </a:rPr>
                  <a:t>Thin layer around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absorbent core that </a:t>
                </a:r>
                <a:br>
                  <a:rPr lang="en-GB"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helps with smooth removal</a:t>
                </a:r>
              </a:p>
            </p:txBody>
          </p:sp>
        </p:grpSp>
      </p:grpSp>
    </p:spTree>
    <p:extLst>
      <p:ext uri="{BB962C8B-B14F-4D97-AF65-F5344CB8AC3E}">
        <p14:creationId xmlns:p14="http://schemas.microsoft.com/office/powerpoint/2010/main" val="11152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04BD-51E1-4551-A915-563382C52AB3}"/>
              </a:ext>
            </a:extLst>
          </p:cNvPr>
          <p:cNvSpPr>
            <a:spLocks noGrp="1"/>
          </p:cNvSpPr>
          <p:nvPr>
            <p:ph type="title"/>
          </p:nvPr>
        </p:nvSpPr>
        <p:spPr/>
        <p:txBody>
          <a:bodyPr>
            <a:normAutofit/>
          </a:bodyPr>
          <a:lstStyle/>
          <a:p>
            <a:r>
              <a:rPr lang="en-GB" dirty="0"/>
              <a:t>RESPECT. YOUR RULES.</a:t>
            </a:r>
          </a:p>
        </p:txBody>
      </p:sp>
      <p:sp>
        <p:nvSpPr>
          <p:cNvPr id="3" name="Text Placeholder 2">
            <a:extLst>
              <a:ext uri="{FF2B5EF4-FFF2-40B4-BE49-F238E27FC236}">
                <a16:creationId xmlns:a16="http://schemas.microsoft.com/office/drawing/2014/main" id="{F16A1561-5760-4F35-8780-88A5D89EAA91}"/>
              </a:ext>
            </a:extLst>
          </p:cNvPr>
          <p:cNvSpPr>
            <a:spLocks noGrp="1"/>
          </p:cNvSpPr>
          <p:nvPr>
            <p:ph type="body" sz="quarter" idx="10"/>
          </p:nvPr>
        </p:nvSpPr>
        <p:spPr/>
        <p:txBody>
          <a:bodyPr>
            <a:normAutofit lnSpcReduction="10000"/>
          </a:bodyPr>
          <a:lstStyle/>
          <a:p>
            <a:r>
              <a:rPr lang="en-GB" dirty="0"/>
              <a:t>Today, we’re going to be talking about sensitive topics. It’s really important that we all show each other respect. Use some of the words below to write your own three rules that you’d like everyone to follow.</a:t>
            </a:r>
          </a:p>
          <a:p>
            <a:endParaRPr lang="en-GB" dirty="0"/>
          </a:p>
        </p:txBody>
      </p:sp>
      <p:sp>
        <p:nvSpPr>
          <p:cNvPr id="6" name="Let’s share and agree on our ground rules.">
            <a:extLst>
              <a:ext uri="{FF2B5EF4-FFF2-40B4-BE49-F238E27FC236}">
                <a16:creationId xmlns:a16="http://schemas.microsoft.com/office/drawing/2014/main" id="{1EBAFAE9-C478-4444-9C23-D31043800283}"/>
              </a:ext>
            </a:extLst>
          </p:cNvPr>
          <p:cNvSpPr txBox="1"/>
          <p:nvPr/>
        </p:nvSpPr>
        <p:spPr>
          <a:xfrm>
            <a:off x="638517" y="5387024"/>
            <a:ext cx="8189329"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lnSpc>
                <a:spcPct val="90000"/>
              </a:lnSpc>
              <a:spcBef>
                <a:spcPts val="1000"/>
              </a:spcBef>
              <a:defRPr sz="1800">
                <a:solidFill>
                  <a:srgbClr val="000000"/>
                </a:solidFill>
                <a:latin typeface="Galano Grotesque"/>
                <a:ea typeface="Galano Grotesque"/>
                <a:cs typeface="Galano Grotesque"/>
                <a:sym typeface="Galano Grotesque"/>
              </a:defRPr>
            </a:lvl1pPr>
          </a:lstStyle>
          <a:p>
            <a:r>
              <a:rPr sz="2400" dirty="0">
                <a:latin typeface="+mj-lt"/>
              </a:rPr>
              <a:t>Let’s share and agree on our ground rules.</a:t>
            </a:r>
          </a:p>
        </p:txBody>
      </p:sp>
      <p:grpSp>
        <p:nvGrpSpPr>
          <p:cNvPr id="12" name="Group 11">
            <a:extLst>
              <a:ext uri="{FF2B5EF4-FFF2-40B4-BE49-F238E27FC236}">
                <a16:creationId xmlns:a16="http://schemas.microsoft.com/office/drawing/2014/main" id="{771F3F8A-4325-4274-A0EC-2D65DA658873}"/>
              </a:ext>
            </a:extLst>
          </p:cNvPr>
          <p:cNvGrpSpPr/>
          <p:nvPr/>
        </p:nvGrpSpPr>
        <p:grpSpPr>
          <a:xfrm>
            <a:off x="873496" y="2709088"/>
            <a:ext cx="7331938" cy="2386777"/>
            <a:chOff x="873496" y="2709088"/>
            <a:chExt cx="7331938" cy="2386777"/>
          </a:xfrm>
        </p:grpSpPr>
        <p:sp>
          <p:nvSpPr>
            <p:cNvPr id="4" name="KIND">
              <a:extLst>
                <a:ext uri="{FF2B5EF4-FFF2-40B4-BE49-F238E27FC236}">
                  <a16:creationId xmlns:a16="http://schemas.microsoft.com/office/drawing/2014/main" id="{1AEA55C4-AFA7-471A-9969-D9A13EA6C494}"/>
                </a:ext>
              </a:extLst>
            </p:cNvPr>
            <p:cNvSpPr txBox="1"/>
            <p:nvPr/>
          </p:nvSpPr>
          <p:spPr>
            <a:xfrm>
              <a:off x="7113939" y="2709462"/>
              <a:ext cx="1031689"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b="1" dirty="0">
                  <a:solidFill>
                    <a:schemeClr val="accent3"/>
                  </a:solidFill>
                  <a:latin typeface="+mn-lt"/>
                </a:rPr>
                <a:t>KIND</a:t>
              </a:r>
            </a:p>
          </p:txBody>
        </p:sp>
        <p:sp>
          <p:nvSpPr>
            <p:cNvPr id="5" name="HEAR">
              <a:extLst>
                <a:ext uri="{FF2B5EF4-FFF2-40B4-BE49-F238E27FC236}">
                  <a16:creationId xmlns:a16="http://schemas.microsoft.com/office/drawing/2014/main" id="{C391A08E-E0D1-49D9-BDE2-54118A9C0597}"/>
                </a:ext>
              </a:extLst>
            </p:cNvPr>
            <p:cNvSpPr txBox="1"/>
            <p:nvPr/>
          </p:nvSpPr>
          <p:spPr>
            <a:xfrm>
              <a:off x="1013756" y="2709088"/>
              <a:ext cx="118076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b="1" dirty="0">
                  <a:solidFill>
                    <a:schemeClr val="accent4"/>
                  </a:solidFill>
                  <a:latin typeface="+mn-lt"/>
                </a:rPr>
                <a:t>HEAR</a:t>
              </a:r>
            </a:p>
          </p:txBody>
        </p:sp>
        <p:sp>
          <p:nvSpPr>
            <p:cNvPr id="7" name="UNDERSTAND">
              <a:extLst>
                <a:ext uri="{FF2B5EF4-FFF2-40B4-BE49-F238E27FC236}">
                  <a16:creationId xmlns:a16="http://schemas.microsoft.com/office/drawing/2014/main" id="{D5F9ED90-BE5C-41E4-8AFD-D75AC56F5F07}"/>
                </a:ext>
              </a:extLst>
            </p:cNvPr>
            <p:cNvSpPr txBox="1"/>
            <p:nvPr/>
          </p:nvSpPr>
          <p:spPr>
            <a:xfrm>
              <a:off x="3170823" y="4541871"/>
              <a:ext cx="278216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b="1" dirty="0">
                  <a:solidFill>
                    <a:schemeClr val="accent6"/>
                  </a:solidFill>
                  <a:latin typeface="+mn-lt"/>
                </a:rPr>
                <a:t>UNDERSTAND</a:t>
              </a:r>
            </a:p>
          </p:txBody>
        </p:sp>
        <p:sp>
          <p:nvSpPr>
            <p:cNvPr id="8" name="SPEAK">
              <a:extLst>
                <a:ext uri="{FF2B5EF4-FFF2-40B4-BE49-F238E27FC236}">
                  <a16:creationId xmlns:a16="http://schemas.microsoft.com/office/drawing/2014/main" id="{19850B6E-D1A1-4AED-A76F-A91D612288F5}"/>
                </a:ext>
              </a:extLst>
            </p:cNvPr>
            <p:cNvSpPr txBox="1"/>
            <p:nvPr/>
          </p:nvSpPr>
          <p:spPr>
            <a:xfrm>
              <a:off x="6789025" y="4541871"/>
              <a:ext cx="1416409"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SPEAK</a:t>
              </a:r>
            </a:p>
          </p:txBody>
        </p:sp>
        <p:sp>
          <p:nvSpPr>
            <p:cNvPr id="9" name="RESPECT">
              <a:extLst>
                <a:ext uri="{FF2B5EF4-FFF2-40B4-BE49-F238E27FC236}">
                  <a16:creationId xmlns:a16="http://schemas.microsoft.com/office/drawing/2014/main" id="{90FE0434-635E-4F1D-B3B8-B030B8BA928B}"/>
                </a:ext>
              </a:extLst>
            </p:cNvPr>
            <p:cNvSpPr txBox="1"/>
            <p:nvPr/>
          </p:nvSpPr>
          <p:spPr>
            <a:xfrm>
              <a:off x="3607645" y="2709462"/>
              <a:ext cx="1908532"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b="1" dirty="0">
                  <a:solidFill>
                    <a:schemeClr val="accent5"/>
                  </a:solidFill>
                  <a:latin typeface="+mn-lt"/>
                </a:rPr>
                <a:t>RESPECT</a:t>
              </a:r>
            </a:p>
          </p:txBody>
        </p:sp>
        <p:sp>
          <p:nvSpPr>
            <p:cNvPr id="10" name="LISTEN">
              <a:extLst>
                <a:ext uri="{FF2B5EF4-FFF2-40B4-BE49-F238E27FC236}">
                  <a16:creationId xmlns:a16="http://schemas.microsoft.com/office/drawing/2014/main" id="{75B008A9-916B-4868-904B-584214784E13}"/>
                </a:ext>
              </a:extLst>
            </p:cNvPr>
            <p:cNvSpPr txBox="1"/>
            <p:nvPr/>
          </p:nvSpPr>
          <p:spPr>
            <a:xfrm>
              <a:off x="873496" y="4541871"/>
              <a:ext cx="1461293"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LISTEN</a:t>
              </a:r>
            </a:p>
          </p:txBody>
        </p:sp>
        <p:sp>
          <p:nvSpPr>
            <p:cNvPr id="11" name="UNDERSTAND">
              <a:extLst>
                <a:ext uri="{FF2B5EF4-FFF2-40B4-BE49-F238E27FC236}">
                  <a16:creationId xmlns:a16="http://schemas.microsoft.com/office/drawing/2014/main" id="{2BD1AC05-6436-4B1B-9BCB-659520001597}"/>
                </a:ext>
              </a:extLst>
            </p:cNvPr>
            <p:cNvSpPr txBox="1"/>
            <p:nvPr/>
          </p:nvSpPr>
          <p:spPr>
            <a:xfrm>
              <a:off x="1637340" y="3537447"/>
              <a:ext cx="2445537"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1829AE"/>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SENSITIVITY</a:t>
              </a:r>
            </a:p>
          </p:txBody>
        </p:sp>
        <p:sp>
          <p:nvSpPr>
            <p:cNvPr id="13" name="UNDERSTAND">
              <a:extLst>
                <a:ext uri="{FF2B5EF4-FFF2-40B4-BE49-F238E27FC236}">
                  <a16:creationId xmlns:a16="http://schemas.microsoft.com/office/drawing/2014/main" id="{E4A109ED-7612-478D-842C-86161B0BE805}"/>
                </a:ext>
              </a:extLst>
            </p:cNvPr>
            <p:cNvSpPr txBox="1"/>
            <p:nvPr/>
          </p:nvSpPr>
          <p:spPr>
            <a:xfrm>
              <a:off x="5391374" y="3494659"/>
              <a:ext cx="1972652"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8ADBE1"/>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EMPATHY</a:t>
              </a:r>
            </a:p>
          </p:txBody>
        </p:sp>
      </p:grpSp>
    </p:spTree>
    <p:extLst>
      <p:ext uri="{BB962C8B-B14F-4D97-AF65-F5344CB8AC3E}">
        <p14:creationId xmlns:p14="http://schemas.microsoft.com/office/powerpoint/2010/main" val="239023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CHOOSING THE RIGHT TAMPON</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30</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647699" y="1987827"/>
            <a:ext cx="5216072" cy="4050196"/>
          </a:xfrm>
          <a:prstGeom prst="rect">
            <a:avLst/>
          </a:prstGeom>
          <a:solidFill>
            <a:schemeClr val="tx2"/>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45718" rIns="360000" bIns="45718" numCol="1" spcCol="38100" rtlCol="0" anchor="ctr">
            <a:noAutofit/>
          </a:bodyPr>
          <a:lstStyle/>
          <a:p>
            <a:pPr marL="285750" marR="0" indent="-28575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1800" b="0" i="0" u="none" strike="noStrike" cap="none" spc="0" normalizeH="0" baseline="0" dirty="0">
                <a:ln>
                  <a:noFill/>
                </a:ln>
                <a:solidFill>
                  <a:schemeClr val="bg1"/>
                </a:solidFill>
                <a:effectLst/>
                <a:uFillTx/>
                <a:latin typeface="+mj-lt"/>
                <a:ea typeface="+mj-ea"/>
                <a:cs typeface="+mj-cs"/>
                <a:sym typeface="Helvetica"/>
              </a:rPr>
              <a:t>Tampons come in </a:t>
            </a:r>
            <a:r>
              <a:rPr kumimoji="0" lang="en-GB" sz="1800" b="1" i="0" u="none" strike="noStrike" cap="none" spc="0" normalizeH="0" baseline="0" dirty="0">
                <a:ln>
                  <a:noFill/>
                </a:ln>
                <a:solidFill>
                  <a:schemeClr val="bg1"/>
                </a:solidFill>
                <a:effectLst/>
                <a:uFillTx/>
                <a:latin typeface="+mj-lt"/>
                <a:ea typeface="+mj-ea"/>
                <a:cs typeface="+mj-cs"/>
                <a:sym typeface="Helvetica"/>
              </a:rPr>
              <a:t>different absorbencies for different flows</a:t>
            </a:r>
            <a:r>
              <a:rPr kumimoji="0" lang="en-GB" sz="1800" b="0" i="0" u="none" strike="noStrike" cap="none" spc="0" normalizeH="0" baseline="0" dirty="0">
                <a:ln>
                  <a:noFill/>
                </a:ln>
                <a:solidFill>
                  <a:schemeClr val="bg1"/>
                </a:solidFill>
                <a:effectLst/>
                <a:uFillTx/>
                <a:latin typeface="+mj-lt"/>
                <a:ea typeface="+mj-ea"/>
                <a:cs typeface="+mj-cs"/>
                <a:sym typeface="Helvetica"/>
              </a:rPr>
              <a:t>. When your flow is heavier, normally at the start of your period, you can use a more absorbent tampon.</a:t>
            </a:r>
          </a:p>
          <a:p>
            <a:pPr marL="285750" marR="0" indent="-28575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1800" b="0" i="0" u="none" strike="noStrike" cap="none" spc="0" normalizeH="0" baseline="0" dirty="0">
                <a:ln>
                  <a:noFill/>
                </a:ln>
                <a:solidFill>
                  <a:schemeClr val="bg1"/>
                </a:solidFill>
                <a:effectLst/>
                <a:uFillTx/>
                <a:latin typeface="+mj-lt"/>
                <a:ea typeface="+mj-ea"/>
                <a:cs typeface="+mj-cs"/>
                <a:sym typeface="Helvetica"/>
              </a:rPr>
              <a:t>Some tampons have </a:t>
            </a:r>
            <a:r>
              <a:rPr kumimoji="0" lang="en-GB" sz="1800" b="1" i="0" u="none" strike="noStrike" cap="none" spc="0" normalizeH="0" baseline="0" dirty="0">
                <a:ln>
                  <a:noFill/>
                </a:ln>
                <a:solidFill>
                  <a:schemeClr val="bg1"/>
                </a:solidFill>
                <a:effectLst/>
                <a:uFillTx/>
                <a:latin typeface="+mj-lt"/>
                <a:ea typeface="+mj-ea"/>
                <a:cs typeface="+mj-cs"/>
                <a:sym typeface="Helvetica"/>
              </a:rPr>
              <a:t>applicators</a:t>
            </a:r>
            <a:r>
              <a:rPr kumimoji="0" lang="en-GB" sz="1800" b="0" i="0" u="none" strike="noStrike" cap="none" spc="0" normalizeH="0" baseline="0" dirty="0">
                <a:ln>
                  <a:noFill/>
                </a:ln>
                <a:solidFill>
                  <a:schemeClr val="bg1"/>
                </a:solidFill>
                <a:effectLst/>
                <a:uFillTx/>
                <a:latin typeface="+mj-lt"/>
                <a:ea typeface="+mj-ea"/>
                <a:cs typeface="+mj-cs"/>
                <a:sym typeface="Helvetica"/>
              </a:rPr>
              <a:t> made from different materials like pla</a:t>
            </a:r>
            <a:r>
              <a:rPr lang="en-GB" sz="1800" dirty="0">
                <a:solidFill>
                  <a:schemeClr val="bg1"/>
                </a:solidFill>
              </a:rPr>
              <a:t>stic or </a:t>
            </a:r>
            <a:r>
              <a:rPr kumimoji="0" lang="en-GB" sz="1800" b="0" i="0" u="none" strike="noStrike" cap="none" spc="0" normalizeH="0" baseline="0" dirty="0">
                <a:ln>
                  <a:noFill/>
                </a:ln>
                <a:solidFill>
                  <a:schemeClr val="bg1"/>
                </a:solidFill>
                <a:effectLst/>
                <a:uFillTx/>
                <a:latin typeface="+mj-lt"/>
                <a:ea typeface="+mj-ea"/>
                <a:cs typeface="+mj-cs"/>
                <a:sym typeface="Helvetica"/>
              </a:rPr>
              <a:t>cardboard.</a:t>
            </a:r>
          </a:p>
          <a:p>
            <a:pPr marL="285750" marR="0" indent="-28575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1800" b="0" i="0" u="none" strike="noStrike" cap="none" spc="0" normalizeH="0" baseline="0" dirty="0">
                <a:ln>
                  <a:noFill/>
                </a:ln>
                <a:solidFill>
                  <a:schemeClr val="bg1"/>
                </a:solidFill>
                <a:effectLst/>
                <a:uFillTx/>
                <a:latin typeface="+mj-lt"/>
                <a:ea typeface="+mj-ea"/>
                <a:cs typeface="+mj-cs"/>
                <a:sym typeface="Helvetica"/>
              </a:rPr>
              <a:t>Some females find applicators </a:t>
            </a:r>
            <a:r>
              <a:rPr kumimoji="0" lang="en-GB" sz="1800" b="1" i="0" u="none" strike="noStrike" cap="none" spc="0" normalizeH="0" baseline="0" dirty="0">
                <a:ln>
                  <a:noFill/>
                </a:ln>
                <a:solidFill>
                  <a:schemeClr val="bg1"/>
                </a:solidFill>
                <a:effectLst/>
                <a:uFillTx/>
                <a:latin typeface="+mj-lt"/>
                <a:ea typeface="+mj-ea"/>
                <a:cs typeface="+mj-cs"/>
                <a:sym typeface="Helvetica"/>
              </a:rPr>
              <a:t>easier to use,</a:t>
            </a:r>
            <a:r>
              <a:rPr kumimoji="0" lang="en-GB" sz="1800" b="0" i="0" u="none" strike="noStrike" cap="none" spc="0" normalizeH="0" baseline="0" dirty="0">
                <a:ln>
                  <a:noFill/>
                </a:ln>
                <a:solidFill>
                  <a:schemeClr val="bg1"/>
                </a:solidFill>
                <a:effectLst/>
                <a:uFillTx/>
                <a:latin typeface="+mj-lt"/>
                <a:ea typeface="+mj-ea"/>
                <a:cs typeface="+mj-cs"/>
                <a:sym typeface="Helvetica"/>
              </a:rPr>
              <a:t> especially smooth plastic applicators like Tampax Pearl.</a:t>
            </a:r>
          </a:p>
        </p:txBody>
      </p:sp>
      <p:sp>
        <p:nvSpPr>
          <p:cNvPr id="9" name="Rectangle 8">
            <a:extLst>
              <a:ext uri="{FF2B5EF4-FFF2-40B4-BE49-F238E27FC236}">
                <a16:creationId xmlns:a16="http://schemas.microsoft.com/office/drawing/2014/main" id="{DBECEBDC-FDA3-4198-8774-C80B6F37C16D}"/>
              </a:ext>
            </a:extLst>
          </p:cNvPr>
          <p:cNvSpPr/>
          <p:nvPr/>
        </p:nvSpPr>
        <p:spPr>
          <a:xfrm>
            <a:off x="5675086" y="1987827"/>
            <a:ext cx="3011712" cy="4050196"/>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45718" rIns="360000" bIns="45718" numCol="1" spcCol="38100" rtlCol="0" anchor="ctr">
            <a:noAutofit/>
          </a:bodyPr>
          <a:lstStyle/>
          <a:p>
            <a:pPr marL="285750" marR="0" indent="-285750" algn="l" defTabSz="457200" rtl="0" fontAlgn="auto" latinLnBrk="0" hangingPunct="0">
              <a:lnSpc>
                <a:spcPct val="100000"/>
              </a:lnSpc>
              <a:spcBef>
                <a:spcPts val="0"/>
              </a:spcBef>
              <a:spcAft>
                <a:spcPts val="200"/>
              </a:spcAft>
              <a:buClrTx/>
              <a:buSzTx/>
              <a:buFont typeface="Arial" panose="020B0604020202020204" pitchFamily="34" charset="0"/>
              <a:buChar char="•"/>
              <a:tabLst/>
            </a:pPr>
            <a:endParaRPr kumimoji="0" lang="en-GB" sz="1800" b="0" i="0" u="none" strike="noStrike" cap="none" spc="0" normalizeH="0" baseline="0" dirty="0">
              <a:ln>
                <a:noFill/>
              </a:ln>
              <a:solidFill>
                <a:schemeClr val="tx2"/>
              </a:solidFill>
              <a:effectLst/>
              <a:uFillTx/>
              <a:latin typeface="+mj-lt"/>
              <a:ea typeface="+mj-ea"/>
              <a:cs typeface="+mj-cs"/>
              <a:sym typeface="Helvetica"/>
            </a:endParaRPr>
          </a:p>
        </p:txBody>
      </p:sp>
      <p:grpSp>
        <p:nvGrpSpPr>
          <p:cNvPr id="7" name="Group 6">
            <a:extLst>
              <a:ext uri="{FF2B5EF4-FFF2-40B4-BE49-F238E27FC236}">
                <a16:creationId xmlns:a16="http://schemas.microsoft.com/office/drawing/2014/main" id="{33E0BA70-C7E6-4BC0-AE65-3427808CE4ED}"/>
              </a:ext>
            </a:extLst>
          </p:cNvPr>
          <p:cNvGrpSpPr/>
          <p:nvPr/>
        </p:nvGrpSpPr>
        <p:grpSpPr>
          <a:xfrm>
            <a:off x="6003076" y="2246877"/>
            <a:ext cx="2348082" cy="3514828"/>
            <a:chOff x="6003076" y="2203335"/>
            <a:chExt cx="2348082" cy="3514828"/>
          </a:xfrm>
        </p:grpSpPr>
        <p:pic>
          <p:nvPicPr>
            <p:cNvPr id="5" name="Screenshot 2020-06-16 at 09.41.15.png" descr="Screenshot 2020-06-16 at 09.41.15.png">
              <a:extLst>
                <a:ext uri="{FF2B5EF4-FFF2-40B4-BE49-F238E27FC236}">
                  <a16:creationId xmlns:a16="http://schemas.microsoft.com/office/drawing/2014/main" id="{539D901C-CF33-498D-BCE3-97438B798B2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03076" y="2203335"/>
              <a:ext cx="2348082" cy="1971306"/>
            </a:xfrm>
            <a:prstGeom prst="rect">
              <a:avLst/>
            </a:prstGeom>
            <a:ln w="12700">
              <a:miter lim="400000"/>
            </a:ln>
          </p:spPr>
        </p:pic>
        <p:pic>
          <p:nvPicPr>
            <p:cNvPr id="6" name="Tampax-Pocket-Pearl-Packaging (1).jpg" descr="Tampax-Pocket-Pearl-Packaging (1).jpg">
              <a:extLst>
                <a:ext uri="{FF2B5EF4-FFF2-40B4-BE49-F238E27FC236}">
                  <a16:creationId xmlns:a16="http://schemas.microsoft.com/office/drawing/2014/main" id="{671DE38A-7357-4584-9CEE-75945F6957A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03076" y="4181365"/>
              <a:ext cx="2348082" cy="1536798"/>
            </a:xfrm>
            <a:prstGeom prst="rect">
              <a:avLst/>
            </a:prstGeom>
            <a:ln w="12700">
              <a:miter lim="400000"/>
            </a:ln>
          </p:spPr>
        </p:pic>
      </p:grpSp>
    </p:spTree>
    <p:extLst>
      <p:ext uri="{BB962C8B-B14F-4D97-AF65-F5344CB8AC3E}">
        <p14:creationId xmlns:p14="http://schemas.microsoft.com/office/powerpoint/2010/main" val="5150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USING AN APPLICATOR TAMPON</a:t>
            </a:r>
          </a:p>
        </p:txBody>
      </p:sp>
      <p:sp>
        <p:nvSpPr>
          <p:cNvPr id="15" name="Text Placeholder 14">
            <a:extLst>
              <a:ext uri="{FF2B5EF4-FFF2-40B4-BE49-F238E27FC236}">
                <a16:creationId xmlns:a16="http://schemas.microsoft.com/office/drawing/2014/main" id="{F35B93D3-4A60-4B3C-AFF6-51A1906DF9B5}"/>
              </a:ext>
            </a:extLst>
          </p:cNvPr>
          <p:cNvSpPr>
            <a:spLocks noGrp="1"/>
          </p:cNvSpPr>
          <p:nvPr>
            <p:ph type="body" sz="quarter" idx="10"/>
          </p:nvPr>
        </p:nvSpPr>
        <p:spPr>
          <a:xfrm>
            <a:off x="457199" y="1466733"/>
            <a:ext cx="8229600" cy="870174"/>
          </a:xfrm>
        </p:spPr>
        <p:txBody>
          <a:bodyPr>
            <a:normAutofit/>
          </a:bodyPr>
          <a:lstStyle/>
          <a:p>
            <a:r>
              <a:rPr lang="en-GB" dirty="0"/>
              <a:t>Follow these easy steps on how to insert a tampon. </a:t>
            </a:r>
          </a:p>
          <a:p>
            <a:endParaRPr lang="en-GB" dirty="0"/>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31</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973372" y="2366852"/>
            <a:ext cx="5912759" cy="3372392"/>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08000" rIns="360000" bIns="45718" numCol="1" spcCol="38100" rtlCol="0" anchor="ctr">
            <a:noAutofit/>
          </a:bodyPr>
          <a:lstStyle/>
          <a:p>
            <a:pPr marL="342900" marR="0" indent="-342900" algn="l" defTabSz="457200" rtl="0" fontAlgn="auto" latinLnBrk="0" hangingPunct="0">
              <a:lnSpc>
                <a:spcPct val="100000"/>
              </a:lnSpc>
              <a:spcBef>
                <a:spcPts val="0"/>
              </a:spcBef>
              <a:spcAft>
                <a:spcPts val="600"/>
              </a:spcAft>
              <a:buClrTx/>
              <a:buSzTx/>
              <a:buFont typeface="+mj-lt"/>
              <a:buAutoNum type="arabicPeriod"/>
              <a:tabLst/>
            </a:pPr>
            <a:r>
              <a:rPr kumimoji="0" lang="en-GB" sz="1800" b="0" i="0" u="none" strike="noStrike" cap="none" spc="0" normalizeH="0" baseline="0" dirty="0">
                <a:ln>
                  <a:noFill/>
                </a:ln>
                <a:solidFill>
                  <a:schemeClr val="tx2"/>
                </a:solidFill>
                <a:effectLst/>
                <a:uFillTx/>
                <a:latin typeface="+mj-lt"/>
                <a:ea typeface="+mj-ea"/>
                <a:cs typeface="+mj-cs"/>
                <a:sym typeface="Helvetica"/>
              </a:rPr>
              <a:t>Wash your hands.</a:t>
            </a:r>
          </a:p>
          <a:p>
            <a:pPr marL="342900" marR="0" indent="-342900" algn="l" defTabSz="457200" rtl="0" fontAlgn="auto" latinLnBrk="0" hangingPunct="0">
              <a:lnSpc>
                <a:spcPct val="100000"/>
              </a:lnSpc>
              <a:spcBef>
                <a:spcPts val="0"/>
              </a:spcBef>
              <a:spcAft>
                <a:spcPts val="600"/>
              </a:spcAft>
              <a:buClrTx/>
              <a:buSzTx/>
              <a:buFont typeface="+mj-lt"/>
              <a:buAutoNum type="arabicPeriod"/>
              <a:tabLst/>
            </a:pPr>
            <a:r>
              <a:rPr kumimoji="0" lang="en-GB" sz="1800" b="0" i="0" u="none" strike="noStrike" cap="none" spc="0" normalizeH="0" baseline="0" dirty="0">
                <a:ln>
                  <a:noFill/>
                </a:ln>
                <a:solidFill>
                  <a:schemeClr val="tx2"/>
                </a:solidFill>
                <a:effectLst/>
                <a:uFillTx/>
                <a:latin typeface="+mj-lt"/>
                <a:ea typeface="+mj-ea"/>
                <a:cs typeface="+mj-cs"/>
                <a:sym typeface="Helvetica"/>
              </a:rPr>
              <a:t>Unwrap the tampon. Use the lowest </a:t>
            </a:r>
            <a:br>
              <a:rPr kumimoji="0" lang="en-GB" sz="1800" b="0" i="0" u="none" strike="noStrike" cap="none" spc="0" normalizeH="0" baseline="0" dirty="0">
                <a:ln>
                  <a:noFill/>
                </a:ln>
                <a:solidFill>
                  <a:schemeClr val="tx2"/>
                </a:solidFill>
                <a:effectLst/>
                <a:uFillTx/>
                <a:latin typeface="+mj-lt"/>
                <a:ea typeface="+mj-ea"/>
                <a:cs typeface="+mj-cs"/>
                <a:sym typeface="Helvetica"/>
              </a:rPr>
            </a:br>
            <a:r>
              <a:rPr kumimoji="0" lang="en-GB" sz="1800" b="0" i="0" u="none" strike="noStrike" cap="none" spc="0" normalizeH="0" baseline="0" dirty="0">
                <a:ln>
                  <a:noFill/>
                </a:ln>
                <a:solidFill>
                  <a:schemeClr val="tx2"/>
                </a:solidFill>
                <a:effectLst/>
                <a:uFillTx/>
                <a:latin typeface="+mj-lt"/>
                <a:ea typeface="+mj-ea"/>
                <a:cs typeface="+mj-cs"/>
                <a:sym typeface="Helvetica"/>
              </a:rPr>
              <a:t>absorbency for your flow.</a:t>
            </a:r>
          </a:p>
          <a:p>
            <a:pPr marL="342900" marR="0" indent="-342900" algn="l" defTabSz="457200" rtl="0" fontAlgn="auto" latinLnBrk="0" hangingPunct="0">
              <a:lnSpc>
                <a:spcPct val="100000"/>
              </a:lnSpc>
              <a:spcBef>
                <a:spcPts val="0"/>
              </a:spcBef>
              <a:spcAft>
                <a:spcPts val="600"/>
              </a:spcAft>
              <a:buClrTx/>
              <a:buSzTx/>
              <a:buFont typeface="+mj-lt"/>
              <a:buAutoNum type="arabicPeriod"/>
              <a:tabLst/>
            </a:pPr>
            <a:r>
              <a:rPr kumimoji="0" lang="en-GB" sz="1800" b="0" i="0" u="none" strike="noStrike" cap="none" spc="0" normalizeH="0" baseline="0" dirty="0">
                <a:ln>
                  <a:noFill/>
                </a:ln>
                <a:solidFill>
                  <a:schemeClr val="tx2"/>
                </a:solidFill>
                <a:effectLst/>
                <a:uFillTx/>
                <a:latin typeface="+mj-lt"/>
                <a:ea typeface="+mj-ea"/>
                <a:cs typeface="+mj-cs"/>
                <a:sym typeface="Helvetica"/>
              </a:rPr>
              <a:t>Find a comfortable position.</a:t>
            </a:r>
          </a:p>
          <a:p>
            <a:pPr marL="342900" marR="0" indent="-342900" algn="l" defTabSz="457200" rtl="0" fontAlgn="auto" latinLnBrk="0" hangingPunct="0">
              <a:lnSpc>
                <a:spcPct val="100000"/>
              </a:lnSpc>
              <a:spcBef>
                <a:spcPts val="0"/>
              </a:spcBef>
              <a:spcAft>
                <a:spcPts val="600"/>
              </a:spcAft>
              <a:buClrTx/>
              <a:buSzTx/>
              <a:buFont typeface="+mj-lt"/>
              <a:buAutoNum type="arabicPeriod"/>
              <a:tabLst/>
            </a:pPr>
            <a:r>
              <a:rPr kumimoji="0" lang="en-GB" sz="1800" b="0" i="0" u="none" strike="noStrike" cap="none" spc="0" normalizeH="0" baseline="0" dirty="0">
                <a:ln>
                  <a:noFill/>
                </a:ln>
                <a:solidFill>
                  <a:schemeClr val="tx2"/>
                </a:solidFill>
                <a:effectLst/>
                <a:uFillTx/>
                <a:latin typeface="+mj-lt"/>
                <a:ea typeface="+mj-ea"/>
                <a:cs typeface="+mj-cs"/>
                <a:sym typeface="Helvetica"/>
              </a:rPr>
              <a:t>If you’re using a </a:t>
            </a:r>
            <a:r>
              <a:rPr kumimoji="0" lang="en-GB" sz="1800" b="0" i="0" u="none" strike="noStrike" cap="none" spc="0" normalizeH="0" baseline="0" dirty="0" err="1">
                <a:ln>
                  <a:noFill/>
                </a:ln>
                <a:solidFill>
                  <a:schemeClr val="tx2"/>
                </a:solidFill>
                <a:effectLst/>
                <a:uFillTx/>
                <a:latin typeface="+mj-lt"/>
                <a:ea typeface="+mj-ea"/>
                <a:cs typeface="+mj-cs"/>
                <a:sym typeface="Helvetica"/>
              </a:rPr>
              <a:t>compak</a:t>
            </a:r>
            <a:r>
              <a:rPr kumimoji="0" lang="en-GB" sz="1800" b="0" i="0" u="none" strike="noStrike" cap="none" spc="0" normalizeH="0" baseline="0" dirty="0">
                <a:ln>
                  <a:noFill/>
                </a:ln>
                <a:solidFill>
                  <a:schemeClr val="tx2"/>
                </a:solidFill>
                <a:effectLst/>
                <a:uFillTx/>
                <a:latin typeface="+mj-lt"/>
                <a:ea typeface="+mj-ea"/>
                <a:cs typeface="+mj-cs"/>
                <a:sym typeface="Helvetica"/>
              </a:rPr>
              <a:t> tampon, pull the applicator out first so it’s fully extended.</a:t>
            </a:r>
          </a:p>
          <a:p>
            <a:pPr marL="342900" marR="0" indent="-342900" algn="l" defTabSz="457200" rtl="0" fontAlgn="auto" latinLnBrk="0" hangingPunct="0">
              <a:lnSpc>
                <a:spcPct val="100000"/>
              </a:lnSpc>
              <a:spcBef>
                <a:spcPts val="0"/>
              </a:spcBef>
              <a:spcAft>
                <a:spcPts val="600"/>
              </a:spcAft>
              <a:buClrTx/>
              <a:buSzTx/>
              <a:buFont typeface="+mj-lt"/>
              <a:buAutoNum type="arabicPeriod"/>
              <a:tabLst/>
            </a:pPr>
            <a:r>
              <a:rPr kumimoji="0" lang="en-GB" sz="1800" b="0" i="0" u="none" strike="noStrike" cap="none" spc="0" normalizeH="0" baseline="0" dirty="0">
                <a:ln>
                  <a:noFill/>
                </a:ln>
                <a:solidFill>
                  <a:schemeClr val="tx2"/>
                </a:solidFill>
                <a:effectLst/>
                <a:uFillTx/>
                <a:latin typeface="+mj-lt"/>
                <a:ea typeface="+mj-ea"/>
                <a:cs typeface="+mj-cs"/>
                <a:sym typeface="Helvetica"/>
              </a:rPr>
              <a:t>Gently slide the applicator all the way into your vagina, until your fingers touch your body.</a:t>
            </a:r>
          </a:p>
          <a:p>
            <a:pPr marL="342900" marR="0" indent="-342900" algn="l" defTabSz="457200" rtl="0" fontAlgn="auto" latinLnBrk="0" hangingPunct="0">
              <a:lnSpc>
                <a:spcPct val="100000"/>
              </a:lnSpc>
              <a:spcBef>
                <a:spcPts val="0"/>
              </a:spcBef>
              <a:spcAft>
                <a:spcPts val="600"/>
              </a:spcAft>
              <a:buClrTx/>
              <a:buSzTx/>
              <a:buFont typeface="+mj-lt"/>
              <a:buAutoNum type="arabicPeriod"/>
              <a:tabLst/>
            </a:pPr>
            <a:r>
              <a:rPr kumimoji="0" lang="en-GB" sz="1800" b="0" i="0" u="none" strike="noStrike" cap="none" spc="0" normalizeH="0" baseline="0" dirty="0">
                <a:ln>
                  <a:noFill/>
                </a:ln>
                <a:solidFill>
                  <a:schemeClr val="tx2"/>
                </a:solidFill>
                <a:effectLst/>
                <a:uFillTx/>
                <a:latin typeface="+mj-lt"/>
                <a:ea typeface="+mj-ea"/>
                <a:cs typeface="+mj-cs"/>
                <a:sym typeface="Helvetica"/>
              </a:rPr>
              <a:t>Push the small tube into the bigger tube to insert the tampon.</a:t>
            </a:r>
          </a:p>
        </p:txBody>
      </p:sp>
      <p:grpSp>
        <p:nvGrpSpPr>
          <p:cNvPr id="16" name="Group 15">
            <a:extLst>
              <a:ext uri="{FF2B5EF4-FFF2-40B4-BE49-F238E27FC236}">
                <a16:creationId xmlns:a16="http://schemas.microsoft.com/office/drawing/2014/main" id="{86D7C4A4-B4D4-4AD1-BBFB-2252D84E1229}"/>
              </a:ext>
            </a:extLst>
          </p:cNvPr>
          <p:cNvGrpSpPr/>
          <p:nvPr/>
        </p:nvGrpSpPr>
        <p:grpSpPr>
          <a:xfrm>
            <a:off x="6147140" y="1964773"/>
            <a:ext cx="2539659" cy="3985177"/>
            <a:chOff x="6147139" y="1860376"/>
            <a:chExt cx="2539659" cy="3985177"/>
          </a:xfrm>
        </p:grpSpPr>
        <p:pic>
          <p:nvPicPr>
            <p:cNvPr id="8" name="Picture 7">
              <a:extLst>
                <a:ext uri="{FF2B5EF4-FFF2-40B4-BE49-F238E27FC236}">
                  <a16:creationId xmlns:a16="http://schemas.microsoft.com/office/drawing/2014/main" id="{8B2527B7-4D1F-48E0-998D-95AB99EE2D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82281" y="3694100"/>
              <a:ext cx="1869373" cy="2151453"/>
            </a:xfrm>
            <a:prstGeom prst="rect">
              <a:avLst/>
            </a:prstGeom>
          </p:spPr>
        </p:pic>
        <p:pic>
          <p:nvPicPr>
            <p:cNvPr id="12" name="Picture 11">
              <a:extLst>
                <a:ext uri="{FF2B5EF4-FFF2-40B4-BE49-F238E27FC236}">
                  <a16:creationId xmlns:a16="http://schemas.microsoft.com/office/drawing/2014/main" id="{F37D6C42-DDA1-4C3F-87E6-4B7BFEC657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7139" y="1860376"/>
              <a:ext cx="2539659" cy="2152549"/>
            </a:xfrm>
            <a:prstGeom prst="rect">
              <a:avLst/>
            </a:prstGeom>
          </p:spPr>
        </p:pic>
      </p:grpSp>
    </p:spTree>
    <p:extLst>
      <p:ext uri="{BB962C8B-B14F-4D97-AF65-F5344CB8AC3E}">
        <p14:creationId xmlns:p14="http://schemas.microsoft.com/office/powerpoint/2010/main" val="42311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USING AN APPLICATOR TAMPON</a:t>
            </a:r>
          </a:p>
        </p:txBody>
      </p:sp>
      <p:sp>
        <p:nvSpPr>
          <p:cNvPr id="15" name="Text Placeholder 14">
            <a:extLst>
              <a:ext uri="{FF2B5EF4-FFF2-40B4-BE49-F238E27FC236}">
                <a16:creationId xmlns:a16="http://schemas.microsoft.com/office/drawing/2014/main" id="{F35B93D3-4A60-4B3C-AFF6-51A1906DF9B5}"/>
              </a:ext>
            </a:extLst>
          </p:cNvPr>
          <p:cNvSpPr>
            <a:spLocks noGrp="1"/>
          </p:cNvSpPr>
          <p:nvPr>
            <p:ph type="body" sz="quarter" idx="10"/>
          </p:nvPr>
        </p:nvSpPr>
        <p:spPr>
          <a:xfrm>
            <a:off x="457199" y="1466733"/>
            <a:ext cx="8229600" cy="870174"/>
          </a:xfrm>
        </p:spPr>
        <p:txBody>
          <a:bodyPr>
            <a:normAutofit/>
          </a:bodyPr>
          <a:lstStyle/>
          <a:p>
            <a:r>
              <a:rPr lang="en-GB" dirty="0"/>
              <a:t>Follow these easy steps on how to insert a tampon. </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32</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981330" y="2336907"/>
            <a:ext cx="5912759" cy="3372392"/>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08000" rIns="360000" bIns="45718" numCol="1" spcCol="38100" rtlCol="0" anchor="ctr">
            <a:noAutofit/>
          </a:bodyPr>
          <a:lstStyle/>
          <a:p>
            <a:pPr marL="342900" marR="0" indent="-342900" algn="l" defTabSz="457200" rtl="0" fontAlgn="auto" latinLnBrk="0" hangingPunct="0">
              <a:lnSpc>
                <a:spcPct val="100000"/>
              </a:lnSpc>
              <a:spcBef>
                <a:spcPts val="0"/>
              </a:spcBef>
              <a:spcAft>
                <a:spcPts val="600"/>
              </a:spcAft>
              <a:buClrTx/>
              <a:buSzTx/>
              <a:buFont typeface="+mj-lt"/>
              <a:buAutoNum type="arabicPeriod" startAt="7"/>
              <a:tabLst/>
            </a:pPr>
            <a:r>
              <a:rPr kumimoji="0" lang="en-GB" sz="1800" b="0" i="0" u="none" strike="noStrike" cap="none" spc="0" normalizeH="0" baseline="0" dirty="0">
                <a:ln>
                  <a:noFill/>
                </a:ln>
                <a:solidFill>
                  <a:schemeClr val="tx2"/>
                </a:solidFill>
                <a:effectLst/>
                <a:uFillTx/>
                <a:latin typeface="+mj-lt"/>
                <a:ea typeface="+mj-ea"/>
                <a:cs typeface="+mj-cs"/>
                <a:sym typeface="Helvetica"/>
              </a:rPr>
              <a:t>To remove the applicator, firmly hold on to </a:t>
            </a:r>
            <a:br>
              <a:rPr kumimoji="0" lang="en-GB" sz="1800" b="0" i="0" u="none" strike="noStrike" cap="none" spc="0" normalizeH="0" baseline="0" dirty="0">
                <a:ln>
                  <a:noFill/>
                </a:ln>
                <a:solidFill>
                  <a:schemeClr val="tx2"/>
                </a:solidFill>
                <a:effectLst/>
                <a:uFillTx/>
                <a:latin typeface="+mj-lt"/>
                <a:ea typeface="+mj-ea"/>
                <a:cs typeface="+mj-cs"/>
                <a:sym typeface="Helvetica"/>
              </a:rPr>
            </a:br>
            <a:r>
              <a:rPr kumimoji="0" lang="en-GB" sz="1800" b="0" i="0" u="none" strike="noStrike" cap="none" spc="0" normalizeH="0" baseline="0" dirty="0">
                <a:ln>
                  <a:noFill/>
                </a:ln>
                <a:solidFill>
                  <a:schemeClr val="tx2"/>
                </a:solidFill>
                <a:effectLst/>
                <a:uFillTx/>
                <a:latin typeface="+mj-lt"/>
                <a:ea typeface="+mj-ea"/>
                <a:cs typeface="+mj-cs"/>
                <a:sym typeface="Helvetica"/>
              </a:rPr>
              <a:t>the outer tube and pull it out gently, leaving </a:t>
            </a:r>
            <a:br>
              <a:rPr kumimoji="0" lang="en-GB" sz="1800" b="0" i="0" u="none" strike="noStrike" cap="none" spc="0" normalizeH="0" baseline="0" dirty="0">
                <a:ln>
                  <a:noFill/>
                </a:ln>
                <a:solidFill>
                  <a:schemeClr val="tx2"/>
                </a:solidFill>
                <a:effectLst/>
                <a:uFillTx/>
                <a:latin typeface="+mj-lt"/>
                <a:ea typeface="+mj-ea"/>
                <a:cs typeface="+mj-cs"/>
                <a:sym typeface="Helvetica"/>
              </a:rPr>
            </a:br>
            <a:r>
              <a:rPr kumimoji="0" lang="en-GB" sz="1800" b="0" i="0" u="none" strike="noStrike" cap="none" spc="0" normalizeH="0" baseline="0" dirty="0">
                <a:ln>
                  <a:noFill/>
                </a:ln>
                <a:solidFill>
                  <a:schemeClr val="tx2"/>
                </a:solidFill>
                <a:effectLst/>
                <a:uFillTx/>
                <a:latin typeface="+mj-lt"/>
                <a:ea typeface="+mj-ea"/>
                <a:cs typeface="+mj-cs"/>
                <a:sym typeface="Helvetica"/>
              </a:rPr>
              <a:t>the tampon inside your body and the string hanging outside. Put the applicator in the bin.</a:t>
            </a:r>
          </a:p>
          <a:p>
            <a:pPr marL="342900" marR="0" indent="-342900" algn="l" defTabSz="457200" rtl="0" fontAlgn="auto" latinLnBrk="0" hangingPunct="0">
              <a:lnSpc>
                <a:spcPct val="100000"/>
              </a:lnSpc>
              <a:spcBef>
                <a:spcPts val="0"/>
              </a:spcBef>
              <a:spcAft>
                <a:spcPts val="600"/>
              </a:spcAft>
              <a:buClrTx/>
              <a:buSzTx/>
              <a:buFont typeface="+mj-lt"/>
              <a:buAutoNum type="arabicPeriod" startAt="7"/>
              <a:tabLst/>
            </a:pPr>
            <a:r>
              <a:rPr kumimoji="0" lang="en-GB" sz="1800" b="0" i="0" u="none" strike="noStrike" cap="none" spc="0" normalizeH="0" baseline="0" dirty="0">
                <a:ln>
                  <a:noFill/>
                </a:ln>
                <a:solidFill>
                  <a:schemeClr val="tx2"/>
                </a:solidFill>
                <a:effectLst/>
                <a:uFillTx/>
                <a:latin typeface="+mj-lt"/>
                <a:ea typeface="+mj-ea"/>
                <a:cs typeface="+mj-cs"/>
                <a:sym typeface="Helvetica"/>
              </a:rPr>
              <a:t>When it's time to remove your tampon, simply </a:t>
            </a:r>
            <a:br>
              <a:rPr kumimoji="0" lang="en-GB" sz="1800" b="0" i="0" u="none" strike="noStrike" cap="none" spc="0" normalizeH="0" baseline="0" dirty="0">
                <a:ln>
                  <a:noFill/>
                </a:ln>
                <a:solidFill>
                  <a:schemeClr val="tx2"/>
                </a:solidFill>
                <a:effectLst/>
                <a:uFillTx/>
                <a:latin typeface="+mj-lt"/>
                <a:ea typeface="+mj-ea"/>
                <a:cs typeface="+mj-cs"/>
                <a:sym typeface="Helvetica"/>
              </a:rPr>
            </a:br>
            <a:r>
              <a:rPr kumimoji="0" lang="en-GB" sz="1800" b="0" i="0" u="none" strike="noStrike" cap="none" spc="0" normalizeH="0" baseline="0" dirty="0">
                <a:ln>
                  <a:noFill/>
                </a:ln>
                <a:solidFill>
                  <a:schemeClr val="tx2"/>
                </a:solidFill>
                <a:effectLst/>
                <a:uFillTx/>
                <a:latin typeface="+mj-lt"/>
                <a:ea typeface="+mj-ea"/>
                <a:cs typeface="+mj-cs"/>
                <a:sym typeface="Helvetica"/>
              </a:rPr>
              <a:t>pull on the string and your tampon should slide right out. </a:t>
            </a:r>
            <a:r>
              <a:rPr kumimoji="0" lang="en-GB" sz="1800" b="1" i="0" u="none" strike="noStrike" cap="none" spc="0" normalizeH="0" baseline="0" dirty="0">
                <a:ln>
                  <a:noFill/>
                </a:ln>
                <a:solidFill>
                  <a:schemeClr val="tx2"/>
                </a:solidFill>
                <a:effectLst/>
                <a:uFillTx/>
                <a:latin typeface="+mj-lt"/>
                <a:ea typeface="+mj-ea"/>
                <a:cs typeface="+mj-cs"/>
                <a:sym typeface="Helvetica"/>
              </a:rPr>
              <a:t>Never leave your tampon in for more than 8 hours</a:t>
            </a:r>
            <a:r>
              <a:rPr kumimoji="0" lang="en-GB" sz="1800" b="0" i="0" u="none" strike="noStrike" cap="none" spc="0" normalizeH="0" baseline="0" dirty="0">
                <a:ln>
                  <a:noFill/>
                </a:ln>
                <a:solidFill>
                  <a:schemeClr val="tx2"/>
                </a:solidFill>
                <a:effectLst/>
                <a:uFillTx/>
                <a:latin typeface="+mj-lt"/>
                <a:ea typeface="+mj-ea"/>
                <a:cs typeface="+mj-cs"/>
                <a:sym typeface="Helvetica"/>
              </a:rPr>
              <a:t>.</a:t>
            </a:r>
          </a:p>
          <a:p>
            <a:pPr marL="342900" marR="0" indent="-342900" algn="l" defTabSz="457200" rtl="0" fontAlgn="auto" latinLnBrk="0" hangingPunct="0">
              <a:lnSpc>
                <a:spcPct val="100000"/>
              </a:lnSpc>
              <a:spcBef>
                <a:spcPts val="0"/>
              </a:spcBef>
              <a:spcAft>
                <a:spcPts val="600"/>
              </a:spcAft>
              <a:buClrTx/>
              <a:buSzTx/>
              <a:buFont typeface="+mj-lt"/>
              <a:buAutoNum type="arabicPeriod" startAt="7"/>
              <a:tabLst/>
            </a:pPr>
            <a:r>
              <a:rPr kumimoji="0" lang="en-GB" sz="1800" b="0" i="0" u="none" strike="noStrike" cap="none" spc="0" normalizeH="0" baseline="0" dirty="0">
                <a:ln>
                  <a:noFill/>
                </a:ln>
                <a:solidFill>
                  <a:schemeClr val="tx2"/>
                </a:solidFill>
                <a:effectLst/>
                <a:uFillTx/>
                <a:latin typeface="+mj-lt"/>
                <a:ea typeface="+mj-ea"/>
                <a:cs typeface="+mj-cs"/>
                <a:sym typeface="Helvetica"/>
              </a:rPr>
              <a:t>Wrap and bin the used tampon; never flush.</a:t>
            </a:r>
          </a:p>
          <a:p>
            <a:pPr marL="342900" marR="0" indent="-342900" algn="l" defTabSz="457200" rtl="0" fontAlgn="auto" latinLnBrk="0" hangingPunct="0">
              <a:lnSpc>
                <a:spcPct val="100000"/>
              </a:lnSpc>
              <a:spcBef>
                <a:spcPts val="0"/>
              </a:spcBef>
              <a:spcAft>
                <a:spcPts val="600"/>
              </a:spcAft>
              <a:buClrTx/>
              <a:buSzTx/>
              <a:buFont typeface="+mj-lt"/>
              <a:buAutoNum type="arabicPeriod" startAt="7"/>
              <a:tabLst/>
            </a:pPr>
            <a:r>
              <a:rPr kumimoji="0" lang="en-GB" sz="1800" b="0" i="0" u="none" strike="noStrike" cap="none" spc="0" normalizeH="0" baseline="0" dirty="0">
                <a:ln>
                  <a:noFill/>
                </a:ln>
                <a:solidFill>
                  <a:schemeClr val="tx2"/>
                </a:solidFill>
                <a:effectLst/>
                <a:uFillTx/>
                <a:latin typeface="+mj-lt"/>
                <a:ea typeface="+mj-ea"/>
                <a:cs typeface="+mj-cs"/>
                <a:sym typeface="Helvetica"/>
              </a:rPr>
              <a:t>Wash your hands afterwards too.</a:t>
            </a:r>
          </a:p>
        </p:txBody>
      </p:sp>
      <p:grpSp>
        <p:nvGrpSpPr>
          <p:cNvPr id="14" name="Group 13">
            <a:extLst>
              <a:ext uri="{FF2B5EF4-FFF2-40B4-BE49-F238E27FC236}">
                <a16:creationId xmlns:a16="http://schemas.microsoft.com/office/drawing/2014/main" id="{31C49BB2-8F8E-4757-AD7A-A1FC3B9CFD22}"/>
              </a:ext>
            </a:extLst>
          </p:cNvPr>
          <p:cNvGrpSpPr/>
          <p:nvPr/>
        </p:nvGrpSpPr>
        <p:grpSpPr>
          <a:xfrm>
            <a:off x="6490240" y="2087955"/>
            <a:ext cx="1861581" cy="3621344"/>
            <a:chOff x="6156608" y="2416679"/>
            <a:chExt cx="1861581" cy="3621344"/>
          </a:xfrm>
        </p:grpSpPr>
        <p:pic>
          <p:nvPicPr>
            <p:cNvPr id="7" name="Picture 6">
              <a:extLst>
                <a:ext uri="{FF2B5EF4-FFF2-40B4-BE49-F238E27FC236}">
                  <a16:creationId xmlns:a16="http://schemas.microsoft.com/office/drawing/2014/main" id="{8B9249DF-B68D-43D4-96B4-63C6BD05D9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56608" y="4089181"/>
              <a:ext cx="1861581" cy="1948842"/>
            </a:xfrm>
            <a:prstGeom prst="rect">
              <a:avLst/>
            </a:prstGeom>
          </p:spPr>
        </p:pic>
        <p:pic>
          <p:nvPicPr>
            <p:cNvPr id="10" name="Picture 9">
              <a:extLst>
                <a:ext uri="{FF2B5EF4-FFF2-40B4-BE49-F238E27FC236}">
                  <a16:creationId xmlns:a16="http://schemas.microsoft.com/office/drawing/2014/main" id="{EEEF5752-8ABF-43EA-B287-4D5CC6449D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754" t="8904" r="26529" b="7329"/>
            <a:stretch/>
          </p:blipFill>
          <p:spPr>
            <a:xfrm>
              <a:off x="6156608" y="2416679"/>
              <a:ext cx="1839450" cy="1816740"/>
            </a:xfrm>
            <a:prstGeom prst="rect">
              <a:avLst/>
            </a:prstGeom>
          </p:spPr>
        </p:pic>
      </p:grpSp>
      <p:pic>
        <p:nvPicPr>
          <p:cNvPr id="19" name="Picture 18">
            <a:extLst>
              <a:ext uri="{FF2B5EF4-FFF2-40B4-BE49-F238E27FC236}">
                <a16:creationId xmlns:a16="http://schemas.microsoft.com/office/drawing/2014/main" id="{AEFB0525-8EB9-4BFD-B64B-03EA08DD2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639" y="5260390"/>
            <a:ext cx="1435601" cy="697861"/>
          </a:xfrm>
          <a:prstGeom prst="rect">
            <a:avLst/>
          </a:prstGeom>
        </p:spPr>
      </p:pic>
    </p:spTree>
    <p:extLst>
      <p:ext uri="{BB962C8B-B14F-4D97-AF65-F5344CB8AC3E}">
        <p14:creationId xmlns:p14="http://schemas.microsoft.com/office/powerpoint/2010/main" val="354437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TSS - WHAT IS IT?</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33</a:t>
            </a:fld>
            <a:endParaRPr lang="en-GB"/>
          </a:p>
        </p:txBody>
      </p:sp>
      <p:sp>
        <p:nvSpPr>
          <p:cNvPr id="23" name="Rectangle">
            <a:extLst>
              <a:ext uri="{FF2B5EF4-FFF2-40B4-BE49-F238E27FC236}">
                <a16:creationId xmlns:a16="http://schemas.microsoft.com/office/drawing/2014/main" id="{A0EF2600-2537-402F-8584-4105E2382FEE}"/>
              </a:ext>
            </a:extLst>
          </p:cNvPr>
          <p:cNvSpPr/>
          <p:nvPr/>
        </p:nvSpPr>
        <p:spPr>
          <a:xfrm>
            <a:off x="432911" y="1723230"/>
            <a:ext cx="7812100" cy="1664785"/>
          </a:xfrm>
          <a:prstGeom prst="rect">
            <a:avLst/>
          </a:prstGeom>
          <a:noFill/>
          <a:ln w="12700">
            <a:miter lim="400000"/>
          </a:ln>
        </p:spPr>
        <p:txBody>
          <a:bodyPr lIns="45718" tIns="45718" rIns="180000" bIns="45718" anchor="ctr"/>
          <a:lstStyle/>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TSS – or </a:t>
            </a:r>
            <a:r>
              <a:rPr lang="en-GB" sz="1600" b="1" dirty="0">
                <a:solidFill>
                  <a:srgbClr val="000000"/>
                </a:solidFill>
              </a:rPr>
              <a:t>Toxic Shock Syndrome </a:t>
            </a:r>
            <a:r>
              <a:rPr lang="en-GB" sz="1600" dirty="0">
                <a:solidFill>
                  <a:srgbClr val="000000"/>
                </a:solidFill>
              </a:rPr>
              <a:t>– is a rare condition that can be fatal. Anyone can get TSS but it has been linked with tampon use, so it’s important to know the signs.</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TSS is treatable, but the earlier you catch it the better. Here’s what you need </a:t>
            </a:r>
            <a:br>
              <a:rPr lang="en-GB" sz="1600" dirty="0">
                <a:solidFill>
                  <a:srgbClr val="000000"/>
                </a:solidFill>
              </a:rPr>
            </a:br>
            <a:r>
              <a:rPr lang="en-GB" sz="1600" dirty="0">
                <a:solidFill>
                  <a:srgbClr val="000000"/>
                </a:solidFill>
              </a:rPr>
              <a:t>to watch out for:</a:t>
            </a:r>
          </a:p>
        </p:txBody>
      </p:sp>
      <p:grpSp>
        <p:nvGrpSpPr>
          <p:cNvPr id="7" name="Group 6">
            <a:extLst>
              <a:ext uri="{FF2B5EF4-FFF2-40B4-BE49-F238E27FC236}">
                <a16:creationId xmlns:a16="http://schemas.microsoft.com/office/drawing/2014/main" id="{A17B9F9E-C403-405D-85B5-F559AA02612E}"/>
              </a:ext>
            </a:extLst>
          </p:cNvPr>
          <p:cNvGrpSpPr/>
          <p:nvPr/>
        </p:nvGrpSpPr>
        <p:grpSpPr>
          <a:xfrm>
            <a:off x="505131" y="3455029"/>
            <a:ext cx="8099119" cy="2572363"/>
            <a:chOff x="505132" y="3595946"/>
            <a:chExt cx="8099119" cy="2572363"/>
          </a:xfrm>
        </p:grpSpPr>
        <p:sp>
          <p:nvSpPr>
            <p:cNvPr id="4" name="Rectangle 3">
              <a:extLst>
                <a:ext uri="{FF2B5EF4-FFF2-40B4-BE49-F238E27FC236}">
                  <a16:creationId xmlns:a16="http://schemas.microsoft.com/office/drawing/2014/main" id="{F5067E6A-BDC1-4FC0-8386-3649E2E8FB63}"/>
                </a:ext>
              </a:extLst>
            </p:cNvPr>
            <p:cNvSpPr/>
            <p:nvPr/>
          </p:nvSpPr>
          <p:spPr>
            <a:xfrm>
              <a:off x="505132" y="3595946"/>
              <a:ext cx="5113791" cy="2572363"/>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45718" rIns="360000" bIns="45718" numCol="1" spcCol="38100" rtlCol="0" anchor="ctr">
              <a:noAutofit/>
            </a:bodyPr>
            <a:lstStyle/>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Sudden high fever (usually over 39°C)	</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Dizziness</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Vomiting				</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Muscle ache</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Diarrhoea				</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Fainting</a:t>
              </a:r>
            </a:p>
            <a:p>
              <a:pPr marL="0" marR="0" indent="0" algn="l" defTabSz="457200" rtl="0" fontAlgn="auto" latinLnBrk="0" hangingPunct="0">
                <a:lnSpc>
                  <a:spcPct val="100000"/>
                </a:lnSpc>
                <a:spcBef>
                  <a:spcPts val="0"/>
                </a:spcBef>
                <a:spcAft>
                  <a:spcPts val="20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 Sunburn-like rash </a:t>
              </a:r>
            </a:p>
          </p:txBody>
        </p:sp>
        <p:sp>
          <p:nvSpPr>
            <p:cNvPr id="10" name="TextBox 9">
              <a:extLst>
                <a:ext uri="{FF2B5EF4-FFF2-40B4-BE49-F238E27FC236}">
                  <a16:creationId xmlns:a16="http://schemas.microsoft.com/office/drawing/2014/main" id="{0D93464A-10FD-4FF2-8D12-EC93929EA495}"/>
                </a:ext>
              </a:extLst>
            </p:cNvPr>
            <p:cNvSpPr txBox="1"/>
            <p:nvPr/>
          </p:nvSpPr>
          <p:spPr>
            <a:xfrm>
              <a:off x="5763753" y="3610903"/>
              <a:ext cx="284049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defTabSz="4572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2"/>
                  </a:solidFill>
                  <a:effectLst/>
                  <a:uFillTx/>
                  <a:latin typeface="+mj-lt"/>
                  <a:ea typeface="+mj-ea"/>
                  <a:cs typeface="+mj-cs"/>
                  <a:sym typeface="Helvetica"/>
                </a:rPr>
                <a:t>If you think you may have TSS, you should talk to a trusted adult and see a doctor</a:t>
              </a:r>
              <a:endParaRPr lang="en-GB" sz="2000" b="1" dirty="0"/>
            </a:p>
          </p:txBody>
        </p:sp>
      </p:grpSp>
      <p:pic>
        <p:nvPicPr>
          <p:cNvPr id="6" name="Picture 5" descr="Icon&#10;&#10;Description automatically generated">
            <a:extLst>
              <a:ext uri="{FF2B5EF4-FFF2-40B4-BE49-F238E27FC236}">
                <a16:creationId xmlns:a16="http://schemas.microsoft.com/office/drawing/2014/main" id="{5E5EA3B4-D509-594F-90BC-A8BB854EC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303" y="4975358"/>
            <a:ext cx="991395" cy="974592"/>
          </a:xfrm>
          <a:prstGeom prst="rect">
            <a:avLst/>
          </a:prstGeom>
        </p:spPr>
      </p:pic>
    </p:spTree>
    <p:extLst>
      <p:ext uri="{BB962C8B-B14F-4D97-AF65-F5344CB8AC3E}">
        <p14:creationId xmlns:p14="http://schemas.microsoft.com/office/powerpoint/2010/main" val="27875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fontScale="90000"/>
          </a:bodyPr>
          <a:lstStyle/>
          <a:p>
            <a:r>
              <a:rPr lang="en-GB" dirty="0"/>
              <a:t>LET’S INVESTIGATE HOW TAMPONS WORK</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34</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647700" y="2156412"/>
            <a:ext cx="6017505" cy="2721166"/>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08000" rIns="360000" bIns="45718" numCol="1" spcCol="38100" rtlCol="0" anchor="ctr">
            <a:noAutofit/>
          </a:bodyPr>
          <a:lstStyle/>
          <a:p>
            <a:pPr marR="0" algn="l" defTabSz="457200" rtl="0" fontAlgn="auto" latinLnBrk="0" hangingPunct="0">
              <a:lnSpc>
                <a:spcPct val="100000"/>
              </a:lnSpc>
              <a:spcBef>
                <a:spcPts val="0"/>
              </a:spcBef>
              <a:spcAft>
                <a:spcPts val="600"/>
              </a:spcAft>
              <a:buClrTx/>
              <a:buSzTx/>
              <a:tabLst/>
            </a:pPr>
            <a:r>
              <a:rPr kumimoji="0" lang="en-GB" sz="2400" b="1" i="0" u="none" strike="noStrike" cap="none" spc="0" normalizeH="0" baseline="0" dirty="0">
                <a:ln>
                  <a:noFill/>
                </a:ln>
                <a:solidFill>
                  <a:schemeClr val="tx2"/>
                </a:solidFill>
                <a:effectLst/>
                <a:uFillTx/>
                <a:latin typeface="+mj-lt"/>
                <a:ea typeface="+mj-ea"/>
                <a:cs typeface="+mj-cs"/>
                <a:sym typeface="Helvetica"/>
              </a:rPr>
              <a:t>You’ll need:</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chemeClr val="tx2"/>
                </a:solidFill>
                <a:effectLst/>
                <a:uFillTx/>
                <a:latin typeface="+mj-lt"/>
                <a:ea typeface="+mj-ea"/>
                <a:cs typeface="+mj-cs"/>
                <a:sym typeface="Helvetica"/>
              </a:rPr>
              <a:t>the </a:t>
            </a:r>
            <a:r>
              <a:rPr kumimoji="0" lang="en-GB" sz="1800" b="1" i="0" u="none" strike="noStrike" cap="none" spc="0" normalizeH="0" baseline="0" dirty="0">
                <a:ln>
                  <a:noFill/>
                </a:ln>
                <a:solidFill>
                  <a:schemeClr val="tx2"/>
                </a:solidFill>
                <a:effectLst/>
                <a:uFillTx/>
                <a:latin typeface="+mj-lt"/>
                <a:ea typeface="+mj-ea"/>
                <a:cs typeface="+mj-cs"/>
                <a:sym typeface="Helvetica"/>
              </a:rPr>
              <a:t>Investigating Tampons Activity Sheet </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chemeClr val="tx2"/>
                </a:solidFill>
                <a:effectLst/>
                <a:uFillTx/>
                <a:latin typeface="+mj-lt"/>
                <a:ea typeface="+mj-ea"/>
                <a:cs typeface="+mj-cs"/>
                <a:sym typeface="Helvetica"/>
              </a:rPr>
              <a:t>a </a:t>
            </a:r>
            <a:r>
              <a:rPr kumimoji="0" lang="en-GB" sz="1800" b="0" i="0" u="none" strike="noStrike" cap="none" spc="0" normalizeH="0" baseline="0" dirty="0" err="1">
                <a:ln>
                  <a:noFill/>
                </a:ln>
                <a:solidFill>
                  <a:schemeClr val="tx2"/>
                </a:solidFill>
                <a:effectLst/>
                <a:uFillTx/>
                <a:latin typeface="+mj-lt"/>
                <a:ea typeface="+mj-ea"/>
                <a:cs typeface="+mj-cs"/>
                <a:sym typeface="Helvetica"/>
              </a:rPr>
              <a:t>Tampax</a:t>
            </a:r>
            <a:r>
              <a:rPr kumimoji="0" lang="en-GB" sz="1800" b="0" i="0" u="none" strike="noStrike" cap="none" spc="0" normalizeH="0" baseline="0" dirty="0">
                <a:ln>
                  <a:noFill/>
                </a:ln>
                <a:solidFill>
                  <a:schemeClr val="tx2"/>
                </a:solidFill>
                <a:effectLst/>
                <a:uFillTx/>
                <a:latin typeface="+mj-lt"/>
                <a:ea typeface="+mj-ea"/>
                <a:cs typeface="+mj-cs"/>
                <a:sym typeface="Helvetica"/>
              </a:rPr>
              <a:t> tampon</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chemeClr val="tx2"/>
                </a:solidFill>
                <a:effectLst/>
                <a:uFillTx/>
                <a:latin typeface="+mj-lt"/>
                <a:ea typeface="+mj-ea"/>
                <a:cs typeface="+mj-cs"/>
                <a:sym typeface="Helvetica"/>
              </a:rPr>
              <a:t>50ml of water in a measuring beaker</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chemeClr val="tx2"/>
                </a:solidFill>
                <a:effectLst/>
                <a:uFillTx/>
                <a:latin typeface="+mj-lt"/>
                <a:ea typeface="+mj-ea"/>
                <a:cs typeface="+mj-cs"/>
                <a:sym typeface="Helvetica"/>
              </a:rPr>
              <a:t>a teaspoon or pipette</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chemeClr val="tx2"/>
                </a:solidFill>
                <a:effectLst/>
                <a:uFillTx/>
                <a:latin typeface="+mj-lt"/>
                <a:ea typeface="+mj-ea"/>
                <a:cs typeface="+mj-cs"/>
                <a:sym typeface="Helvetica"/>
              </a:rPr>
              <a:t>a plate</a:t>
            </a:r>
          </a:p>
          <a:p>
            <a:pPr marL="342900" marR="0" indent="-342900" algn="l" defTabSz="457200" rtl="0" fontAlgn="auto" latinLnBrk="0" hangingPunct="0">
              <a:lnSpc>
                <a:spcPct val="100000"/>
              </a:lnSpc>
              <a:spcBef>
                <a:spcPts val="0"/>
              </a:spcBef>
              <a:spcAft>
                <a:spcPts val="600"/>
              </a:spcAft>
              <a:buClrTx/>
              <a:buSzTx/>
              <a:buFont typeface="+mj-lt"/>
              <a:buAutoNum type="arabicPeriod" startAt="7"/>
              <a:tabLst/>
            </a:pPr>
            <a:endParaRPr kumimoji="0" lang="en-GB" sz="1800" b="0" i="0" u="none" strike="noStrike" cap="none" spc="0" normalizeH="0" baseline="0" dirty="0">
              <a:ln>
                <a:noFill/>
              </a:ln>
              <a:solidFill>
                <a:schemeClr val="tx2"/>
              </a:solidFill>
              <a:effectLst/>
              <a:uFillTx/>
              <a:latin typeface="+mj-lt"/>
              <a:ea typeface="+mj-ea"/>
              <a:cs typeface="+mj-cs"/>
              <a:sym typeface="Helvetica"/>
            </a:endParaRPr>
          </a:p>
        </p:txBody>
      </p:sp>
      <p:grpSp>
        <p:nvGrpSpPr>
          <p:cNvPr id="12" name="Group 11">
            <a:extLst>
              <a:ext uri="{FF2B5EF4-FFF2-40B4-BE49-F238E27FC236}">
                <a16:creationId xmlns:a16="http://schemas.microsoft.com/office/drawing/2014/main" id="{76F09D6E-F514-4CAF-8575-B7023D0FE55E}"/>
              </a:ext>
            </a:extLst>
          </p:cNvPr>
          <p:cNvGrpSpPr/>
          <p:nvPr/>
        </p:nvGrpSpPr>
        <p:grpSpPr>
          <a:xfrm>
            <a:off x="2935881" y="4059481"/>
            <a:ext cx="2902547" cy="2339410"/>
            <a:chOff x="3454041" y="4042365"/>
            <a:chExt cx="2902547" cy="2339410"/>
          </a:xfrm>
        </p:grpSpPr>
        <p:sp>
          <p:nvSpPr>
            <p:cNvPr id="11" name="Rectangle: Rounded Corners 10">
              <a:extLst>
                <a:ext uri="{FF2B5EF4-FFF2-40B4-BE49-F238E27FC236}">
                  <a16:creationId xmlns:a16="http://schemas.microsoft.com/office/drawing/2014/main" id="{426C1772-9317-40CE-B566-330295459E6D}"/>
                </a:ext>
              </a:extLst>
            </p:cNvPr>
            <p:cNvSpPr/>
            <p:nvPr/>
          </p:nvSpPr>
          <p:spPr>
            <a:xfrm>
              <a:off x="3656452" y="4341268"/>
              <a:ext cx="2407703" cy="1454670"/>
            </a:xfrm>
            <a:prstGeom prst="roundRect">
              <a:avLst>
                <a:gd name="adj" fmla="val 5188"/>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j-lt"/>
                <a:ea typeface="+mj-ea"/>
                <a:cs typeface="+mj-cs"/>
                <a:sym typeface="Helvetica"/>
              </a:endParaRPr>
            </a:p>
          </p:txBody>
        </p:sp>
        <p:pic>
          <p:nvPicPr>
            <p:cNvPr id="17" name="Graphic 16" descr="Speech">
              <a:extLst>
                <a:ext uri="{FF2B5EF4-FFF2-40B4-BE49-F238E27FC236}">
                  <a16:creationId xmlns:a16="http://schemas.microsoft.com/office/drawing/2014/main" id="{ABAAD301-EBBF-4840-A5C6-8D17D622748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163" t="10187" r="8167" b="16492"/>
            <a:stretch/>
          </p:blipFill>
          <p:spPr>
            <a:xfrm>
              <a:off x="3454041" y="4042365"/>
              <a:ext cx="2902547" cy="2339410"/>
            </a:xfrm>
            <a:prstGeom prst="rect">
              <a:avLst/>
            </a:prstGeom>
          </p:spPr>
        </p:pic>
        <p:sp>
          <p:nvSpPr>
            <p:cNvPr id="18" name="TextBox 17">
              <a:extLst>
                <a:ext uri="{FF2B5EF4-FFF2-40B4-BE49-F238E27FC236}">
                  <a16:creationId xmlns:a16="http://schemas.microsoft.com/office/drawing/2014/main" id="{490537C1-87FC-4FA6-9F77-CAAE485543B5}"/>
                </a:ext>
              </a:extLst>
            </p:cNvPr>
            <p:cNvSpPr txBox="1"/>
            <p:nvPr/>
          </p:nvSpPr>
          <p:spPr>
            <a:xfrm>
              <a:off x="3550240" y="4390909"/>
              <a:ext cx="2710150" cy="1354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800" b="1" dirty="0">
                  <a:solidFill>
                    <a:srgbClr val="000000"/>
                  </a:solidFill>
                </a:rPr>
                <a:t>Extension:</a:t>
              </a:r>
              <a:br>
                <a:rPr lang="en-GB" sz="1600" b="1" dirty="0">
                  <a:solidFill>
                    <a:srgbClr val="000000"/>
                  </a:solidFill>
                </a:rPr>
              </a:br>
              <a:r>
                <a:rPr lang="en-GB" sz="1600" dirty="0">
                  <a:solidFill>
                    <a:srgbClr val="000000"/>
                  </a:solidFill>
                </a:rPr>
                <a:t>based on your investigation, why </a:t>
              </a:r>
              <a:br>
                <a:rPr lang="en-GB" sz="1600" dirty="0">
                  <a:solidFill>
                    <a:srgbClr val="000000"/>
                  </a:solidFill>
                </a:rPr>
              </a:br>
              <a:r>
                <a:rPr lang="en-GB" sz="1600" dirty="0">
                  <a:solidFill>
                    <a:srgbClr val="000000"/>
                  </a:solidFill>
                </a:rPr>
                <a:t>can a tampon be used while swimming?</a:t>
              </a:r>
            </a:p>
          </p:txBody>
        </p:sp>
      </p:grpSp>
      <p:pic>
        <p:nvPicPr>
          <p:cNvPr id="6" name="Picture 5" descr="A screenshot of a cell phone screen with text&#10;&#10;Description automatically generated">
            <a:extLst>
              <a:ext uri="{FF2B5EF4-FFF2-40B4-BE49-F238E27FC236}">
                <a16:creationId xmlns:a16="http://schemas.microsoft.com/office/drawing/2014/main" id="{D3A2FDEC-6E7D-F644-BE85-6D7CECF32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3400">
            <a:off x="5884127" y="1895437"/>
            <a:ext cx="2799404" cy="3956804"/>
          </a:xfrm>
          <a:prstGeom prst="rect">
            <a:avLst/>
          </a:prstGeom>
          <a:solidFill>
            <a:srgbClr val="FFFFFF"/>
          </a:solidFill>
          <a:effectLst>
            <a:outerShdw blurRad="50800" dist="50800" dir="5400000" algn="ctr" rotWithShape="0">
              <a:srgbClr val="000000">
                <a:alpha val="32000"/>
              </a:srgbClr>
            </a:outerShdw>
          </a:effectLst>
        </p:spPr>
      </p:pic>
    </p:spTree>
    <p:extLst>
      <p:ext uri="{BB962C8B-B14F-4D97-AF65-F5344CB8AC3E}">
        <p14:creationId xmlns:p14="http://schemas.microsoft.com/office/powerpoint/2010/main" val="275440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DID YOU SPOT THESE FEATURES?</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35</a:t>
            </a:fld>
            <a:endParaRPr lang="en-GB"/>
          </a:p>
        </p:txBody>
      </p:sp>
      <p:pic>
        <p:nvPicPr>
          <p:cNvPr id="5" name="Picture 4">
            <a:extLst>
              <a:ext uri="{FF2B5EF4-FFF2-40B4-BE49-F238E27FC236}">
                <a16:creationId xmlns:a16="http://schemas.microsoft.com/office/drawing/2014/main" id="{F86782F4-30B8-400F-B0BC-4B02CECB3C23}"/>
              </a:ext>
            </a:extLst>
          </p:cNvPr>
          <p:cNvPicPr>
            <a:picLocks noChangeAspect="1"/>
          </p:cNvPicPr>
          <p:nvPr/>
        </p:nvPicPr>
        <p:blipFill>
          <a:blip r:embed="rId2"/>
          <a:stretch>
            <a:fillRect/>
          </a:stretch>
        </p:blipFill>
        <p:spPr>
          <a:xfrm>
            <a:off x="457199" y="2078048"/>
            <a:ext cx="8229601" cy="3136790"/>
          </a:xfrm>
          <a:prstGeom prst="rect">
            <a:avLst/>
          </a:prstGeom>
        </p:spPr>
      </p:pic>
    </p:spTree>
    <p:extLst>
      <p:ext uri="{BB962C8B-B14F-4D97-AF65-F5344CB8AC3E}">
        <p14:creationId xmlns:p14="http://schemas.microsoft.com/office/powerpoint/2010/main" val="46189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3</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REPRODUCTION AND </a:t>
            </a:r>
          </a:p>
          <a:p>
            <a:r>
              <a:rPr lang="en-GB" dirty="0"/>
              <a:t>CONTRACEPTION</a:t>
            </a:r>
          </a:p>
        </p:txBody>
      </p:sp>
      <p:sp>
        <p:nvSpPr>
          <p:cNvPr id="5" name="Slide Number Placeholder 4">
            <a:extLst>
              <a:ext uri="{FF2B5EF4-FFF2-40B4-BE49-F238E27FC236}">
                <a16:creationId xmlns:a16="http://schemas.microsoft.com/office/drawing/2014/main" id="{A3C206DC-2CE9-49FB-B22D-CDBAB74879E0}"/>
              </a:ext>
            </a:extLst>
          </p:cNvPr>
          <p:cNvSpPr>
            <a:spLocks noGrp="1"/>
          </p:cNvSpPr>
          <p:nvPr>
            <p:ph type="sldNum" sz="quarter" idx="4"/>
          </p:nvPr>
        </p:nvSpPr>
        <p:spPr/>
        <p:txBody>
          <a:bodyPr/>
          <a:lstStyle/>
          <a:p>
            <a:fld id="{63F7E935-997C-4AB2-AAF8-EEF37886DB40}" type="slidenum">
              <a:rPr lang="en-GB" smtClean="0"/>
              <a:pPr/>
              <a:t>36</a:t>
            </a:fld>
            <a:endParaRPr lang="en-GB"/>
          </a:p>
        </p:txBody>
      </p:sp>
    </p:spTree>
    <p:extLst>
      <p:ext uri="{BB962C8B-B14F-4D97-AF65-F5344CB8AC3E}">
        <p14:creationId xmlns:p14="http://schemas.microsoft.com/office/powerpoint/2010/main" val="339363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81F7-413A-4491-BB37-981DE116A1A9}"/>
              </a:ext>
            </a:extLst>
          </p:cNvPr>
          <p:cNvSpPr>
            <a:spLocks noGrp="1"/>
          </p:cNvSpPr>
          <p:nvPr>
            <p:ph type="title"/>
          </p:nvPr>
        </p:nvSpPr>
        <p:spPr/>
        <p:txBody>
          <a:bodyPr>
            <a:normAutofit/>
          </a:bodyPr>
          <a:lstStyle/>
          <a:p>
            <a:r>
              <a:rPr lang="en-GB" dirty="0"/>
              <a:t>REPRODUCTION – THE FACTS</a:t>
            </a:r>
          </a:p>
        </p:txBody>
      </p:sp>
      <p:sp>
        <p:nvSpPr>
          <p:cNvPr id="358" name="BOYS’ GENITALS"/>
          <p:cNvSpPr txBox="1"/>
          <p:nvPr/>
        </p:nvSpPr>
        <p:spPr>
          <a:xfrm>
            <a:off x="4525801" y="862327"/>
            <a:ext cx="92393"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002ABB"/>
                </a:solidFill>
                <a:latin typeface="Galano Grotesque SemiBold"/>
                <a:ea typeface="Galano Grotesque SemiBold"/>
                <a:cs typeface="Galano Grotesque SemiBold"/>
                <a:sym typeface="Galano Grotesque SemiBold"/>
              </a:defRPr>
            </a:lvl1pPr>
          </a:lstStyle>
          <a:p>
            <a:endParaRPr dirty="0"/>
          </a:p>
        </p:txBody>
      </p:sp>
      <p:sp>
        <p:nvSpPr>
          <p:cNvPr id="6" name="Rectangle 5">
            <a:extLst>
              <a:ext uri="{FF2B5EF4-FFF2-40B4-BE49-F238E27FC236}">
                <a16:creationId xmlns:a16="http://schemas.microsoft.com/office/drawing/2014/main" id="{0C43C740-BFB8-4B1B-B2C6-8FA00687A180}"/>
              </a:ext>
            </a:extLst>
          </p:cNvPr>
          <p:cNvSpPr/>
          <p:nvPr/>
        </p:nvSpPr>
        <p:spPr>
          <a:xfrm>
            <a:off x="647700" y="2014554"/>
            <a:ext cx="7939709" cy="1830884"/>
          </a:xfrm>
          <a:prstGeom prst="rect">
            <a:avLst/>
          </a:prstGeom>
          <a:solidFill>
            <a:schemeClr val="tx2"/>
          </a:solidFill>
          <a:ln w="28575"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45718" bIns="45718" numCol="1" spcCol="38100" rtlCol="0" anchor="ctr">
            <a:noAutofit/>
          </a:bodyPr>
          <a:lstStyle/>
          <a:p>
            <a:pPr marL="0" marR="0" indent="0"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1"/>
                </a:solidFill>
                <a:effectLst/>
                <a:uFillTx/>
                <a:latin typeface="+mj-lt"/>
                <a:ea typeface="+mj-ea"/>
                <a:cs typeface="+mj-cs"/>
                <a:sym typeface="Helvetica"/>
              </a:rPr>
              <a:t>A healthy menstrual cycle is a sign of fertility. </a:t>
            </a:r>
            <a:br>
              <a:rPr kumimoji="0" lang="en-GB" sz="2000" b="0" i="0" u="none" strike="noStrike" cap="none" spc="0" normalizeH="0" baseline="0" dirty="0">
                <a:ln>
                  <a:noFill/>
                </a:ln>
                <a:solidFill>
                  <a:schemeClr val="bg1"/>
                </a:solidFill>
                <a:effectLst/>
                <a:uFillTx/>
                <a:latin typeface="+mj-lt"/>
                <a:ea typeface="+mj-ea"/>
                <a:cs typeface="+mj-cs"/>
                <a:sym typeface="Helvetica"/>
              </a:rPr>
            </a:br>
            <a:r>
              <a:rPr kumimoji="0" lang="en-GB" sz="2000" b="0" i="0" u="none" strike="noStrike" cap="none" spc="0" normalizeH="0" baseline="0" dirty="0">
                <a:ln>
                  <a:noFill/>
                </a:ln>
                <a:solidFill>
                  <a:schemeClr val="bg1"/>
                </a:solidFill>
                <a:effectLst/>
                <a:uFillTx/>
                <a:latin typeface="+mj-lt"/>
                <a:ea typeface="+mj-ea"/>
                <a:cs typeface="+mj-cs"/>
                <a:sym typeface="Helvetica"/>
              </a:rPr>
              <a:t>Each month, when an egg is released, females enter the </a:t>
            </a:r>
            <a:br>
              <a:rPr kumimoji="0" lang="en-GB" sz="2000" b="0" i="0" u="none" strike="noStrike" cap="none" spc="0" normalizeH="0" baseline="0" dirty="0">
                <a:ln>
                  <a:noFill/>
                </a:ln>
                <a:solidFill>
                  <a:schemeClr val="bg1"/>
                </a:solidFill>
                <a:effectLst/>
                <a:uFillTx/>
                <a:latin typeface="+mj-lt"/>
                <a:ea typeface="+mj-ea"/>
                <a:cs typeface="+mj-cs"/>
                <a:sym typeface="Helvetica"/>
              </a:rPr>
            </a:br>
            <a:r>
              <a:rPr kumimoji="0" lang="en-GB" sz="2000" b="0" i="0" u="none" strike="noStrike" cap="none" spc="0" normalizeH="0" baseline="0" dirty="0">
                <a:ln>
                  <a:noFill/>
                </a:ln>
                <a:solidFill>
                  <a:schemeClr val="bg1"/>
                </a:solidFill>
                <a:effectLst/>
                <a:uFillTx/>
                <a:latin typeface="+mj-lt"/>
                <a:ea typeface="+mj-ea"/>
                <a:cs typeface="+mj-cs"/>
                <a:sym typeface="Helvetica"/>
              </a:rPr>
              <a:t>fertile window when they are most likely to become pregnant. </a:t>
            </a:r>
            <a:br>
              <a:rPr kumimoji="0" lang="en-GB" sz="2000" b="0" i="0" u="none" strike="noStrike" cap="none" spc="0" normalizeH="0" baseline="0" dirty="0">
                <a:ln>
                  <a:noFill/>
                </a:ln>
                <a:solidFill>
                  <a:schemeClr val="bg1"/>
                </a:solidFill>
                <a:effectLst/>
                <a:uFillTx/>
                <a:latin typeface="+mj-lt"/>
                <a:ea typeface="+mj-ea"/>
                <a:cs typeface="+mj-cs"/>
                <a:sym typeface="Helvetica"/>
              </a:rPr>
            </a:br>
            <a:r>
              <a:rPr kumimoji="0" lang="en-GB" sz="2000" b="0" i="0" u="none" strike="noStrike" cap="none" spc="0" normalizeH="0" baseline="0" dirty="0">
                <a:ln>
                  <a:noFill/>
                </a:ln>
                <a:solidFill>
                  <a:schemeClr val="bg1"/>
                </a:solidFill>
                <a:effectLst/>
                <a:uFillTx/>
                <a:latin typeface="+mj-lt"/>
                <a:ea typeface="+mj-ea"/>
                <a:cs typeface="+mj-cs"/>
                <a:sym typeface="Helvetica"/>
              </a:rPr>
              <a:t>Don’t forget that pregnancy can also occur outside of </a:t>
            </a:r>
            <a:br>
              <a:rPr kumimoji="0" lang="en-GB" sz="2000" b="0" i="0" u="none" strike="noStrike" cap="none" spc="0" normalizeH="0" baseline="0" dirty="0">
                <a:ln>
                  <a:noFill/>
                </a:ln>
                <a:solidFill>
                  <a:schemeClr val="bg1"/>
                </a:solidFill>
                <a:effectLst/>
                <a:uFillTx/>
                <a:latin typeface="+mj-lt"/>
                <a:ea typeface="+mj-ea"/>
                <a:cs typeface="+mj-cs"/>
                <a:sym typeface="Helvetica"/>
              </a:rPr>
            </a:br>
            <a:r>
              <a:rPr kumimoji="0" lang="en-GB" sz="2000" b="0" i="0" u="none" strike="noStrike" cap="none" spc="0" normalizeH="0" baseline="0" dirty="0">
                <a:ln>
                  <a:noFill/>
                </a:ln>
                <a:solidFill>
                  <a:schemeClr val="bg1"/>
                </a:solidFill>
                <a:effectLst/>
                <a:uFillTx/>
                <a:latin typeface="+mj-lt"/>
                <a:ea typeface="+mj-ea"/>
                <a:cs typeface="+mj-cs"/>
                <a:sym typeface="Helvetica"/>
              </a:rPr>
              <a:t>this fertile window.</a:t>
            </a:r>
          </a:p>
        </p:txBody>
      </p:sp>
      <p:sp>
        <p:nvSpPr>
          <p:cNvPr id="5" name="Rectangle 4">
            <a:extLst>
              <a:ext uri="{FF2B5EF4-FFF2-40B4-BE49-F238E27FC236}">
                <a16:creationId xmlns:a16="http://schemas.microsoft.com/office/drawing/2014/main" id="{2CE85935-B83A-8B42-93EF-C94FF834C053}"/>
              </a:ext>
            </a:extLst>
          </p:cNvPr>
          <p:cNvSpPr/>
          <p:nvPr/>
        </p:nvSpPr>
        <p:spPr>
          <a:xfrm>
            <a:off x="664541" y="4097669"/>
            <a:ext cx="5736259" cy="1830884"/>
          </a:xfrm>
          <a:prstGeom prst="rect">
            <a:avLst/>
          </a:prstGeom>
          <a:noFill/>
          <a:ln w="28575"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45718" bIns="45718" numCol="1" spcCol="38100" rtlCol="0" anchor="ctr">
            <a:noAutofit/>
          </a:bodyPr>
          <a:lstStyle/>
          <a:p>
            <a:pPr marL="0" marR="0" indent="0"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Let’s recap on the menstrual cycle and reproduction, then look at the different methods of contraception and how these can be used to prevent a pregnancy until it is wanted.</a:t>
            </a:r>
          </a:p>
        </p:txBody>
      </p:sp>
      <p:pic>
        <p:nvPicPr>
          <p:cNvPr id="4" name="Picture 3" descr="A picture containing light&#10;&#10;Description automatically generated">
            <a:extLst>
              <a:ext uri="{FF2B5EF4-FFF2-40B4-BE49-F238E27FC236}">
                <a16:creationId xmlns:a16="http://schemas.microsoft.com/office/drawing/2014/main" id="{291A9137-08AA-1945-BC3F-157016A35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985" y="4097669"/>
            <a:ext cx="915442" cy="1830884"/>
          </a:xfrm>
          <a:prstGeom prst="rect">
            <a:avLst/>
          </a:prstGeom>
        </p:spPr>
      </p:pic>
    </p:spTree>
    <p:extLst>
      <p:ext uri="{BB962C8B-B14F-4D97-AF65-F5344CB8AC3E}">
        <p14:creationId xmlns:p14="http://schemas.microsoft.com/office/powerpoint/2010/main" val="346845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589A-A96C-4F5E-AA6C-7122808717DE}"/>
              </a:ext>
            </a:extLst>
          </p:cNvPr>
          <p:cNvSpPr>
            <a:spLocks noGrp="1"/>
          </p:cNvSpPr>
          <p:nvPr>
            <p:ph type="title"/>
          </p:nvPr>
        </p:nvSpPr>
        <p:spPr/>
        <p:txBody>
          <a:bodyPr>
            <a:normAutofit/>
          </a:bodyPr>
          <a:lstStyle/>
          <a:p>
            <a:r>
              <a:rPr lang="en-GB" dirty="0"/>
              <a:t>THE MENSTRUAL CYCLE</a:t>
            </a:r>
          </a:p>
        </p:txBody>
      </p:sp>
      <p:sp>
        <p:nvSpPr>
          <p:cNvPr id="3" name="Text Placeholder 2">
            <a:extLst>
              <a:ext uri="{FF2B5EF4-FFF2-40B4-BE49-F238E27FC236}">
                <a16:creationId xmlns:a16="http://schemas.microsoft.com/office/drawing/2014/main" id="{8D43FB03-13A1-447C-AE20-42F2BD3DF09C}"/>
              </a:ext>
            </a:extLst>
          </p:cNvPr>
          <p:cNvSpPr>
            <a:spLocks noGrp="1"/>
          </p:cNvSpPr>
          <p:nvPr>
            <p:ph type="body" sz="quarter" idx="10"/>
          </p:nvPr>
        </p:nvSpPr>
        <p:spPr>
          <a:xfrm>
            <a:off x="457199" y="1412384"/>
            <a:ext cx="8229600" cy="870174"/>
          </a:xfrm>
        </p:spPr>
        <p:txBody>
          <a:bodyPr/>
          <a:lstStyle/>
          <a:p>
            <a:r>
              <a:rPr lang="en-GB" dirty="0"/>
              <a:t>Each month, females move through the menstrual cycle. It has four phases.</a:t>
            </a:r>
          </a:p>
          <a:p>
            <a:endParaRPr lang="en-GB" dirty="0"/>
          </a:p>
        </p:txBody>
      </p:sp>
      <p:sp>
        <p:nvSpPr>
          <p:cNvPr id="4" name="Slide Number Placeholder 3">
            <a:extLst>
              <a:ext uri="{FF2B5EF4-FFF2-40B4-BE49-F238E27FC236}">
                <a16:creationId xmlns:a16="http://schemas.microsoft.com/office/drawing/2014/main" id="{512DFE0A-6C05-49FF-96C5-4CE706E3029E}"/>
              </a:ext>
            </a:extLst>
          </p:cNvPr>
          <p:cNvSpPr>
            <a:spLocks noGrp="1"/>
          </p:cNvSpPr>
          <p:nvPr>
            <p:ph type="sldNum" sz="quarter" idx="4"/>
          </p:nvPr>
        </p:nvSpPr>
        <p:spPr/>
        <p:txBody>
          <a:bodyPr/>
          <a:lstStyle/>
          <a:p>
            <a:fld id="{63F7E935-997C-4AB2-AAF8-EEF37886DB40}" type="slidenum">
              <a:rPr lang="en-GB" smtClean="0"/>
              <a:pPr/>
              <a:t>38</a:t>
            </a:fld>
            <a:endParaRPr lang="en-GB"/>
          </a:p>
        </p:txBody>
      </p:sp>
      <p:sp>
        <p:nvSpPr>
          <p:cNvPr id="7" name="Rectangle 6">
            <a:extLst>
              <a:ext uri="{FF2B5EF4-FFF2-40B4-BE49-F238E27FC236}">
                <a16:creationId xmlns:a16="http://schemas.microsoft.com/office/drawing/2014/main" id="{87864BED-73D3-4BBD-B00A-2178C3227037}"/>
              </a:ext>
            </a:extLst>
          </p:cNvPr>
          <p:cNvSpPr/>
          <p:nvPr/>
        </p:nvSpPr>
        <p:spPr>
          <a:xfrm>
            <a:off x="5500477" y="2726724"/>
            <a:ext cx="3103773" cy="2441843"/>
          </a:xfrm>
          <a:prstGeom prst="rect">
            <a:avLst/>
          </a:prstGeom>
          <a:solidFill>
            <a:srgbClr val="FFFFFF"/>
          </a:solidFill>
          <a:ln w="38100" cap="flat">
            <a:solidFill>
              <a:schemeClr val="accent3"/>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180000" rIns="216000" bIns="45718" numCol="1" spcCol="38100" rtlCol="0" anchor="t">
            <a:noAutofit/>
          </a:bodyPr>
          <a:lstStyle/>
          <a:p>
            <a:pPr marR="0" algn="ctr" defTabSz="457200" rtl="0" fontAlgn="auto" latinLnBrk="0" hangingPunct="0">
              <a:lnSpc>
                <a:spcPct val="100000"/>
              </a:lnSpc>
              <a:spcBef>
                <a:spcPts val="0"/>
              </a:spcBef>
              <a:spcAft>
                <a:spcPts val="0"/>
              </a:spcAft>
              <a:buClrTx/>
              <a:buSzTx/>
              <a:tabLst/>
            </a:pPr>
            <a:r>
              <a:rPr kumimoji="0" lang="en-GB" sz="2400" b="1" i="0" u="none" strike="noStrike" cap="none" spc="0" normalizeH="0" baseline="0" dirty="0">
                <a:ln>
                  <a:noFill/>
                </a:ln>
                <a:solidFill>
                  <a:schemeClr val="accent3"/>
                </a:solidFill>
                <a:effectLst/>
                <a:uFillTx/>
                <a:latin typeface="+mj-lt"/>
                <a:ea typeface="+mj-ea"/>
                <a:cs typeface="+mj-cs"/>
                <a:sym typeface="Helvetica"/>
              </a:rPr>
              <a:t>1. Menstruation</a:t>
            </a:r>
          </a:p>
          <a:p>
            <a:pPr marR="0" algn="ctr" defTabSz="457200" rtl="0" fontAlgn="auto" latinLnBrk="0" hangingPunct="0">
              <a:lnSpc>
                <a:spcPct val="100000"/>
              </a:lnSpc>
              <a:spcBef>
                <a:spcPts val="0"/>
              </a:spcBef>
              <a:spcAft>
                <a:spcPts val="0"/>
              </a:spcAft>
              <a:buClrTx/>
              <a:buSzTx/>
              <a:tabLst/>
            </a:pPr>
            <a:r>
              <a:rPr kumimoji="0" lang="en-GB" sz="1800" b="0" i="0" u="none" strike="noStrike" cap="none" spc="0" normalizeH="0" baseline="0" dirty="0">
                <a:ln>
                  <a:noFill/>
                </a:ln>
                <a:solidFill>
                  <a:srgbClr val="000000"/>
                </a:solidFill>
                <a:effectLst/>
                <a:uFillTx/>
                <a:latin typeface="+mj-lt"/>
                <a:ea typeface="+mj-ea"/>
                <a:cs typeface="+mj-cs"/>
                <a:sym typeface="Helvetica"/>
              </a:rPr>
              <a:t>The menstrual period, which is made of endometrial tissue, blood and other fluids, exits the uterus through the cervix and vagina.</a:t>
            </a:r>
          </a:p>
          <a:p>
            <a:pPr marL="457200" marR="0" indent="-457200" algn="ctr" defTabSz="457200" rtl="0" fontAlgn="auto" latinLnBrk="0" hangingPunct="0">
              <a:lnSpc>
                <a:spcPct val="100000"/>
              </a:lnSpc>
              <a:spcBef>
                <a:spcPts val="0"/>
              </a:spcBef>
              <a:spcAft>
                <a:spcPts val="0"/>
              </a:spcAft>
              <a:buClrTx/>
              <a:buSzTx/>
              <a:buFontTx/>
              <a:buAutoNum type="arabicPeriod"/>
              <a:tabLst/>
            </a:pPr>
            <a:endParaRPr kumimoji="0" lang="en-GB" sz="2400" b="0" i="0" u="none" strike="noStrike" cap="none" spc="0" normalizeH="0" baseline="0" dirty="0">
              <a:ln>
                <a:noFill/>
              </a:ln>
              <a:solidFill>
                <a:srgbClr val="000000"/>
              </a:solidFill>
              <a:effectLst/>
              <a:uFillTx/>
              <a:latin typeface="+mj-lt"/>
              <a:ea typeface="+mj-ea"/>
              <a:cs typeface="+mj-cs"/>
              <a:sym typeface="Helvetica"/>
            </a:endParaRPr>
          </a:p>
        </p:txBody>
      </p:sp>
      <p:grpSp>
        <p:nvGrpSpPr>
          <p:cNvPr id="11" name="Group 10">
            <a:extLst>
              <a:ext uri="{FF2B5EF4-FFF2-40B4-BE49-F238E27FC236}">
                <a16:creationId xmlns:a16="http://schemas.microsoft.com/office/drawing/2014/main" id="{A0FBDF8C-DA2A-CD41-AF47-6009D57CF30D}"/>
              </a:ext>
            </a:extLst>
          </p:cNvPr>
          <p:cNvGrpSpPr/>
          <p:nvPr/>
        </p:nvGrpSpPr>
        <p:grpSpPr>
          <a:xfrm>
            <a:off x="673155" y="1925876"/>
            <a:ext cx="4244834" cy="4459109"/>
            <a:chOff x="673155" y="1925876"/>
            <a:chExt cx="4244834" cy="4459109"/>
          </a:xfrm>
        </p:grpSpPr>
        <p:pic>
          <p:nvPicPr>
            <p:cNvPr id="6" name="Picture 5">
              <a:extLst>
                <a:ext uri="{FF2B5EF4-FFF2-40B4-BE49-F238E27FC236}">
                  <a16:creationId xmlns:a16="http://schemas.microsoft.com/office/drawing/2014/main" id="{8B87208D-DFB4-428E-B1A3-FCE01AABCD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420" t="13786" r="15052" b="9248"/>
            <a:stretch/>
          </p:blipFill>
          <p:spPr>
            <a:xfrm>
              <a:off x="803188" y="1925876"/>
              <a:ext cx="4114801" cy="4249497"/>
            </a:xfrm>
            <a:prstGeom prst="rect">
              <a:avLst/>
            </a:prstGeom>
          </p:spPr>
        </p:pic>
        <p:sp>
          <p:nvSpPr>
            <p:cNvPr id="5" name="Rectangle 4">
              <a:extLst>
                <a:ext uri="{FF2B5EF4-FFF2-40B4-BE49-F238E27FC236}">
                  <a16:creationId xmlns:a16="http://schemas.microsoft.com/office/drawing/2014/main" id="{82D9A0C5-B68A-804B-990C-A71464D5C8BD}"/>
                </a:ext>
              </a:extLst>
            </p:cNvPr>
            <p:cNvSpPr/>
            <p:nvPr/>
          </p:nvSpPr>
          <p:spPr>
            <a:xfrm rot="2413523">
              <a:off x="3662390" y="2267792"/>
              <a:ext cx="1082492"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8" name="Rectangle 7">
              <a:extLst>
                <a:ext uri="{FF2B5EF4-FFF2-40B4-BE49-F238E27FC236}">
                  <a16:creationId xmlns:a16="http://schemas.microsoft.com/office/drawing/2014/main" id="{B17A084D-665A-1D4C-B3C5-9EFA3F8DD8B4}"/>
                </a:ext>
              </a:extLst>
            </p:cNvPr>
            <p:cNvSpPr/>
            <p:nvPr/>
          </p:nvSpPr>
          <p:spPr>
            <a:xfrm rot="7838184">
              <a:off x="3797073" y="5339268"/>
              <a:ext cx="1351885"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9" name="Rectangle 8">
              <a:extLst>
                <a:ext uri="{FF2B5EF4-FFF2-40B4-BE49-F238E27FC236}">
                  <a16:creationId xmlns:a16="http://schemas.microsoft.com/office/drawing/2014/main" id="{38D6EB8F-44C1-924E-8D2B-16C59DDD7567}"/>
                </a:ext>
              </a:extLst>
            </p:cNvPr>
            <p:cNvSpPr/>
            <p:nvPr/>
          </p:nvSpPr>
          <p:spPr>
            <a:xfrm rot="10054923">
              <a:off x="3040656" y="6066715"/>
              <a:ext cx="652978"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10" name="Rectangle 9">
              <a:extLst>
                <a:ext uri="{FF2B5EF4-FFF2-40B4-BE49-F238E27FC236}">
                  <a16:creationId xmlns:a16="http://schemas.microsoft.com/office/drawing/2014/main" id="{01707349-AE95-2D48-873A-D6B23FB4A79A}"/>
                </a:ext>
              </a:extLst>
            </p:cNvPr>
            <p:cNvSpPr/>
            <p:nvPr/>
          </p:nvSpPr>
          <p:spPr>
            <a:xfrm rot="17799974">
              <a:off x="442381" y="2900612"/>
              <a:ext cx="779817"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Tree>
    <p:extLst>
      <p:ext uri="{BB962C8B-B14F-4D97-AF65-F5344CB8AC3E}">
        <p14:creationId xmlns:p14="http://schemas.microsoft.com/office/powerpoint/2010/main" val="346765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589A-A96C-4F5E-AA6C-7122808717DE}"/>
              </a:ext>
            </a:extLst>
          </p:cNvPr>
          <p:cNvSpPr>
            <a:spLocks noGrp="1"/>
          </p:cNvSpPr>
          <p:nvPr>
            <p:ph type="title"/>
          </p:nvPr>
        </p:nvSpPr>
        <p:spPr/>
        <p:txBody>
          <a:bodyPr>
            <a:normAutofit/>
          </a:bodyPr>
          <a:lstStyle/>
          <a:p>
            <a:r>
              <a:rPr lang="en-GB" dirty="0"/>
              <a:t>THE MENSTRUAL CYCLE</a:t>
            </a:r>
          </a:p>
        </p:txBody>
      </p:sp>
      <p:sp>
        <p:nvSpPr>
          <p:cNvPr id="3" name="Text Placeholder 2">
            <a:extLst>
              <a:ext uri="{FF2B5EF4-FFF2-40B4-BE49-F238E27FC236}">
                <a16:creationId xmlns:a16="http://schemas.microsoft.com/office/drawing/2014/main" id="{8D43FB03-13A1-447C-AE20-42F2BD3DF09C}"/>
              </a:ext>
            </a:extLst>
          </p:cNvPr>
          <p:cNvSpPr>
            <a:spLocks noGrp="1"/>
          </p:cNvSpPr>
          <p:nvPr>
            <p:ph type="body" sz="quarter" idx="10"/>
          </p:nvPr>
        </p:nvSpPr>
        <p:spPr>
          <a:xfrm>
            <a:off x="457199" y="1412384"/>
            <a:ext cx="8229600" cy="870174"/>
          </a:xfrm>
        </p:spPr>
        <p:txBody>
          <a:bodyPr/>
          <a:lstStyle/>
          <a:p>
            <a:r>
              <a:rPr lang="en-GB" dirty="0"/>
              <a:t>Each month, females move through the menstrual cycle. It has four phases.</a:t>
            </a:r>
          </a:p>
          <a:p>
            <a:endParaRPr lang="en-GB" dirty="0"/>
          </a:p>
        </p:txBody>
      </p:sp>
      <p:sp>
        <p:nvSpPr>
          <p:cNvPr id="4" name="Slide Number Placeholder 3">
            <a:extLst>
              <a:ext uri="{FF2B5EF4-FFF2-40B4-BE49-F238E27FC236}">
                <a16:creationId xmlns:a16="http://schemas.microsoft.com/office/drawing/2014/main" id="{512DFE0A-6C05-49FF-96C5-4CE706E3029E}"/>
              </a:ext>
            </a:extLst>
          </p:cNvPr>
          <p:cNvSpPr>
            <a:spLocks noGrp="1"/>
          </p:cNvSpPr>
          <p:nvPr>
            <p:ph type="sldNum" sz="quarter" idx="4"/>
          </p:nvPr>
        </p:nvSpPr>
        <p:spPr/>
        <p:txBody>
          <a:bodyPr/>
          <a:lstStyle/>
          <a:p>
            <a:fld id="{63F7E935-997C-4AB2-AAF8-EEF37886DB40}" type="slidenum">
              <a:rPr lang="en-GB" smtClean="0"/>
              <a:pPr/>
              <a:t>39</a:t>
            </a:fld>
            <a:endParaRPr lang="en-GB"/>
          </a:p>
        </p:txBody>
      </p:sp>
      <p:sp>
        <p:nvSpPr>
          <p:cNvPr id="7" name="Rectangle 6">
            <a:extLst>
              <a:ext uri="{FF2B5EF4-FFF2-40B4-BE49-F238E27FC236}">
                <a16:creationId xmlns:a16="http://schemas.microsoft.com/office/drawing/2014/main" id="{87864BED-73D3-4BBD-B00A-2178C3227037}"/>
              </a:ext>
            </a:extLst>
          </p:cNvPr>
          <p:cNvSpPr/>
          <p:nvPr/>
        </p:nvSpPr>
        <p:spPr>
          <a:xfrm>
            <a:off x="5500476" y="2472974"/>
            <a:ext cx="3103773" cy="3290867"/>
          </a:xfrm>
          <a:prstGeom prst="rect">
            <a:avLst/>
          </a:prstGeom>
          <a:solidFill>
            <a:srgbClr val="FFFFFF"/>
          </a:solidFill>
          <a:ln w="38100" cap="flat">
            <a:solidFill>
              <a:srgbClr val="F15C4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180000" rIns="216000" bIns="45718" numCol="1" spcCol="38100" rtlCol="0" anchor="t">
            <a:noAutofit/>
          </a:bodyPr>
          <a:lstStyle/>
          <a:p>
            <a:pPr marR="0" algn="ctr" defTabSz="457200" rtl="0" fontAlgn="auto" latinLnBrk="0" hangingPunct="0">
              <a:lnSpc>
                <a:spcPct val="100000"/>
              </a:lnSpc>
              <a:spcBef>
                <a:spcPts val="0"/>
              </a:spcBef>
              <a:spcAft>
                <a:spcPts val="0"/>
              </a:spcAft>
              <a:buClrTx/>
              <a:buSzTx/>
              <a:tabLst/>
            </a:pPr>
            <a:r>
              <a:rPr kumimoji="0" lang="en-GB" sz="2400" b="1" i="0" u="none" strike="noStrike" cap="none" spc="0" normalizeH="0" baseline="0" dirty="0">
                <a:ln>
                  <a:noFill/>
                </a:ln>
                <a:solidFill>
                  <a:srgbClr val="F15C41"/>
                </a:solidFill>
                <a:effectLst/>
                <a:uFillTx/>
                <a:latin typeface="+mj-lt"/>
                <a:ea typeface="+mj-ea"/>
                <a:cs typeface="+mj-cs"/>
                <a:sym typeface="Helvetica"/>
              </a:rPr>
              <a:t>2. Pre-ovulation</a:t>
            </a:r>
          </a:p>
          <a:p>
            <a:pPr marR="0" algn="ctr" defTabSz="457200" rtl="0" fontAlgn="auto" latinLnBrk="0" hangingPunct="0">
              <a:lnSpc>
                <a:spcPct val="100000"/>
              </a:lnSpc>
              <a:spcBef>
                <a:spcPts val="0"/>
              </a:spcBef>
              <a:spcAft>
                <a:spcPts val="0"/>
              </a:spcAft>
              <a:buClrTx/>
              <a:buSzTx/>
              <a:tabLst/>
            </a:pPr>
            <a:r>
              <a:rPr kumimoji="0" lang="en-GB" sz="1800" b="0" i="0" u="none" strike="noStrike" cap="none" spc="0" normalizeH="0" baseline="0" dirty="0">
                <a:ln>
                  <a:noFill/>
                </a:ln>
                <a:solidFill>
                  <a:srgbClr val="000000"/>
                </a:solidFill>
                <a:effectLst/>
                <a:uFillTx/>
                <a:latin typeface="+mj-lt"/>
                <a:ea typeface="+mj-ea"/>
                <a:cs typeface="+mj-cs"/>
                <a:sym typeface="Helvetica"/>
              </a:rPr>
              <a:t>Each ovary holds thousands of eggs and every month rising hormones cause the ovary to produce a mature egg. During this time, oestrogen causes the endometrium (lining of the uterus) to get thicker.</a:t>
            </a:r>
          </a:p>
          <a:p>
            <a:pPr marL="457200" marR="0" indent="-457200" algn="ctr" defTabSz="457200" rtl="0" fontAlgn="auto" latinLnBrk="0" hangingPunct="0">
              <a:lnSpc>
                <a:spcPct val="100000"/>
              </a:lnSpc>
              <a:spcBef>
                <a:spcPts val="0"/>
              </a:spcBef>
              <a:spcAft>
                <a:spcPts val="0"/>
              </a:spcAft>
              <a:buClrTx/>
              <a:buSzTx/>
              <a:buFontTx/>
              <a:buAutoNum type="arabicPeriod"/>
              <a:tabLst/>
            </a:pPr>
            <a:endParaRPr kumimoji="0" lang="en-GB" sz="2400" b="0" i="0" u="none" strike="noStrike" cap="none" spc="0" normalizeH="0" baseline="0" dirty="0">
              <a:ln>
                <a:noFill/>
              </a:ln>
              <a:solidFill>
                <a:srgbClr val="000000"/>
              </a:solidFill>
              <a:effectLst/>
              <a:uFillTx/>
              <a:latin typeface="+mj-lt"/>
              <a:ea typeface="+mj-ea"/>
              <a:cs typeface="+mj-cs"/>
              <a:sym typeface="Helvetica"/>
            </a:endParaRPr>
          </a:p>
        </p:txBody>
      </p:sp>
      <p:grpSp>
        <p:nvGrpSpPr>
          <p:cNvPr id="13" name="Group 12">
            <a:extLst>
              <a:ext uri="{FF2B5EF4-FFF2-40B4-BE49-F238E27FC236}">
                <a16:creationId xmlns:a16="http://schemas.microsoft.com/office/drawing/2014/main" id="{6124EC69-5629-B24E-B07A-675B5506FF34}"/>
              </a:ext>
            </a:extLst>
          </p:cNvPr>
          <p:cNvGrpSpPr/>
          <p:nvPr/>
        </p:nvGrpSpPr>
        <p:grpSpPr>
          <a:xfrm>
            <a:off x="673155" y="1886120"/>
            <a:ext cx="4312971" cy="4445216"/>
            <a:chOff x="673155" y="1886120"/>
            <a:chExt cx="4312971" cy="4445216"/>
          </a:xfrm>
        </p:grpSpPr>
        <p:grpSp>
          <p:nvGrpSpPr>
            <p:cNvPr id="6" name="Group 5">
              <a:extLst>
                <a:ext uri="{FF2B5EF4-FFF2-40B4-BE49-F238E27FC236}">
                  <a16:creationId xmlns:a16="http://schemas.microsoft.com/office/drawing/2014/main" id="{571F7570-367E-4F44-A08A-FC04A8CC187D}"/>
                </a:ext>
              </a:extLst>
            </p:cNvPr>
            <p:cNvGrpSpPr/>
            <p:nvPr/>
          </p:nvGrpSpPr>
          <p:grpSpPr>
            <a:xfrm>
              <a:off x="673155" y="1886120"/>
              <a:ext cx="4312971" cy="4289253"/>
              <a:chOff x="673155" y="1886120"/>
              <a:chExt cx="4312971" cy="4289253"/>
            </a:xfrm>
          </p:grpSpPr>
          <p:pic>
            <p:nvPicPr>
              <p:cNvPr id="5" name="Picture 4">
                <a:extLst>
                  <a:ext uri="{FF2B5EF4-FFF2-40B4-BE49-F238E27FC236}">
                    <a16:creationId xmlns:a16="http://schemas.microsoft.com/office/drawing/2014/main" id="{03470EDF-0CE8-4119-BFE5-B5943E8AC5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134" t="13176" r="13879" b="9363"/>
              <a:stretch/>
            </p:blipFill>
            <p:spPr>
              <a:xfrm>
                <a:off x="778476" y="1886120"/>
                <a:ext cx="4207650" cy="4289253"/>
              </a:xfrm>
              <a:prstGeom prst="rect">
                <a:avLst/>
              </a:prstGeom>
            </p:spPr>
          </p:pic>
          <p:sp>
            <p:nvSpPr>
              <p:cNvPr id="8" name="Rectangle 7">
                <a:extLst>
                  <a:ext uri="{FF2B5EF4-FFF2-40B4-BE49-F238E27FC236}">
                    <a16:creationId xmlns:a16="http://schemas.microsoft.com/office/drawing/2014/main" id="{88B74485-5A8E-1E41-8826-9BC6425A736A}"/>
                  </a:ext>
                </a:extLst>
              </p:cNvPr>
              <p:cNvSpPr/>
              <p:nvPr/>
            </p:nvSpPr>
            <p:spPr>
              <a:xfrm rot="2413523">
                <a:off x="3662390" y="2267792"/>
                <a:ext cx="1082492"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9" name="Rectangle 8">
                <a:extLst>
                  <a:ext uri="{FF2B5EF4-FFF2-40B4-BE49-F238E27FC236}">
                    <a16:creationId xmlns:a16="http://schemas.microsoft.com/office/drawing/2014/main" id="{89A8F757-719B-7241-842E-859175557BF8}"/>
                  </a:ext>
                </a:extLst>
              </p:cNvPr>
              <p:cNvSpPr/>
              <p:nvPr/>
            </p:nvSpPr>
            <p:spPr>
              <a:xfrm rot="7838184">
                <a:off x="3797073" y="5339268"/>
                <a:ext cx="1351885"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11" name="Rectangle 10">
                <a:extLst>
                  <a:ext uri="{FF2B5EF4-FFF2-40B4-BE49-F238E27FC236}">
                    <a16:creationId xmlns:a16="http://schemas.microsoft.com/office/drawing/2014/main" id="{6DA82F9C-2151-F749-9D8D-CD9DC63F6866}"/>
                  </a:ext>
                </a:extLst>
              </p:cNvPr>
              <p:cNvSpPr/>
              <p:nvPr/>
            </p:nvSpPr>
            <p:spPr>
              <a:xfrm rot="17799974">
                <a:off x="442381" y="2900612"/>
                <a:ext cx="779817"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
          <p:nvSpPr>
            <p:cNvPr id="12" name="Rectangle 11">
              <a:extLst>
                <a:ext uri="{FF2B5EF4-FFF2-40B4-BE49-F238E27FC236}">
                  <a16:creationId xmlns:a16="http://schemas.microsoft.com/office/drawing/2014/main" id="{270FE59E-4789-C54F-9873-D09CEACF6CBD}"/>
                </a:ext>
              </a:extLst>
            </p:cNvPr>
            <p:cNvSpPr/>
            <p:nvPr/>
          </p:nvSpPr>
          <p:spPr>
            <a:xfrm rot="10123788">
              <a:off x="2771006" y="6082349"/>
              <a:ext cx="905778" cy="248987"/>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Tree>
    <p:extLst>
      <p:ext uri="{BB962C8B-B14F-4D97-AF65-F5344CB8AC3E}">
        <p14:creationId xmlns:p14="http://schemas.microsoft.com/office/powerpoint/2010/main" val="317409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STARTER ACTIVITY</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WHAT IS PUBERTY?</a:t>
            </a:r>
          </a:p>
        </p:txBody>
      </p:sp>
      <p:sp>
        <p:nvSpPr>
          <p:cNvPr id="5" name="Slide Number Placeholder 4">
            <a:extLst>
              <a:ext uri="{FF2B5EF4-FFF2-40B4-BE49-F238E27FC236}">
                <a16:creationId xmlns:a16="http://schemas.microsoft.com/office/drawing/2014/main" id="{0E8719BA-4967-4B5C-942B-B6363477D4F2}"/>
              </a:ext>
            </a:extLst>
          </p:cNvPr>
          <p:cNvSpPr>
            <a:spLocks noGrp="1"/>
          </p:cNvSpPr>
          <p:nvPr>
            <p:ph type="sldNum" sz="quarter" idx="4"/>
          </p:nvPr>
        </p:nvSpPr>
        <p:spPr/>
        <p:txBody>
          <a:bodyPr/>
          <a:lstStyle/>
          <a:p>
            <a:fld id="{63F7E935-997C-4AB2-AAF8-EEF37886DB40}" type="slidenum">
              <a:rPr lang="en-GB" smtClean="0"/>
              <a:pPr/>
              <a:t>4</a:t>
            </a:fld>
            <a:endParaRPr lang="en-GB"/>
          </a:p>
        </p:txBody>
      </p:sp>
    </p:spTree>
    <p:extLst>
      <p:ext uri="{BB962C8B-B14F-4D97-AF65-F5344CB8AC3E}">
        <p14:creationId xmlns:p14="http://schemas.microsoft.com/office/powerpoint/2010/main" val="21159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589A-A96C-4F5E-AA6C-7122808717DE}"/>
              </a:ext>
            </a:extLst>
          </p:cNvPr>
          <p:cNvSpPr>
            <a:spLocks noGrp="1"/>
          </p:cNvSpPr>
          <p:nvPr>
            <p:ph type="title"/>
          </p:nvPr>
        </p:nvSpPr>
        <p:spPr/>
        <p:txBody>
          <a:bodyPr>
            <a:normAutofit/>
          </a:bodyPr>
          <a:lstStyle/>
          <a:p>
            <a:r>
              <a:rPr lang="en-GB" dirty="0"/>
              <a:t>THE MENSTRUAL CYCLE</a:t>
            </a:r>
          </a:p>
        </p:txBody>
      </p:sp>
      <p:sp>
        <p:nvSpPr>
          <p:cNvPr id="3" name="Text Placeholder 2">
            <a:extLst>
              <a:ext uri="{FF2B5EF4-FFF2-40B4-BE49-F238E27FC236}">
                <a16:creationId xmlns:a16="http://schemas.microsoft.com/office/drawing/2014/main" id="{8D43FB03-13A1-447C-AE20-42F2BD3DF09C}"/>
              </a:ext>
            </a:extLst>
          </p:cNvPr>
          <p:cNvSpPr>
            <a:spLocks noGrp="1"/>
          </p:cNvSpPr>
          <p:nvPr>
            <p:ph type="body" sz="quarter" idx="10"/>
          </p:nvPr>
        </p:nvSpPr>
        <p:spPr>
          <a:xfrm>
            <a:off x="457199" y="1412384"/>
            <a:ext cx="8229600" cy="870174"/>
          </a:xfrm>
        </p:spPr>
        <p:txBody>
          <a:bodyPr/>
          <a:lstStyle/>
          <a:p>
            <a:r>
              <a:rPr lang="en-GB" dirty="0"/>
              <a:t>Each month, females move through the menstrual cycle. It has four phases.</a:t>
            </a:r>
          </a:p>
          <a:p>
            <a:endParaRPr lang="en-GB" dirty="0"/>
          </a:p>
        </p:txBody>
      </p:sp>
      <p:sp>
        <p:nvSpPr>
          <p:cNvPr id="4" name="Slide Number Placeholder 3">
            <a:extLst>
              <a:ext uri="{FF2B5EF4-FFF2-40B4-BE49-F238E27FC236}">
                <a16:creationId xmlns:a16="http://schemas.microsoft.com/office/drawing/2014/main" id="{512DFE0A-6C05-49FF-96C5-4CE706E3029E}"/>
              </a:ext>
            </a:extLst>
          </p:cNvPr>
          <p:cNvSpPr>
            <a:spLocks noGrp="1"/>
          </p:cNvSpPr>
          <p:nvPr>
            <p:ph type="sldNum" sz="quarter" idx="4"/>
          </p:nvPr>
        </p:nvSpPr>
        <p:spPr/>
        <p:txBody>
          <a:bodyPr/>
          <a:lstStyle/>
          <a:p>
            <a:fld id="{63F7E935-997C-4AB2-AAF8-EEF37886DB40}" type="slidenum">
              <a:rPr lang="en-GB" smtClean="0"/>
              <a:pPr/>
              <a:t>40</a:t>
            </a:fld>
            <a:endParaRPr lang="en-GB"/>
          </a:p>
        </p:txBody>
      </p:sp>
      <p:sp>
        <p:nvSpPr>
          <p:cNvPr id="7" name="Rectangle 6">
            <a:extLst>
              <a:ext uri="{FF2B5EF4-FFF2-40B4-BE49-F238E27FC236}">
                <a16:creationId xmlns:a16="http://schemas.microsoft.com/office/drawing/2014/main" id="{87864BED-73D3-4BBD-B00A-2178C3227037}"/>
              </a:ext>
            </a:extLst>
          </p:cNvPr>
          <p:cNvSpPr/>
          <p:nvPr/>
        </p:nvSpPr>
        <p:spPr>
          <a:xfrm>
            <a:off x="5500476" y="2133600"/>
            <a:ext cx="3103773" cy="3776869"/>
          </a:xfrm>
          <a:prstGeom prst="rect">
            <a:avLst/>
          </a:prstGeom>
          <a:solidFill>
            <a:srgbClr val="FFFFFF"/>
          </a:solidFill>
          <a:ln w="381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180000" rIns="216000" bIns="45718" numCol="1" spcCol="38100" rtlCol="0" anchor="t">
            <a:noAutofit/>
          </a:bodyPr>
          <a:lstStyle/>
          <a:p>
            <a:pPr marR="0" algn="ctr" defTabSz="457200" rtl="0" fontAlgn="auto" latinLnBrk="0" hangingPunct="0">
              <a:lnSpc>
                <a:spcPct val="100000"/>
              </a:lnSpc>
              <a:spcBef>
                <a:spcPts val="0"/>
              </a:spcBef>
              <a:spcAft>
                <a:spcPts val="0"/>
              </a:spcAft>
              <a:buClrTx/>
              <a:buSzTx/>
              <a:tabLst/>
            </a:pPr>
            <a:r>
              <a:rPr kumimoji="0" lang="en-GB" sz="2400" b="1" i="0" u="none" strike="noStrike" cap="none" spc="0" normalizeH="0" baseline="0" dirty="0">
                <a:ln>
                  <a:noFill/>
                </a:ln>
                <a:solidFill>
                  <a:schemeClr val="accent1"/>
                </a:solidFill>
                <a:effectLst/>
                <a:uFillTx/>
                <a:latin typeface="+mj-lt"/>
                <a:ea typeface="+mj-ea"/>
                <a:cs typeface="+mj-cs"/>
                <a:sym typeface="Helvetica"/>
              </a:rPr>
              <a:t>3. Ovulation</a:t>
            </a:r>
          </a:p>
          <a:p>
            <a:pPr marR="0" algn="ctr" defTabSz="457200" rtl="0" fontAlgn="auto" latinLnBrk="0" hangingPunct="0">
              <a:lnSpc>
                <a:spcPct val="100000"/>
              </a:lnSpc>
              <a:spcBef>
                <a:spcPts val="0"/>
              </a:spcBef>
              <a:spcAft>
                <a:spcPts val="0"/>
              </a:spcAft>
              <a:buClrTx/>
              <a:buSzTx/>
              <a:tabLst/>
            </a:pPr>
            <a:r>
              <a:rPr kumimoji="0" lang="en-GB" sz="1800" b="0" i="0" u="none" strike="noStrike" cap="none" spc="0" normalizeH="0" baseline="0" dirty="0">
                <a:ln>
                  <a:noFill/>
                </a:ln>
                <a:solidFill>
                  <a:srgbClr val="000000"/>
                </a:solidFill>
                <a:effectLst/>
                <a:uFillTx/>
                <a:latin typeface="+mj-lt"/>
                <a:ea typeface="+mj-ea"/>
                <a:cs typeface="+mj-cs"/>
                <a:sym typeface="Helvetica"/>
              </a:rPr>
              <a:t>Ovulation occurs when a mature egg is released from an ovary. The egg travels along the fallopian tube to the uterus. If a sperm fertilises the egg, the cells can begin to form a pregnancy. Around the time of ovulation there may be an increase in vaginal discharge.</a:t>
            </a:r>
          </a:p>
        </p:txBody>
      </p:sp>
      <p:grpSp>
        <p:nvGrpSpPr>
          <p:cNvPr id="13" name="Group 12">
            <a:extLst>
              <a:ext uri="{FF2B5EF4-FFF2-40B4-BE49-F238E27FC236}">
                <a16:creationId xmlns:a16="http://schemas.microsoft.com/office/drawing/2014/main" id="{6E54A39F-FCD1-DD44-99E5-FE8003867D21}"/>
              </a:ext>
            </a:extLst>
          </p:cNvPr>
          <p:cNvGrpSpPr/>
          <p:nvPr/>
        </p:nvGrpSpPr>
        <p:grpSpPr>
          <a:xfrm>
            <a:off x="673155" y="1970595"/>
            <a:ext cx="4312971" cy="4360741"/>
            <a:chOff x="673155" y="1970595"/>
            <a:chExt cx="4312971" cy="4360741"/>
          </a:xfrm>
        </p:grpSpPr>
        <p:grpSp>
          <p:nvGrpSpPr>
            <p:cNvPr id="5" name="Group 4">
              <a:extLst>
                <a:ext uri="{FF2B5EF4-FFF2-40B4-BE49-F238E27FC236}">
                  <a16:creationId xmlns:a16="http://schemas.microsoft.com/office/drawing/2014/main" id="{0FEE56E4-7AFC-7949-B17F-CCAF6F6FC7C6}"/>
                </a:ext>
              </a:extLst>
            </p:cNvPr>
            <p:cNvGrpSpPr/>
            <p:nvPr/>
          </p:nvGrpSpPr>
          <p:grpSpPr>
            <a:xfrm>
              <a:off x="673155" y="1970595"/>
              <a:ext cx="4312971" cy="4204778"/>
              <a:chOff x="673155" y="1970595"/>
              <a:chExt cx="4312971" cy="4204778"/>
            </a:xfrm>
          </p:grpSpPr>
          <p:pic>
            <p:nvPicPr>
              <p:cNvPr id="6" name="Picture 5">
                <a:extLst>
                  <a:ext uri="{FF2B5EF4-FFF2-40B4-BE49-F238E27FC236}">
                    <a16:creationId xmlns:a16="http://schemas.microsoft.com/office/drawing/2014/main" id="{ECEE9A23-DED6-4EBF-A8B2-902913CC17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259" t="14495" r="13974" b="9567"/>
              <a:stretch/>
            </p:blipFill>
            <p:spPr>
              <a:xfrm>
                <a:off x="790832" y="1970595"/>
                <a:ext cx="4195294" cy="4204778"/>
              </a:xfrm>
              <a:prstGeom prst="rect">
                <a:avLst/>
              </a:prstGeom>
            </p:spPr>
          </p:pic>
          <p:sp>
            <p:nvSpPr>
              <p:cNvPr id="8" name="Rectangle 7">
                <a:extLst>
                  <a:ext uri="{FF2B5EF4-FFF2-40B4-BE49-F238E27FC236}">
                    <a16:creationId xmlns:a16="http://schemas.microsoft.com/office/drawing/2014/main" id="{41E05C40-04F1-2543-821C-EACC80B4A082}"/>
                  </a:ext>
                </a:extLst>
              </p:cNvPr>
              <p:cNvSpPr/>
              <p:nvPr/>
            </p:nvSpPr>
            <p:spPr>
              <a:xfrm rot="2413523">
                <a:off x="3662390" y="2267792"/>
                <a:ext cx="1082492"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9" name="Rectangle 8">
                <a:extLst>
                  <a:ext uri="{FF2B5EF4-FFF2-40B4-BE49-F238E27FC236}">
                    <a16:creationId xmlns:a16="http://schemas.microsoft.com/office/drawing/2014/main" id="{5E600936-7C0B-454D-BF9B-D0B240206006}"/>
                  </a:ext>
                </a:extLst>
              </p:cNvPr>
              <p:cNvSpPr/>
              <p:nvPr/>
            </p:nvSpPr>
            <p:spPr>
              <a:xfrm rot="7838184">
                <a:off x="3797073" y="5339268"/>
                <a:ext cx="1351885"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11" name="Rectangle 10">
                <a:extLst>
                  <a:ext uri="{FF2B5EF4-FFF2-40B4-BE49-F238E27FC236}">
                    <a16:creationId xmlns:a16="http://schemas.microsoft.com/office/drawing/2014/main" id="{4EBAA829-D4FA-5343-83DA-48CCF21AA1F9}"/>
                  </a:ext>
                </a:extLst>
              </p:cNvPr>
              <p:cNvSpPr/>
              <p:nvPr/>
            </p:nvSpPr>
            <p:spPr>
              <a:xfrm rot="17799974">
                <a:off x="442381" y="2900612"/>
                <a:ext cx="779817"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
          <p:nvSpPr>
            <p:cNvPr id="12" name="Rectangle 11">
              <a:extLst>
                <a:ext uri="{FF2B5EF4-FFF2-40B4-BE49-F238E27FC236}">
                  <a16:creationId xmlns:a16="http://schemas.microsoft.com/office/drawing/2014/main" id="{1D7DD0E7-0C78-8042-B917-704F7CF250BC}"/>
                </a:ext>
              </a:extLst>
            </p:cNvPr>
            <p:cNvSpPr/>
            <p:nvPr/>
          </p:nvSpPr>
          <p:spPr>
            <a:xfrm rot="10123788">
              <a:off x="2771006" y="6082349"/>
              <a:ext cx="905778" cy="248987"/>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Tree>
    <p:extLst>
      <p:ext uri="{BB962C8B-B14F-4D97-AF65-F5344CB8AC3E}">
        <p14:creationId xmlns:p14="http://schemas.microsoft.com/office/powerpoint/2010/main" val="151673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589A-A96C-4F5E-AA6C-7122808717DE}"/>
              </a:ext>
            </a:extLst>
          </p:cNvPr>
          <p:cNvSpPr>
            <a:spLocks noGrp="1"/>
          </p:cNvSpPr>
          <p:nvPr>
            <p:ph type="title"/>
          </p:nvPr>
        </p:nvSpPr>
        <p:spPr/>
        <p:txBody>
          <a:bodyPr>
            <a:normAutofit/>
          </a:bodyPr>
          <a:lstStyle/>
          <a:p>
            <a:r>
              <a:rPr lang="en-GB" dirty="0"/>
              <a:t>THE MENSTRUAL CYCLE</a:t>
            </a:r>
          </a:p>
        </p:txBody>
      </p:sp>
      <p:sp>
        <p:nvSpPr>
          <p:cNvPr id="3" name="Text Placeholder 2">
            <a:extLst>
              <a:ext uri="{FF2B5EF4-FFF2-40B4-BE49-F238E27FC236}">
                <a16:creationId xmlns:a16="http://schemas.microsoft.com/office/drawing/2014/main" id="{8D43FB03-13A1-447C-AE20-42F2BD3DF09C}"/>
              </a:ext>
            </a:extLst>
          </p:cNvPr>
          <p:cNvSpPr>
            <a:spLocks noGrp="1"/>
          </p:cNvSpPr>
          <p:nvPr>
            <p:ph type="body" sz="quarter" idx="10"/>
          </p:nvPr>
        </p:nvSpPr>
        <p:spPr>
          <a:xfrm>
            <a:off x="457199" y="1412384"/>
            <a:ext cx="8229600" cy="870174"/>
          </a:xfrm>
        </p:spPr>
        <p:txBody>
          <a:bodyPr/>
          <a:lstStyle/>
          <a:p>
            <a:r>
              <a:rPr lang="en-GB" dirty="0"/>
              <a:t>Each month, females move through the menstrual cycle. It has four phases.</a:t>
            </a:r>
          </a:p>
          <a:p>
            <a:endParaRPr lang="en-GB" dirty="0"/>
          </a:p>
        </p:txBody>
      </p:sp>
      <p:sp>
        <p:nvSpPr>
          <p:cNvPr id="4" name="Slide Number Placeholder 3">
            <a:extLst>
              <a:ext uri="{FF2B5EF4-FFF2-40B4-BE49-F238E27FC236}">
                <a16:creationId xmlns:a16="http://schemas.microsoft.com/office/drawing/2014/main" id="{512DFE0A-6C05-49FF-96C5-4CE706E3029E}"/>
              </a:ext>
            </a:extLst>
          </p:cNvPr>
          <p:cNvSpPr>
            <a:spLocks noGrp="1"/>
          </p:cNvSpPr>
          <p:nvPr>
            <p:ph type="sldNum" sz="quarter" idx="4"/>
          </p:nvPr>
        </p:nvSpPr>
        <p:spPr/>
        <p:txBody>
          <a:bodyPr/>
          <a:lstStyle/>
          <a:p>
            <a:fld id="{63F7E935-997C-4AB2-AAF8-EEF37886DB40}" type="slidenum">
              <a:rPr lang="en-GB" smtClean="0"/>
              <a:pPr/>
              <a:t>41</a:t>
            </a:fld>
            <a:endParaRPr lang="en-GB"/>
          </a:p>
        </p:txBody>
      </p:sp>
      <p:sp>
        <p:nvSpPr>
          <p:cNvPr id="7" name="Rectangle 6">
            <a:extLst>
              <a:ext uri="{FF2B5EF4-FFF2-40B4-BE49-F238E27FC236}">
                <a16:creationId xmlns:a16="http://schemas.microsoft.com/office/drawing/2014/main" id="{87864BED-73D3-4BBD-B00A-2178C3227037}"/>
              </a:ext>
            </a:extLst>
          </p:cNvPr>
          <p:cNvSpPr/>
          <p:nvPr/>
        </p:nvSpPr>
        <p:spPr>
          <a:xfrm>
            <a:off x="5500476" y="2133600"/>
            <a:ext cx="3103773" cy="3776869"/>
          </a:xfrm>
          <a:prstGeom prst="rect">
            <a:avLst/>
          </a:prstGeom>
          <a:solidFill>
            <a:srgbClr val="FFFFFF"/>
          </a:solidFill>
          <a:ln w="38100" cap="flat">
            <a:solidFill>
              <a:schemeClr val="accent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45718" numCol="1" spcCol="38100" rtlCol="0" anchor="t">
            <a:noAutofit/>
          </a:bodyPr>
          <a:lstStyle/>
          <a:p>
            <a:pPr marR="0" algn="ctr" defTabSz="457200" rtl="0" fontAlgn="auto" latinLnBrk="0" hangingPunct="0">
              <a:lnSpc>
                <a:spcPct val="100000"/>
              </a:lnSpc>
              <a:spcBef>
                <a:spcPts val="0"/>
              </a:spcBef>
              <a:spcAft>
                <a:spcPts val="0"/>
              </a:spcAft>
              <a:buClrTx/>
              <a:buSzTx/>
              <a:tabLst/>
            </a:pPr>
            <a:r>
              <a:rPr lang="en-GB" sz="2400" b="1" dirty="0">
                <a:solidFill>
                  <a:schemeClr val="accent4"/>
                </a:solidFill>
              </a:rPr>
              <a:t>4</a:t>
            </a:r>
            <a:r>
              <a:rPr kumimoji="0" lang="en-GB" sz="2400" b="1" i="0" u="none" strike="noStrike" cap="none" spc="0" normalizeH="0" baseline="0" dirty="0">
                <a:ln>
                  <a:noFill/>
                </a:ln>
                <a:solidFill>
                  <a:schemeClr val="accent4"/>
                </a:solidFill>
                <a:effectLst/>
                <a:uFillTx/>
                <a:latin typeface="+mj-lt"/>
                <a:ea typeface="+mj-ea"/>
                <a:cs typeface="+mj-cs"/>
                <a:sym typeface="Helvetica"/>
              </a:rPr>
              <a:t>. Pre-menstrual</a:t>
            </a:r>
          </a:p>
          <a:p>
            <a:pPr marR="0" algn="ctr" defTabSz="457200" rtl="0" fontAlgn="auto" latinLnBrk="0" hangingPunct="0">
              <a:lnSpc>
                <a:spcPct val="100000"/>
              </a:lnSpc>
              <a:spcBef>
                <a:spcPts val="0"/>
              </a:spcBef>
              <a:spcAft>
                <a:spcPts val="0"/>
              </a:spcAft>
              <a:buClrTx/>
              <a:buSzTx/>
              <a:tabLst/>
            </a:pPr>
            <a:r>
              <a:rPr kumimoji="0" lang="en-GB" sz="1800" b="0" i="0" u="none" strike="noStrike" cap="none" spc="0" normalizeH="0" baseline="0" dirty="0">
                <a:ln>
                  <a:noFill/>
                </a:ln>
                <a:solidFill>
                  <a:srgbClr val="000000"/>
                </a:solidFill>
                <a:effectLst/>
                <a:uFillTx/>
                <a:latin typeface="+mj-lt"/>
                <a:ea typeface="+mj-ea"/>
                <a:cs typeface="+mj-cs"/>
                <a:sym typeface="Helvetica"/>
              </a:rPr>
              <a:t>The endometrium is thick and ready to receive a fertilised egg, but if fertilisation does not happen, the lining is no longer needed. As a result, hormone levels change and the lining starts to break down. These changes may cause symptoms known as PMS.</a:t>
            </a:r>
          </a:p>
        </p:txBody>
      </p:sp>
      <p:grpSp>
        <p:nvGrpSpPr>
          <p:cNvPr id="13" name="Group 12">
            <a:extLst>
              <a:ext uri="{FF2B5EF4-FFF2-40B4-BE49-F238E27FC236}">
                <a16:creationId xmlns:a16="http://schemas.microsoft.com/office/drawing/2014/main" id="{C28F6A43-F160-A94D-B917-A1284F779987}"/>
              </a:ext>
            </a:extLst>
          </p:cNvPr>
          <p:cNvGrpSpPr/>
          <p:nvPr/>
        </p:nvGrpSpPr>
        <p:grpSpPr>
          <a:xfrm>
            <a:off x="673155" y="1941534"/>
            <a:ext cx="4208771" cy="4389802"/>
            <a:chOff x="673155" y="1941534"/>
            <a:chExt cx="4208771" cy="4389802"/>
          </a:xfrm>
        </p:grpSpPr>
        <p:grpSp>
          <p:nvGrpSpPr>
            <p:cNvPr id="6" name="Group 5">
              <a:extLst>
                <a:ext uri="{FF2B5EF4-FFF2-40B4-BE49-F238E27FC236}">
                  <a16:creationId xmlns:a16="http://schemas.microsoft.com/office/drawing/2014/main" id="{2C2FBF8E-148B-D64C-8165-2BFFF1AEEA18}"/>
                </a:ext>
              </a:extLst>
            </p:cNvPr>
            <p:cNvGrpSpPr/>
            <p:nvPr/>
          </p:nvGrpSpPr>
          <p:grpSpPr>
            <a:xfrm>
              <a:off x="673155" y="1941534"/>
              <a:ext cx="4208771" cy="4233840"/>
              <a:chOff x="673155" y="1941534"/>
              <a:chExt cx="4208771" cy="4233840"/>
            </a:xfrm>
          </p:grpSpPr>
          <p:pic>
            <p:nvPicPr>
              <p:cNvPr id="5" name="Picture 4">
                <a:extLst>
                  <a:ext uri="{FF2B5EF4-FFF2-40B4-BE49-F238E27FC236}">
                    <a16:creationId xmlns:a16="http://schemas.microsoft.com/office/drawing/2014/main" id="{E6211C1D-83D1-42BA-AFAE-CB27DB58CF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224" t="14041" r="15993" b="9371"/>
              <a:stretch/>
            </p:blipFill>
            <p:spPr>
              <a:xfrm>
                <a:off x="803189" y="1941534"/>
                <a:ext cx="4078737" cy="4233840"/>
              </a:xfrm>
              <a:prstGeom prst="rect">
                <a:avLst/>
              </a:prstGeom>
            </p:spPr>
          </p:pic>
          <p:sp>
            <p:nvSpPr>
              <p:cNvPr id="8" name="Rectangle 7">
                <a:extLst>
                  <a:ext uri="{FF2B5EF4-FFF2-40B4-BE49-F238E27FC236}">
                    <a16:creationId xmlns:a16="http://schemas.microsoft.com/office/drawing/2014/main" id="{8D57AF98-1DFD-8442-9931-273AEF74BB8C}"/>
                  </a:ext>
                </a:extLst>
              </p:cNvPr>
              <p:cNvSpPr/>
              <p:nvPr/>
            </p:nvSpPr>
            <p:spPr>
              <a:xfrm rot="2413523">
                <a:off x="3662390" y="2267792"/>
                <a:ext cx="1082492"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9" name="Rectangle 8">
                <a:extLst>
                  <a:ext uri="{FF2B5EF4-FFF2-40B4-BE49-F238E27FC236}">
                    <a16:creationId xmlns:a16="http://schemas.microsoft.com/office/drawing/2014/main" id="{02340E57-047F-3649-8305-1D2B8BB740CD}"/>
                  </a:ext>
                </a:extLst>
              </p:cNvPr>
              <p:cNvSpPr/>
              <p:nvPr/>
            </p:nvSpPr>
            <p:spPr>
              <a:xfrm rot="7838184">
                <a:off x="3797073" y="5339268"/>
                <a:ext cx="1351885"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11" name="Rectangle 10">
                <a:extLst>
                  <a:ext uri="{FF2B5EF4-FFF2-40B4-BE49-F238E27FC236}">
                    <a16:creationId xmlns:a16="http://schemas.microsoft.com/office/drawing/2014/main" id="{C69DA306-FF79-6E42-8B25-33675AA69FC9}"/>
                  </a:ext>
                </a:extLst>
              </p:cNvPr>
              <p:cNvSpPr/>
              <p:nvPr/>
            </p:nvSpPr>
            <p:spPr>
              <a:xfrm rot="17799974">
                <a:off x="442381" y="2900612"/>
                <a:ext cx="779817"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
          <p:nvSpPr>
            <p:cNvPr id="12" name="Rectangle 11">
              <a:extLst>
                <a:ext uri="{FF2B5EF4-FFF2-40B4-BE49-F238E27FC236}">
                  <a16:creationId xmlns:a16="http://schemas.microsoft.com/office/drawing/2014/main" id="{2F54AEB6-DFE2-B44B-B31B-86B045F0E487}"/>
                </a:ext>
              </a:extLst>
            </p:cNvPr>
            <p:cNvSpPr/>
            <p:nvPr/>
          </p:nvSpPr>
          <p:spPr>
            <a:xfrm rot="10123788">
              <a:off x="2771006" y="6082349"/>
              <a:ext cx="905778" cy="248987"/>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Tree>
    <p:extLst>
      <p:ext uri="{BB962C8B-B14F-4D97-AF65-F5344CB8AC3E}">
        <p14:creationId xmlns:p14="http://schemas.microsoft.com/office/powerpoint/2010/main" val="111409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589A-A96C-4F5E-AA6C-7122808717DE}"/>
              </a:ext>
            </a:extLst>
          </p:cNvPr>
          <p:cNvSpPr>
            <a:spLocks noGrp="1"/>
          </p:cNvSpPr>
          <p:nvPr>
            <p:ph type="title"/>
          </p:nvPr>
        </p:nvSpPr>
        <p:spPr/>
        <p:txBody>
          <a:bodyPr>
            <a:normAutofit/>
          </a:bodyPr>
          <a:lstStyle/>
          <a:p>
            <a:r>
              <a:rPr lang="en-GB" dirty="0"/>
              <a:t>FERTILISATION AND IMPLANTATION</a:t>
            </a:r>
          </a:p>
        </p:txBody>
      </p:sp>
      <p:sp>
        <p:nvSpPr>
          <p:cNvPr id="4" name="Slide Number Placeholder 3">
            <a:extLst>
              <a:ext uri="{FF2B5EF4-FFF2-40B4-BE49-F238E27FC236}">
                <a16:creationId xmlns:a16="http://schemas.microsoft.com/office/drawing/2014/main" id="{512DFE0A-6C05-49FF-96C5-4CE706E3029E}"/>
              </a:ext>
            </a:extLst>
          </p:cNvPr>
          <p:cNvSpPr>
            <a:spLocks noGrp="1"/>
          </p:cNvSpPr>
          <p:nvPr>
            <p:ph type="sldNum" sz="quarter" idx="4"/>
          </p:nvPr>
        </p:nvSpPr>
        <p:spPr/>
        <p:txBody>
          <a:bodyPr/>
          <a:lstStyle/>
          <a:p>
            <a:fld id="{63F7E935-997C-4AB2-AAF8-EEF37886DB40}" type="slidenum">
              <a:rPr lang="en-GB" smtClean="0"/>
              <a:pPr/>
              <a:t>42</a:t>
            </a:fld>
            <a:endParaRPr lang="en-GB"/>
          </a:p>
        </p:txBody>
      </p:sp>
      <p:sp>
        <p:nvSpPr>
          <p:cNvPr id="7" name="Rectangle 6">
            <a:extLst>
              <a:ext uri="{FF2B5EF4-FFF2-40B4-BE49-F238E27FC236}">
                <a16:creationId xmlns:a16="http://schemas.microsoft.com/office/drawing/2014/main" id="{87864BED-73D3-4BBD-B00A-2178C3227037}"/>
              </a:ext>
            </a:extLst>
          </p:cNvPr>
          <p:cNvSpPr/>
          <p:nvPr/>
        </p:nvSpPr>
        <p:spPr>
          <a:xfrm>
            <a:off x="5198302" y="2133600"/>
            <a:ext cx="3488497" cy="3776869"/>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08000" rIns="108000" bIns="45718" numCol="1" spcCol="38100" rtlCol="0" anchor="ctr">
            <a:noAutofit/>
          </a:bodyPr>
          <a:lstStyle/>
          <a:p>
            <a:pPr marR="0" algn="l" defTabSz="457200" rtl="0" fontAlgn="auto" latinLnBrk="0" hangingPunct="0">
              <a:lnSpc>
                <a:spcPct val="100000"/>
              </a:lnSpc>
              <a:spcBef>
                <a:spcPts val="0"/>
              </a:spcBef>
              <a:spcAft>
                <a:spcPts val="1200"/>
              </a:spcAft>
              <a:buClrTx/>
              <a:buSzTx/>
              <a:tabLst/>
            </a:pPr>
            <a:r>
              <a:rPr kumimoji="0" lang="en-GB" sz="1600" b="1" i="0" u="none" strike="noStrike" cap="none" spc="0" normalizeH="0" baseline="0" dirty="0">
                <a:ln>
                  <a:noFill/>
                </a:ln>
                <a:solidFill>
                  <a:schemeClr val="tx2"/>
                </a:solidFill>
                <a:effectLst/>
                <a:uFillTx/>
                <a:latin typeface="+mj-lt"/>
                <a:ea typeface="+mj-ea"/>
                <a:cs typeface="+mj-cs"/>
                <a:sym typeface="Helvetica"/>
              </a:rPr>
              <a:t>Every month</a:t>
            </a:r>
            <a:r>
              <a:rPr kumimoji="0" lang="en-GB" sz="1600" b="0" i="0" u="none" strike="noStrike" cap="none" spc="0" normalizeH="0" baseline="0" dirty="0">
                <a:ln>
                  <a:noFill/>
                </a:ln>
                <a:solidFill>
                  <a:schemeClr val="tx2"/>
                </a:solidFill>
                <a:effectLst/>
                <a:uFillTx/>
                <a:latin typeface="+mj-lt"/>
                <a:ea typeface="+mj-ea"/>
                <a:cs typeface="+mj-cs"/>
                <a:sym typeface="Helvetica"/>
              </a:rPr>
              <a:t>, pregnancy can occur if a sperm enters into the vagina and travels through the uterus to meet an egg in the fallopian tube.</a:t>
            </a:r>
          </a:p>
          <a:p>
            <a:pPr marR="0" algn="l" defTabSz="457200" rtl="0" fontAlgn="auto" latinLnBrk="0" hangingPunct="0">
              <a:lnSpc>
                <a:spcPct val="100000"/>
              </a:lnSpc>
              <a:spcBef>
                <a:spcPts val="0"/>
              </a:spcBef>
              <a:spcAft>
                <a:spcPts val="1200"/>
              </a:spcAft>
              <a:buClrTx/>
              <a:buSzTx/>
              <a:tabLst/>
            </a:pPr>
            <a:r>
              <a:rPr kumimoji="0" lang="en-GB" sz="1600" b="1" i="0" u="none" strike="noStrike" cap="none" spc="0" normalizeH="0" baseline="0" dirty="0">
                <a:ln>
                  <a:noFill/>
                </a:ln>
                <a:solidFill>
                  <a:schemeClr val="tx2"/>
                </a:solidFill>
                <a:effectLst/>
                <a:uFillTx/>
                <a:latin typeface="+mj-lt"/>
                <a:ea typeface="+mj-ea"/>
                <a:cs typeface="+mj-cs"/>
                <a:sym typeface="Helvetica"/>
              </a:rPr>
              <a:t>If fertilised, </a:t>
            </a:r>
            <a:r>
              <a:rPr kumimoji="0" lang="en-GB" sz="1600" b="0" i="0" u="none" strike="noStrike" cap="none" spc="0" normalizeH="0" baseline="0" dirty="0">
                <a:ln>
                  <a:noFill/>
                </a:ln>
                <a:solidFill>
                  <a:schemeClr val="tx2"/>
                </a:solidFill>
                <a:effectLst/>
                <a:uFillTx/>
                <a:latin typeface="+mj-lt"/>
                <a:ea typeface="+mj-ea"/>
                <a:cs typeface="+mj-cs"/>
                <a:sym typeface="Helvetica"/>
              </a:rPr>
              <a:t>the egg may then implant into the lining of the uterus.</a:t>
            </a:r>
          </a:p>
          <a:p>
            <a:pPr marR="0" algn="l" defTabSz="457200" rtl="0" fontAlgn="auto" latinLnBrk="0" hangingPunct="0">
              <a:lnSpc>
                <a:spcPct val="100000"/>
              </a:lnSpc>
              <a:spcBef>
                <a:spcPts val="0"/>
              </a:spcBef>
              <a:spcAft>
                <a:spcPts val="1200"/>
              </a:spcAft>
              <a:buClrTx/>
              <a:buSzTx/>
              <a:tabLst/>
            </a:pPr>
            <a:r>
              <a:rPr kumimoji="0" lang="en-GB" sz="1600" b="1" i="0" u="none" strike="noStrike" cap="none" spc="0" normalizeH="0" baseline="0" dirty="0">
                <a:ln>
                  <a:noFill/>
                </a:ln>
                <a:solidFill>
                  <a:schemeClr val="tx2"/>
                </a:solidFill>
                <a:effectLst/>
                <a:uFillTx/>
                <a:latin typeface="+mj-lt"/>
                <a:ea typeface="+mj-ea"/>
                <a:cs typeface="+mj-cs"/>
                <a:sym typeface="Helvetica"/>
              </a:rPr>
              <a:t>If implantation occurs</a:t>
            </a:r>
            <a:r>
              <a:rPr kumimoji="0" lang="en-GB" sz="1600" b="0" i="0" u="none" strike="noStrike" cap="none" spc="0" normalizeH="0" baseline="0" dirty="0">
                <a:ln>
                  <a:noFill/>
                </a:ln>
                <a:solidFill>
                  <a:schemeClr val="tx2"/>
                </a:solidFill>
                <a:effectLst/>
                <a:uFillTx/>
                <a:latin typeface="+mj-lt"/>
                <a:ea typeface="+mj-ea"/>
                <a:cs typeface="+mj-cs"/>
                <a:sym typeface="Helvetica"/>
              </a:rPr>
              <a:t>, the lining </a:t>
            </a:r>
            <a:br>
              <a:rPr kumimoji="0" lang="en-GB" sz="1600" b="0" i="0" u="none" strike="noStrike" cap="none" spc="0" normalizeH="0" baseline="0" dirty="0">
                <a:ln>
                  <a:noFill/>
                </a:ln>
                <a:solidFill>
                  <a:schemeClr val="tx2"/>
                </a:solidFill>
                <a:effectLst/>
                <a:uFillTx/>
                <a:latin typeface="+mj-lt"/>
                <a:ea typeface="+mj-ea"/>
                <a:cs typeface="+mj-cs"/>
                <a:sym typeface="Helvetica"/>
              </a:rPr>
            </a:br>
            <a:r>
              <a:rPr kumimoji="0" lang="en-GB" sz="1600" b="0" i="0" u="none" strike="noStrike" cap="none" spc="0" normalizeH="0" baseline="0" dirty="0">
                <a:ln>
                  <a:noFill/>
                </a:ln>
                <a:solidFill>
                  <a:schemeClr val="tx2"/>
                </a:solidFill>
                <a:effectLst/>
                <a:uFillTx/>
                <a:latin typeface="+mj-lt"/>
                <a:ea typeface="+mj-ea"/>
                <a:cs typeface="+mj-cs"/>
                <a:sym typeface="Helvetica"/>
              </a:rPr>
              <a:t>of the uterus (endometrium) is not shed, and a baby starts to develop.</a:t>
            </a:r>
          </a:p>
          <a:p>
            <a:pPr marR="0" algn="l" defTabSz="457200" rtl="0" fontAlgn="auto" latinLnBrk="0" hangingPunct="0">
              <a:lnSpc>
                <a:spcPct val="100000"/>
              </a:lnSpc>
              <a:spcBef>
                <a:spcPts val="0"/>
              </a:spcBef>
              <a:spcAft>
                <a:spcPts val="1200"/>
              </a:spcAft>
              <a:buClrTx/>
              <a:buSzTx/>
              <a:tabLst/>
            </a:pPr>
            <a:r>
              <a:rPr kumimoji="0" lang="en-GB" sz="1600" b="1" i="0" u="none" strike="noStrike" cap="none" spc="0" normalizeH="0" baseline="0" dirty="0">
                <a:ln>
                  <a:noFill/>
                </a:ln>
                <a:solidFill>
                  <a:schemeClr val="tx2"/>
                </a:solidFill>
                <a:effectLst/>
                <a:uFillTx/>
                <a:latin typeface="+mj-lt"/>
                <a:ea typeface="+mj-ea"/>
                <a:cs typeface="+mj-cs"/>
                <a:sym typeface="Helvetica"/>
              </a:rPr>
              <a:t>The first sign of pregnancy </a:t>
            </a:r>
            <a:r>
              <a:rPr kumimoji="0" lang="en-GB" sz="1600" b="0" i="0" u="none" strike="noStrike" cap="none" spc="0" normalizeH="0" baseline="0" dirty="0">
                <a:ln>
                  <a:noFill/>
                </a:ln>
                <a:solidFill>
                  <a:schemeClr val="tx2"/>
                </a:solidFill>
                <a:effectLst/>
                <a:uFillTx/>
                <a:latin typeface="+mj-lt"/>
                <a:ea typeface="+mj-ea"/>
                <a:cs typeface="+mj-cs"/>
                <a:sym typeface="Helvetica"/>
              </a:rPr>
              <a:t>for </a:t>
            </a:r>
            <a:br>
              <a:rPr kumimoji="0" lang="en-GB" sz="1600" b="0" i="0" u="none" strike="noStrike" cap="none" spc="0" normalizeH="0" baseline="0" dirty="0">
                <a:ln>
                  <a:noFill/>
                </a:ln>
                <a:solidFill>
                  <a:schemeClr val="tx2"/>
                </a:solidFill>
                <a:effectLst/>
                <a:uFillTx/>
                <a:latin typeface="+mj-lt"/>
                <a:ea typeface="+mj-ea"/>
                <a:cs typeface="+mj-cs"/>
                <a:sym typeface="Helvetica"/>
              </a:rPr>
            </a:br>
            <a:r>
              <a:rPr kumimoji="0" lang="en-GB" sz="1600" b="0" i="0" u="none" strike="noStrike" cap="none" spc="0" normalizeH="0" baseline="0" dirty="0">
                <a:ln>
                  <a:noFill/>
                </a:ln>
                <a:solidFill>
                  <a:schemeClr val="tx2"/>
                </a:solidFill>
                <a:effectLst/>
                <a:uFillTx/>
                <a:latin typeface="+mj-lt"/>
                <a:ea typeface="+mj-ea"/>
                <a:cs typeface="+mj-cs"/>
                <a:sym typeface="Helvetica"/>
              </a:rPr>
              <a:t>most women is a missed period.</a:t>
            </a:r>
          </a:p>
        </p:txBody>
      </p:sp>
      <p:grpSp>
        <p:nvGrpSpPr>
          <p:cNvPr id="17" name="Group 16">
            <a:extLst>
              <a:ext uri="{FF2B5EF4-FFF2-40B4-BE49-F238E27FC236}">
                <a16:creationId xmlns:a16="http://schemas.microsoft.com/office/drawing/2014/main" id="{3823ACE7-86C4-794B-9DA6-B9726C21C059}"/>
              </a:ext>
            </a:extLst>
          </p:cNvPr>
          <p:cNvGrpSpPr/>
          <p:nvPr/>
        </p:nvGrpSpPr>
        <p:grpSpPr>
          <a:xfrm>
            <a:off x="569919" y="1770828"/>
            <a:ext cx="4478070" cy="4560508"/>
            <a:chOff x="569919" y="1770828"/>
            <a:chExt cx="4478070" cy="4560508"/>
          </a:xfrm>
        </p:grpSpPr>
        <p:grpSp>
          <p:nvGrpSpPr>
            <p:cNvPr id="5" name="Group 4">
              <a:extLst>
                <a:ext uri="{FF2B5EF4-FFF2-40B4-BE49-F238E27FC236}">
                  <a16:creationId xmlns:a16="http://schemas.microsoft.com/office/drawing/2014/main" id="{F054903E-A72C-3F47-9A68-4758DE56609A}"/>
                </a:ext>
              </a:extLst>
            </p:cNvPr>
            <p:cNvGrpSpPr/>
            <p:nvPr/>
          </p:nvGrpSpPr>
          <p:grpSpPr>
            <a:xfrm>
              <a:off x="673155" y="1770828"/>
              <a:ext cx="4374834" cy="4560508"/>
              <a:chOff x="673155" y="1770828"/>
              <a:chExt cx="4374834" cy="4560508"/>
            </a:xfrm>
          </p:grpSpPr>
          <p:grpSp>
            <p:nvGrpSpPr>
              <p:cNvPr id="3" name="Group 2">
                <a:extLst>
                  <a:ext uri="{FF2B5EF4-FFF2-40B4-BE49-F238E27FC236}">
                    <a16:creationId xmlns:a16="http://schemas.microsoft.com/office/drawing/2014/main" id="{19B22268-B64B-AB44-9E66-6ECACF507862}"/>
                  </a:ext>
                </a:extLst>
              </p:cNvPr>
              <p:cNvGrpSpPr/>
              <p:nvPr/>
            </p:nvGrpSpPr>
            <p:grpSpPr>
              <a:xfrm>
                <a:off x="673155" y="1770828"/>
                <a:ext cx="4374834" cy="4404546"/>
                <a:chOff x="673155" y="1770828"/>
                <a:chExt cx="4374834" cy="4404546"/>
              </a:xfrm>
            </p:grpSpPr>
            <p:pic>
              <p:nvPicPr>
                <p:cNvPr id="10" name="Picture 9">
                  <a:extLst>
                    <a:ext uri="{FF2B5EF4-FFF2-40B4-BE49-F238E27FC236}">
                      <a16:creationId xmlns:a16="http://schemas.microsoft.com/office/drawing/2014/main" id="{BEDB4C40-A9B0-40A0-B0F6-9C94757ED7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612" b="4264"/>
                <a:stretch/>
              </p:blipFill>
              <p:spPr>
                <a:xfrm>
                  <a:off x="803188" y="1770828"/>
                  <a:ext cx="4244801" cy="4404546"/>
                </a:xfrm>
                <a:prstGeom prst="rect">
                  <a:avLst/>
                </a:prstGeom>
              </p:spPr>
            </p:pic>
            <p:sp>
              <p:nvSpPr>
                <p:cNvPr id="6" name="Rectangle 5">
                  <a:extLst>
                    <a:ext uri="{FF2B5EF4-FFF2-40B4-BE49-F238E27FC236}">
                      <a16:creationId xmlns:a16="http://schemas.microsoft.com/office/drawing/2014/main" id="{69B6E017-34F0-C344-AB59-5FBD66CDA4FB}"/>
                    </a:ext>
                  </a:extLst>
                </p:cNvPr>
                <p:cNvSpPr/>
                <p:nvPr/>
              </p:nvSpPr>
              <p:spPr>
                <a:xfrm rot="2413523">
                  <a:off x="3662390" y="2267792"/>
                  <a:ext cx="1082492"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8" name="Rectangle 7">
                  <a:extLst>
                    <a:ext uri="{FF2B5EF4-FFF2-40B4-BE49-F238E27FC236}">
                      <a16:creationId xmlns:a16="http://schemas.microsoft.com/office/drawing/2014/main" id="{2ADB7378-A3B9-E744-9E35-0E19EB383470}"/>
                    </a:ext>
                  </a:extLst>
                </p:cNvPr>
                <p:cNvSpPr/>
                <p:nvPr/>
              </p:nvSpPr>
              <p:spPr>
                <a:xfrm rot="7838184">
                  <a:off x="3797073" y="5339268"/>
                  <a:ext cx="1351885"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11" name="Rectangle 10">
                  <a:extLst>
                    <a:ext uri="{FF2B5EF4-FFF2-40B4-BE49-F238E27FC236}">
                      <a16:creationId xmlns:a16="http://schemas.microsoft.com/office/drawing/2014/main" id="{08A04113-E18D-8D4A-91F6-143107BBC032}"/>
                    </a:ext>
                  </a:extLst>
                </p:cNvPr>
                <p:cNvSpPr/>
                <p:nvPr/>
              </p:nvSpPr>
              <p:spPr>
                <a:xfrm rot="17799974">
                  <a:off x="442381" y="2900612"/>
                  <a:ext cx="779817"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
            <p:nvSpPr>
              <p:cNvPr id="12" name="Rectangle 11">
                <a:extLst>
                  <a:ext uri="{FF2B5EF4-FFF2-40B4-BE49-F238E27FC236}">
                    <a16:creationId xmlns:a16="http://schemas.microsoft.com/office/drawing/2014/main" id="{57BC5232-B3F9-7B44-9356-5BC92001465D}"/>
                  </a:ext>
                </a:extLst>
              </p:cNvPr>
              <p:cNvSpPr/>
              <p:nvPr/>
            </p:nvSpPr>
            <p:spPr>
              <a:xfrm rot="10123788">
                <a:off x="2771006" y="6082349"/>
                <a:ext cx="905778" cy="248987"/>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
          <p:nvSpPr>
            <p:cNvPr id="13" name="TextBox 12">
              <a:extLst>
                <a:ext uri="{FF2B5EF4-FFF2-40B4-BE49-F238E27FC236}">
                  <a16:creationId xmlns:a16="http://schemas.microsoft.com/office/drawing/2014/main" id="{77439BE0-0A49-2842-AA2F-6256C04511B2}"/>
                </a:ext>
              </a:extLst>
            </p:cNvPr>
            <p:cNvSpPr txBox="1"/>
            <p:nvPr/>
          </p:nvSpPr>
          <p:spPr>
            <a:xfrm rot="3039342">
              <a:off x="3641539" y="2446565"/>
              <a:ext cx="1214431"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chemeClr val="accent3"/>
                  </a:solidFill>
                </a:rPr>
                <a:t>Menstruation</a:t>
              </a:r>
            </a:p>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j-lt"/>
                <a:ea typeface="+mj-ea"/>
                <a:cs typeface="+mj-cs"/>
                <a:sym typeface="Helvetica"/>
              </a:endParaRPr>
            </a:p>
          </p:txBody>
        </p:sp>
        <p:sp>
          <p:nvSpPr>
            <p:cNvPr id="14" name="TextBox 13">
              <a:extLst>
                <a:ext uri="{FF2B5EF4-FFF2-40B4-BE49-F238E27FC236}">
                  <a16:creationId xmlns:a16="http://schemas.microsoft.com/office/drawing/2014/main" id="{B1097FDE-EE67-014C-BC2B-357AC7544D42}"/>
                </a:ext>
              </a:extLst>
            </p:cNvPr>
            <p:cNvSpPr txBox="1"/>
            <p:nvPr/>
          </p:nvSpPr>
          <p:spPr>
            <a:xfrm rot="18498408">
              <a:off x="3855380" y="5184796"/>
              <a:ext cx="123527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rgbClr val="F15C41"/>
                  </a:solidFill>
                </a:rPr>
                <a:t>Pre-ovulation</a:t>
              </a:r>
            </a:p>
          </p:txBody>
        </p:sp>
        <p:sp>
          <p:nvSpPr>
            <p:cNvPr id="15" name="TextBox 14">
              <a:extLst>
                <a:ext uri="{FF2B5EF4-FFF2-40B4-BE49-F238E27FC236}">
                  <a16:creationId xmlns:a16="http://schemas.microsoft.com/office/drawing/2014/main" id="{2AC81DA0-64C7-F044-B725-9199AAA8B04D}"/>
                </a:ext>
              </a:extLst>
            </p:cNvPr>
            <p:cNvSpPr txBox="1"/>
            <p:nvPr/>
          </p:nvSpPr>
          <p:spPr>
            <a:xfrm rot="21238780">
              <a:off x="2636385" y="6021486"/>
              <a:ext cx="91627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chemeClr val="accent1"/>
                  </a:solidFill>
                </a:rPr>
                <a:t>Ovulation</a:t>
              </a:r>
              <a:endParaRPr lang="en-GB" sz="1400" b="1" dirty="0">
                <a:solidFill>
                  <a:srgbClr val="F15C41"/>
                </a:solidFill>
              </a:endParaRPr>
            </a:p>
          </p:txBody>
        </p:sp>
        <p:sp>
          <p:nvSpPr>
            <p:cNvPr id="16" name="TextBox 15">
              <a:extLst>
                <a:ext uri="{FF2B5EF4-FFF2-40B4-BE49-F238E27FC236}">
                  <a16:creationId xmlns:a16="http://schemas.microsoft.com/office/drawing/2014/main" id="{4D2111F0-381E-AC4D-AC0A-D853144F8A7F}"/>
                </a:ext>
              </a:extLst>
            </p:cNvPr>
            <p:cNvSpPr txBox="1"/>
            <p:nvPr/>
          </p:nvSpPr>
          <p:spPr>
            <a:xfrm rot="5400000">
              <a:off x="74912" y="3868147"/>
              <a:ext cx="129778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chemeClr val="accent4"/>
                  </a:solidFill>
                </a:rPr>
                <a:t>Pre-menstrual</a:t>
              </a:r>
              <a:endParaRPr lang="en-GB" sz="1400" b="1" dirty="0">
                <a:solidFill>
                  <a:srgbClr val="F15C41"/>
                </a:solidFill>
              </a:endParaRPr>
            </a:p>
          </p:txBody>
        </p:sp>
      </p:grpSp>
    </p:spTree>
    <p:extLst>
      <p:ext uri="{BB962C8B-B14F-4D97-AF65-F5344CB8AC3E}">
        <p14:creationId xmlns:p14="http://schemas.microsoft.com/office/powerpoint/2010/main" val="1012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589A-A96C-4F5E-AA6C-7122808717DE}"/>
              </a:ext>
            </a:extLst>
          </p:cNvPr>
          <p:cNvSpPr>
            <a:spLocks noGrp="1"/>
          </p:cNvSpPr>
          <p:nvPr>
            <p:ph type="title"/>
          </p:nvPr>
        </p:nvSpPr>
        <p:spPr/>
        <p:txBody>
          <a:bodyPr>
            <a:normAutofit/>
          </a:bodyPr>
          <a:lstStyle/>
          <a:p>
            <a:r>
              <a:rPr lang="en-GB" dirty="0"/>
              <a:t>FERTILISATION AND IMPLANTATION</a:t>
            </a:r>
          </a:p>
        </p:txBody>
      </p:sp>
      <p:sp>
        <p:nvSpPr>
          <p:cNvPr id="4" name="Slide Number Placeholder 3">
            <a:extLst>
              <a:ext uri="{FF2B5EF4-FFF2-40B4-BE49-F238E27FC236}">
                <a16:creationId xmlns:a16="http://schemas.microsoft.com/office/drawing/2014/main" id="{512DFE0A-6C05-49FF-96C5-4CE706E3029E}"/>
              </a:ext>
            </a:extLst>
          </p:cNvPr>
          <p:cNvSpPr>
            <a:spLocks noGrp="1"/>
          </p:cNvSpPr>
          <p:nvPr>
            <p:ph type="sldNum" sz="quarter" idx="4"/>
          </p:nvPr>
        </p:nvSpPr>
        <p:spPr/>
        <p:txBody>
          <a:bodyPr/>
          <a:lstStyle/>
          <a:p>
            <a:fld id="{63F7E935-997C-4AB2-AAF8-EEF37886DB40}" type="slidenum">
              <a:rPr lang="en-GB" smtClean="0"/>
              <a:pPr/>
              <a:t>43</a:t>
            </a:fld>
            <a:endParaRPr lang="en-GB"/>
          </a:p>
        </p:txBody>
      </p:sp>
      <p:sp>
        <p:nvSpPr>
          <p:cNvPr id="7" name="Rectangle 6">
            <a:extLst>
              <a:ext uri="{FF2B5EF4-FFF2-40B4-BE49-F238E27FC236}">
                <a16:creationId xmlns:a16="http://schemas.microsoft.com/office/drawing/2014/main" id="{87864BED-73D3-4BBD-B00A-2178C3227037}"/>
              </a:ext>
            </a:extLst>
          </p:cNvPr>
          <p:cNvSpPr/>
          <p:nvPr/>
        </p:nvSpPr>
        <p:spPr>
          <a:xfrm>
            <a:off x="5111273" y="1617378"/>
            <a:ext cx="3556261" cy="4605633"/>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08000" rIns="108000" bIns="45718" numCol="1" spcCol="38100" rtlCol="0" anchor="ctr">
            <a:noAutofit/>
          </a:bodyPr>
          <a:lstStyle/>
          <a:p>
            <a:pPr marR="0" algn="l" defTabSz="457200" rtl="0" fontAlgn="auto" latinLnBrk="0" hangingPunct="0">
              <a:lnSpc>
                <a:spcPct val="100000"/>
              </a:lnSpc>
              <a:spcBef>
                <a:spcPts val="0"/>
              </a:spcBef>
              <a:spcAft>
                <a:spcPts val="1200"/>
              </a:spcAft>
              <a:buClrTx/>
              <a:buSzTx/>
              <a:tabLst/>
            </a:pPr>
            <a:r>
              <a:rPr kumimoji="0" lang="en-GB" sz="1600" i="0" u="none" strike="noStrike" cap="none" spc="0" normalizeH="0" baseline="0" dirty="0">
                <a:ln>
                  <a:noFill/>
                </a:ln>
                <a:solidFill>
                  <a:schemeClr val="tx2"/>
                </a:solidFill>
                <a:effectLst/>
                <a:uFillTx/>
                <a:latin typeface="+mj-lt"/>
                <a:ea typeface="+mj-ea"/>
                <a:cs typeface="+mj-cs"/>
                <a:sym typeface="Helvetica"/>
              </a:rPr>
              <a:t>Understanding the fertile </a:t>
            </a:r>
            <a:br>
              <a:rPr kumimoji="0" lang="en-GB" sz="1600" i="0" u="none" strike="noStrike" cap="none" spc="0" normalizeH="0" baseline="0" dirty="0">
                <a:ln>
                  <a:noFill/>
                </a:ln>
                <a:solidFill>
                  <a:schemeClr val="tx2"/>
                </a:solidFill>
                <a:effectLst/>
                <a:uFillTx/>
                <a:latin typeface="+mj-lt"/>
                <a:ea typeface="+mj-ea"/>
                <a:cs typeface="+mj-cs"/>
                <a:sym typeface="Helvetica"/>
              </a:rPr>
            </a:br>
            <a:r>
              <a:rPr kumimoji="0" lang="en-GB" sz="1600" i="0" u="none" strike="noStrike" cap="none" spc="0" normalizeH="0" baseline="0" dirty="0">
                <a:ln>
                  <a:noFill/>
                </a:ln>
                <a:solidFill>
                  <a:schemeClr val="tx2"/>
                </a:solidFill>
                <a:effectLst/>
                <a:uFillTx/>
                <a:latin typeface="+mj-lt"/>
                <a:ea typeface="+mj-ea"/>
                <a:cs typeface="+mj-cs"/>
                <a:sym typeface="Helvetica"/>
              </a:rPr>
              <a:t>window is important in helping to prevent, and perhaps one day plan, a pregnancy.</a:t>
            </a:r>
          </a:p>
          <a:p>
            <a:pPr algn="l">
              <a:spcAft>
                <a:spcPts val="1200"/>
              </a:spcAft>
            </a:pPr>
            <a:r>
              <a:rPr lang="en-GB" sz="1600" dirty="0">
                <a:solidFill>
                  <a:schemeClr val="tx2"/>
                </a:solidFill>
              </a:rPr>
              <a:t>Females are </a:t>
            </a:r>
            <a:r>
              <a:rPr lang="en-GB" sz="1600" b="1" dirty="0">
                <a:solidFill>
                  <a:schemeClr val="tx2"/>
                </a:solidFill>
              </a:rPr>
              <a:t>most fertile a few days either side of ovulation </a:t>
            </a:r>
            <a:r>
              <a:rPr lang="en-GB" sz="1600" dirty="0">
                <a:solidFill>
                  <a:schemeClr val="tx2"/>
                </a:solidFill>
              </a:rPr>
              <a:t>– the point at which an egg is released.</a:t>
            </a:r>
            <a:endParaRPr kumimoji="0" lang="en-GB" sz="1600" i="0" u="none" strike="noStrike" cap="none" spc="0" normalizeH="0" baseline="0" dirty="0">
              <a:ln>
                <a:noFill/>
              </a:ln>
              <a:solidFill>
                <a:schemeClr val="tx2"/>
              </a:solidFill>
              <a:effectLst/>
              <a:uFillTx/>
              <a:latin typeface="+mj-lt"/>
              <a:ea typeface="+mj-ea"/>
              <a:cs typeface="+mj-cs"/>
              <a:sym typeface="Helvetica"/>
            </a:endParaRPr>
          </a:p>
          <a:p>
            <a:pPr marR="0" algn="l" defTabSz="457200" rtl="0" fontAlgn="auto" latinLnBrk="0" hangingPunct="0">
              <a:lnSpc>
                <a:spcPct val="100000"/>
              </a:lnSpc>
              <a:spcBef>
                <a:spcPts val="0"/>
              </a:spcBef>
              <a:spcAft>
                <a:spcPts val="1200"/>
              </a:spcAft>
              <a:buClrTx/>
              <a:buSzTx/>
              <a:tabLst/>
            </a:pPr>
            <a:r>
              <a:rPr kumimoji="0" lang="en-GB" sz="1600" i="0" u="none" strike="noStrike" cap="none" spc="0" normalizeH="0" baseline="0" dirty="0">
                <a:ln>
                  <a:noFill/>
                </a:ln>
                <a:solidFill>
                  <a:schemeClr val="tx2"/>
                </a:solidFill>
                <a:effectLst/>
                <a:uFillTx/>
                <a:latin typeface="+mj-lt"/>
                <a:ea typeface="+mj-ea"/>
                <a:cs typeface="+mj-cs"/>
                <a:sym typeface="Helvetica"/>
              </a:rPr>
              <a:t>This is known as the </a:t>
            </a:r>
            <a:r>
              <a:rPr kumimoji="0" lang="en-GB" sz="1600" b="1" i="0" u="none" strike="noStrike" cap="none" spc="0" normalizeH="0" baseline="0" dirty="0">
                <a:ln>
                  <a:noFill/>
                </a:ln>
                <a:solidFill>
                  <a:schemeClr val="tx2"/>
                </a:solidFill>
                <a:effectLst/>
                <a:uFillTx/>
                <a:latin typeface="+mj-lt"/>
                <a:ea typeface="+mj-ea"/>
                <a:cs typeface="+mj-cs"/>
                <a:sym typeface="Helvetica"/>
              </a:rPr>
              <a:t>fertile window</a:t>
            </a:r>
            <a:r>
              <a:rPr kumimoji="0" lang="en-GB" sz="1600" i="0" u="none" strike="noStrike" cap="none" spc="0" normalizeH="0" baseline="0" dirty="0">
                <a:ln>
                  <a:noFill/>
                </a:ln>
                <a:solidFill>
                  <a:schemeClr val="tx2"/>
                </a:solidFill>
                <a:effectLst/>
                <a:uFillTx/>
                <a:latin typeface="+mj-lt"/>
                <a:ea typeface="+mj-ea"/>
                <a:cs typeface="+mj-cs"/>
                <a:sym typeface="Helvetica"/>
              </a:rPr>
              <a:t>, when the chance of conception is high.</a:t>
            </a:r>
          </a:p>
          <a:p>
            <a:pPr algn="l">
              <a:spcAft>
                <a:spcPts val="1200"/>
              </a:spcAft>
            </a:pPr>
            <a:r>
              <a:rPr lang="en-GB" sz="1600" dirty="0">
                <a:solidFill>
                  <a:schemeClr val="tx2"/>
                </a:solidFill>
              </a:rPr>
              <a:t>However, if you want to avoid a pregnancy, you should use contraception </a:t>
            </a:r>
            <a:r>
              <a:rPr lang="en-GB" sz="1600" b="1" dirty="0">
                <a:solidFill>
                  <a:schemeClr val="tx2"/>
                </a:solidFill>
              </a:rPr>
              <a:t>any</a:t>
            </a:r>
            <a:r>
              <a:rPr lang="en-GB" sz="1600" dirty="0">
                <a:solidFill>
                  <a:schemeClr val="tx2"/>
                </a:solidFill>
              </a:rPr>
              <a:t> time you have sex as it’s still possible to conceive outside this window, even during your period.</a:t>
            </a:r>
            <a:endParaRPr kumimoji="0" lang="en-GB" sz="1600" i="0" u="none" strike="noStrike" cap="none" spc="0" normalizeH="0" baseline="0" dirty="0">
              <a:ln>
                <a:noFill/>
              </a:ln>
              <a:solidFill>
                <a:schemeClr val="tx2"/>
              </a:solidFill>
              <a:effectLst/>
              <a:uFillTx/>
              <a:latin typeface="+mj-lt"/>
              <a:ea typeface="+mj-ea"/>
              <a:cs typeface="+mj-cs"/>
              <a:sym typeface="Helvetica"/>
            </a:endParaRPr>
          </a:p>
        </p:txBody>
      </p:sp>
      <p:grpSp>
        <p:nvGrpSpPr>
          <p:cNvPr id="9" name="Group 8">
            <a:extLst>
              <a:ext uri="{FF2B5EF4-FFF2-40B4-BE49-F238E27FC236}">
                <a16:creationId xmlns:a16="http://schemas.microsoft.com/office/drawing/2014/main" id="{0A9D9932-7A37-DC4F-9724-9E6C7417F717}"/>
              </a:ext>
            </a:extLst>
          </p:cNvPr>
          <p:cNvGrpSpPr/>
          <p:nvPr/>
        </p:nvGrpSpPr>
        <p:grpSpPr>
          <a:xfrm>
            <a:off x="429511" y="1770828"/>
            <a:ext cx="4618478" cy="4560508"/>
            <a:chOff x="429511" y="1770828"/>
            <a:chExt cx="4618478" cy="4560508"/>
          </a:xfrm>
        </p:grpSpPr>
        <p:grpSp>
          <p:nvGrpSpPr>
            <p:cNvPr id="8" name="Group 7">
              <a:extLst>
                <a:ext uri="{FF2B5EF4-FFF2-40B4-BE49-F238E27FC236}">
                  <a16:creationId xmlns:a16="http://schemas.microsoft.com/office/drawing/2014/main" id="{6B18BB26-2F71-D144-B9BA-DD3CFFDDFD63}"/>
                </a:ext>
              </a:extLst>
            </p:cNvPr>
            <p:cNvGrpSpPr/>
            <p:nvPr/>
          </p:nvGrpSpPr>
          <p:grpSpPr>
            <a:xfrm>
              <a:off x="429511" y="1770828"/>
              <a:ext cx="4618478" cy="4560508"/>
              <a:chOff x="429511" y="1770828"/>
              <a:chExt cx="4618478" cy="4560508"/>
            </a:xfrm>
          </p:grpSpPr>
          <p:grpSp>
            <p:nvGrpSpPr>
              <p:cNvPr id="6" name="Group 5">
                <a:extLst>
                  <a:ext uri="{FF2B5EF4-FFF2-40B4-BE49-F238E27FC236}">
                    <a16:creationId xmlns:a16="http://schemas.microsoft.com/office/drawing/2014/main" id="{9EAD5590-3FEB-8042-AC4E-A4D5D5D07462}"/>
                  </a:ext>
                </a:extLst>
              </p:cNvPr>
              <p:cNvGrpSpPr/>
              <p:nvPr/>
            </p:nvGrpSpPr>
            <p:grpSpPr>
              <a:xfrm>
                <a:off x="429511" y="1770828"/>
                <a:ext cx="4618478" cy="4404546"/>
                <a:chOff x="429511" y="1770828"/>
                <a:chExt cx="4618478" cy="4404546"/>
              </a:xfrm>
            </p:grpSpPr>
            <p:pic>
              <p:nvPicPr>
                <p:cNvPr id="10" name="Picture 9">
                  <a:extLst>
                    <a:ext uri="{FF2B5EF4-FFF2-40B4-BE49-F238E27FC236}">
                      <a16:creationId xmlns:a16="http://schemas.microsoft.com/office/drawing/2014/main" id="{BEDB4C40-A9B0-40A0-B0F6-9C94757ED7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144" b="4264"/>
                <a:stretch/>
              </p:blipFill>
              <p:spPr>
                <a:xfrm>
                  <a:off x="827902" y="1770828"/>
                  <a:ext cx="4220087" cy="4404546"/>
                </a:xfrm>
                <a:prstGeom prst="rect">
                  <a:avLst/>
                </a:prstGeom>
              </p:spPr>
            </p:pic>
            <p:sp>
              <p:nvSpPr>
                <p:cNvPr id="5" name="TextBox 4">
                  <a:extLst>
                    <a:ext uri="{FF2B5EF4-FFF2-40B4-BE49-F238E27FC236}">
                      <a16:creationId xmlns:a16="http://schemas.microsoft.com/office/drawing/2014/main" id="{4ACFB60C-FDAE-4C99-85FB-4B82B5A691FD}"/>
                    </a:ext>
                  </a:extLst>
                </p:cNvPr>
                <p:cNvSpPr txBox="1"/>
                <p:nvPr/>
              </p:nvSpPr>
              <p:spPr>
                <a:xfrm>
                  <a:off x="429511" y="5389825"/>
                  <a:ext cx="1297789" cy="5232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US" sz="1400" b="1" dirty="0">
                      <a:solidFill>
                        <a:srgbClr val="000000"/>
                      </a:solidFill>
                    </a:rPr>
                    <a:t>THE FERTILE</a:t>
                  </a:r>
                  <a:br>
                    <a:rPr lang="en-US" sz="1400" b="1" dirty="0">
                      <a:solidFill>
                        <a:srgbClr val="000000"/>
                      </a:solidFill>
                    </a:rPr>
                  </a:br>
                  <a:r>
                    <a:rPr lang="en-US" sz="1400" b="1" dirty="0">
                      <a:solidFill>
                        <a:srgbClr val="000000"/>
                      </a:solidFill>
                    </a:rPr>
                    <a:t>WINDOW</a:t>
                  </a:r>
                </a:p>
              </p:txBody>
            </p:sp>
            <p:grpSp>
              <p:nvGrpSpPr>
                <p:cNvPr id="22" name="Group 21">
                  <a:extLst>
                    <a:ext uri="{FF2B5EF4-FFF2-40B4-BE49-F238E27FC236}">
                      <a16:creationId xmlns:a16="http://schemas.microsoft.com/office/drawing/2014/main" id="{820FA124-EB45-4ECD-81C0-BD991C8C13F4}"/>
                    </a:ext>
                  </a:extLst>
                </p:cNvPr>
                <p:cNvGrpSpPr/>
                <p:nvPr/>
              </p:nvGrpSpPr>
              <p:grpSpPr>
                <a:xfrm rot="20782472">
                  <a:off x="2430500" y="5604589"/>
                  <a:ext cx="1573744" cy="278313"/>
                  <a:chOff x="2032851" y="5648989"/>
                  <a:chExt cx="1573744" cy="278313"/>
                </a:xfrm>
              </p:grpSpPr>
              <p:pic>
                <p:nvPicPr>
                  <p:cNvPr id="13" name="Picture 12">
                    <a:extLst>
                      <a:ext uri="{FF2B5EF4-FFF2-40B4-BE49-F238E27FC236}">
                        <a16:creationId xmlns:a16="http://schemas.microsoft.com/office/drawing/2014/main" id="{829FCBB9-0518-4A98-A178-5BDA13E4CAA7}"/>
                      </a:ext>
                    </a:extLst>
                  </p:cNvPr>
                  <p:cNvPicPr>
                    <a:picLocks noChangeAspect="1"/>
                  </p:cNvPicPr>
                  <p:nvPr/>
                </p:nvPicPr>
                <p:blipFill>
                  <a:blip r:embed="rId3"/>
                  <a:stretch>
                    <a:fillRect/>
                  </a:stretch>
                </p:blipFill>
                <p:spPr>
                  <a:xfrm>
                    <a:off x="2032851" y="5648989"/>
                    <a:ext cx="418375" cy="193096"/>
                  </a:xfrm>
                  <a:prstGeom prst="rect">
                    <a:avLst/>
                  </a:prstGeom>
                </p:spPr>
              </p:pic>
              <p:pic>
                <p:nvPicPr>
                  <p:cNvPr id="15" name="Picture 14">
                    <a:extLst>
                      <a:ext uri="{FF2B5EF4-FFF2-40B4-BE49-F238E27FC236}">
                        <a16:creationId xmlns:a16="http://schemas.microsoft.com/office/drawing/2014/main" id="{732586D9-F96A-456C-B879-41DF4940B4BA}"/>
                      </a:ext>
                    </a:extLst>
                  </p:cNvPr>
                  <p:cNvPicPr>
                    <a:picLocks noChangeAspect="1"/>
                  </p:cNvPicPr>
                  <p:nvPr/>
                </p:nvPicPr>
                <p:blipFill>
                  <a:blip r:embed="rId3"/>
                  <a:stretch>
                    <a:fillRect/>
                  </a:stretch>
                </p:blipFill>
                <p:spPr>
                  <a:xfrm rot="20852928">
                    <a:off x="2420019" y="5741864"/>
                    <a:ext cx="439093" cy="182896"/>
                  </a:xfrm>
                  <a:prstGeom prst="rect">
                    <a:avLst/>
                  </a:prstGeom>
                </p:spPr>
              </p:pic>
              <p:pic>
                <p:nvPicPr>
                  <p:cNvPr id="17" name="Picture 16">
                    <a:extLst>
                      <a:ext uri="{FF2B5EF4-FFF2-40B4-BE49-F238E27FC236}">
                        <a16:creationId xmlns:a16="http://schemas.microsoft.com/office/drawing/2014/main" id="{487C6650-8160-4E82-86B0-14687762237B}"/>
                      </a:ext>
                    </a:extLst>
                  </p:cNvPr>
                  <p:cNvPicPr>
                    <a:picLocks noChangeAspect="1"/>
                  </p:cNvPicPr>
                  <p:nvPr/>
                </p:nvPicPr>
                <p:blipFill>
                  <a:blip r:embed="rId3"/>
                  <a:stretch>
                    <a:fillRect/>
                  </a:stretch>
                </p:blipFill>
                <p:spPr>
                  <a:xfrm rot="20045190">
                    <a:off x="2820103" y="5744406"/>
                    <a:ext cx="396274" cy="182896"/>
                  </a:xfrm>
                  <a:prstGeom prst="rect">
                    <a:avLst/>
                  </a:prstGeom>
                </p:spPr>
              </p:pic>
              <p:pic>
                <p:nvPicPr>
                  <p:cNvPr id="19" name="Picture 18">
                    <a:extLst>
                      <a:ext uri="{FF2B5EF4-FFF2-40B4-BE49-F238E27FC236}">
                        <a16:creationId xmlns:a16="http://schemas.microsoft.com/office/drawing/2014/main" id="{DC298639-384D-413F-B105-75318AFD6220}"/>
                      </a:ext>
                    </a:extLst>
                  </p:cNvPr>
                  <p:cNvPicPr>
                    <a:picLocks noChangeAspect="1"/>
                  </p:cNvPicPr>
                  <p:nvPr/>
                </p:nvPicPr>
                <p:blipFill>
                  <a:blip r:embed="rId3"/>
                  <a:stretch>
                    <a:fillRect/>
                  </a:stretch>
                </p:blipFill>
                <p:spPr>
                  <a:xfrm rot="19246276">
                    <a:off x="3210321" y="5661130"/>
                    <a:ext cx="396274" cy="182896"/>
                  </a:xfrm>
                  <a:prstGeom prst="rect">
                    <a:avLst/>
                  </a:prstGeom>
                </p:spPr>
              </p:pic>
            </p:grpSp>
            <p:grpSp>
              <p:nvGrpSpPr>
                <p:cNvPr id="23" name="Group 22">
                  <a:extLst>
                    <a:ext uri="{FF2B5EF4-FFF2-40B4-BE49-F238E27FC236}">
                      <a16:creationId xmlns:a16="http://schemas.microsoft.com/office/drawing/2014/main" id="{E5FB4857-1827-4EB2-BB44-77571E722B9A}"/>
                    </a:ext>
                  </a:extLst>
                </p:cNvPr>
                <p:cNvGrpSpPr/>
                <p:nvPr/>
              </p:nvGrpSpPr>
              <p:grpSpPr>
                <a:xfrm rot="20624890">
                  <a:off x="2491265" y="5315855"/>
                  <a:ext cx="1308620" cy="283690"/>
                  <a:chOff x="2056215" y="5657869"/>
                  <a:chExt cx="1308620" cy="283690"/>
                </a:xfrm>
              </p:grpSpPr>
              <p:pic>
                <p:nvPicPr>
                  <p:cNvPr id="24" name="Picture 23">
                    <a:extLst>
                      <a:ext uri="{FF2B5EF4-FFF2-40B4-BE49-F238E27FC236}">
                        <a16:creationId xmlns:a16="http://schemas.microsoft.com/office/drawing/2014/main" id="{48E3443A-5C6D-4CFA-95E9-DEA485B42CA4}"/>
                      </a:ext>
                    </a:extLst>
                  </p:cNvPr>
                  <p:cNvPicPr>
                    <a:picLocks noChangeAspect="1"/>
                  </p:cNvPicPr>
                  <p:nvPr/>
                </p:nvPicPr>
                <p:blipFill>
                  <a:blip r:embed="rId3"/>
                  <a:stretch>
                    <a:fillRect/>
                  </a:stretch>
                </p:blipFill>
                <p:spPr>
                  <a:xfrm rot="43626">
                    <a:off x="2056215" y="5657869"/>
                    <a:ext cx="455877" cy="210405"/>
                  </a:xfrm>
                  <a:prstGeom prst="rect">
                    <a:avLst/>
                  </a:prstGeom>
                </p:spPr>
              </p:pic>
              <p:pic>
                <p:nvPicPr>
                  <p:cNvPr id="25" name="Picture 24">
                    <a:extLst>
                      <a:ext uri="{FF2B5EF4-FFF2-40B4-BE49-F238E27FC236}">
                        <a16:creationId xmlns:a16="http://schemas.microsoft.com/office/drawing/2014/main" id="{122DEEBB-A2CE-4F25-BFE6-CC31EB62AC73}"/>
                      </a:ext>
                    </a:extLst>
                  </p:cNvPr>
                  <p:cNvPicPr>
                    <a:picLocks noChangeAspect="1"/>
                  </p:cNvPicPr>
                  <p:nvPr/>
                </p:nvPicPr>
                <p:blipFill>
                  <a:blip r:embed="rId3"/>
                  <a:stretch>
                    <a:fillRect/>
                  </a:stretch>
                </p:blipFill>
                <p:spPr>
                  <a:xfrm rot="20673553">
                    <a:off x="2483956" y="5758663"/>
                    <a:ext cx="476949" cy="182896"/>
                  </a:xfrm>
                  <a:prstGeom prst="rect">
                    <a:avLst/>
                  </a:prstGeom>
                </p:spPr>
              </p:pic>
              <p:pic>
                <p:nvPicPr>
                  <p:cNvPr id="26" name="Picture 25">
                    <a:extLst>
                      <a:ext uri="{FF2B5EF4-FFF2-40B4-BE49-F238E27FC236}">
                        <a16:creationId xmlns:a16="http://schemas.microsoft.com/office/drawing/2014/main" id="{762942EF-DBEA-47F2-9304-BC331640F2EC}"/>
                      </a:ext>
                    </a:extLst>
                  </p:cNvPr>
                  <p:cNvPicPr>
                    <a:picLocks noChangeAspect="1"/>
                  </p:cNvPicPr>
                  <p:nvPr/>
                </p:nvPicPr>
                <p:blipFill>
                  <a:blip r:embed="rId3"/>
                  <a:stretch>
                    <a:fillRect/>
                  </a:stretch>
                </p:blipFill>
                <p:spPr>
                  <a:xfrm rot="19600130">
                    <a:off x="2916545" y="5707100"/>
                    <a:ext cx="448290" cy="209817"/>
                  </a:xfrm>
                  <a:prstGeom prst="rect">
                    <a:avLst/>
                  </a:prstGeom>
                </p:spPr>
              </p:pic>
            </p:grpSp>
            <p:sp>
              <p:nvSpPr>
                <p:cNvPr id="33" name="Arrow: Right 32">
                  <a:extLst>
                    <a:ext uri="{FF2B5EF4-FFF2-40B4-BE49-F238E27FC236}">
                      <a16:creationId xmlns:a16="http://schemas.microsoft.com/office/drawing/2014/main" id="{1629784E-EB6E-4316-83AE-1388197FDF49}"/>
                    </a:ext>
                  </a:extLst>
                </p:cNvPr>
                <p:cNvSpPr/>
                <p:nvPr/>
              </p:nvSpPr>
              <p:spPr>
                <a:xfrm>
                  <a:off x="1877612" y="5300615"/>
                  <a:ext cx="574005" cy="647920"/>
                </a:xfrm>
                <a:prstGeom prst="rightArrow">
                  <a:avLst>
                    <a:gd name="adj1" fmla="val 50000"/>
                    <a:gd name="adj2" fmla="val 67700"/>
                  </a:avLst>
                </a:prstGeom>
                <a:solidFill>
                  <a:srgbClr val="FFFFFF"/>
                </a:solidFill>
                <a:ln w="3810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j-lt"/>
                    <a:ea typeface="+mj-ea"/>
                    <a:cs typeface="+mj-cs"/>
                    <a:sym typeface="Helvetica"/>
                  </a:endParaRPr>
                </a:p>
              </p:txBody>
            </p:sp>
            <p:sp>
              <p:nvSpPr>
                <p:cNvPr id="18" name="Rectangle 17">
                  <a:extLst>
                    <a:ext uri="{FF2B5EF4-FFF2-40B4-BE49-F238E27FC236}">
                      <a16:creationId xmlns:a16="http://schemas.microsoft.com/office/drawing/2014/main" id="{9D7D112B-3B57-9142-96E0-72ABC1894B69}"/>
                    </a:ext>
                  </a:extLst>
                </p:cNvPr>
                <p:cNvSpPr/>
                <p:nvPr/>
              </p:nvSpPr>
              <p:spPr>
                <a:xfrm rot="2413523">
                  <a:off x="3662390" y="2267792"/>
                  <a:ext cx="1082492"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20" name="Rectangle 19">
                  <a:extLst>
                    <a:ext uri="{FF2B5EF4-FFF2-40B4-BE49-F238E27FC236}">
                      <a16:creationId xmlns:a16="http://schemas.microsoft.com/office/drawing/2014/main" id="{B581ACE7-0A9C-B245-9F97-2F07047AEFEF}"/>
                    </a:ext>
                  </a:extLst>
                </p:cNvPr>
                <p:cNvSpPr/>
                <p:nvPr/>
              </p:nvSpPr>
              <p:spPr>
                <a:xfrm rot="7838184">
                  <a:off x="3797073" y="5339268"/>
                  <a:ext cx="1351885"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27" name="Rectangle 26">
                  <a:extLst>
                    <a:ext uri="{FF2B5EF4-FFF2-40B4-BE49-F238E27FC236}">
                      <a16:creationId xmlns:a16="http://schemas.microsoft.com/office/drawing/2014/main" id="{38174F80-04BF-5143-A191-0B8F098F3D6E}"/>
                    </a:ext>
                  </a:extLst>
                </p:cNvPr>
                <p:cNvSpPr/>
                <p:nvPr/>
              </p:nvSpPr>
              <p:spPr>
                <a:xfrm rot="17799974">
                  <a:off x="442381" y="2900612"/>
                  <a:ext cx="779817"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
            <p:nvSpPr>
              <p:cNvPr id="28" name="Rectangle 27">
                <a:extLst>
                  <a:ext uri="{FF2B5EF4-FFF2-40B4-BE49-F238E27FC236}">
                    <a16:creationId xmlns:a16="http://schemas.microsoft.com/office/drawing/2014/main" id="{3C4A71E7-F4A4-B24B-A887-A046B874AB14}"/>
                  </a:ext>
                </a:extLst>
              </p:cNvPr>
              <p:cNvSpPr/>
              <p:nvPr/>
            </p:nvSpPr>
            <p:spPr>
              <a:xfrm rot="10123788">
                <a:off x="2771006" y="6082349"/>
                <a:ext cx="905778" cy="248987"/>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
          <p:nvSpPr>
            <p:cNvPr id="29" name="TextBox 28">
              <a:extLst>
                <a:ext uri="{FF2B5EF4-FFF2-40B4-BE49-F238E27FC236}">
                  <a16:creationId xmlns:a16="http://schemas.microsoft.com/office/drawing/2014/main" id="{1839BF1A-2C61-FB4B-A41B-FEE9D2048422}"/>
                </a:ext>
              </a:extLst>
            </p:cNvPr>
            <p:cNvSpPr txBox="1"/>
            <p:nvPr/>
          </p:nvSpPr>
          <p:spPr>
            <a:xfrm rot="3039342">
              <a:off x="3641539" y="2446565"/>
              <a:ext cx="1214431"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chemeClr val="accent3"/>
                  </a:solidFill>
                </a:rPr>
                <a:t>Menstruation</a:t>
              </a:r>
            </a:p>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j-lt"/>
                <a:ea typeface="+mj-ea"/>
                <a:cs typeface="+mj-cs"/>
                <a:sym typeface="Helvetica"/>
              </a:endParaRPr>
            </a:p>
          </p:txBody>
        </p:sp>
        <p:sp>
          <p:nvSpPr>
            <p:cNvPr id="30" name="TextBox 29">
              <a:extLst>
                <a:ext uri="{FF2B5EF4-FFF2-40B4-BE49-F238E27FC236}">
                  <a16:creationId xmlns:a16="http://schemas.microsoft.com/office/drawing/2014/main" id="{08B2BD4F-E43F-AD45-9DE9-424F9F4A0772}"/>
                </a:ext>
              </a:extLst>
            </p:cNvPr>
            <p:cNvSpPr txBox="1"/>
            <p:nvPr/>
          </p:nvSpPr>
          <p:spPr>
            <a:xfrm rot="18498408">
              <a:off x="3855380" y="5184796"/>
              <a:ext cx="123527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rgbClr val="F15C41"/>
                  </a:solidFill>
                </a:rPr>
                <a:t>Pre-ovulation</a:t>
              </a:r>
            </a:p>
          </p:txBody>
        </p:sp>
        <p:sp>
          <p:nvSpPr>
            <p:cNvPr id="31" name="TextBox 30">
              <a:extLst>
                <a:ext uri="{FF2B5EF4-FFF2-40B4-BE49-F238E27FC236}">
                  <a16:creationId xmlns:a16="http://schemas.microsoft.com/office/drawing/2014/main" id="{6440DB51-E119-4048-8191-49C5AB2221B2}"/>
                </a:ext>
              </a:extLst>
            </p:cNvPr>
            <p:cNvSpPr txBox="1"/>
            <p:nvPr/>
          </p:nvSpPr>
          <p:spPr>
            <a:xfrm rot="21238780">
              <a:off x="2636385" y="6021486"/>
              <a:ext cx="91627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chemeClr val="accent1"/>
                  </a:solidFill>
                </a:rPr>
                <a:t>Ovulation</a:t>
              </a:r>
              <a:endParaRPr lang="en-GB" sz="1400" b="1" dirty="0">
                <a:solidFill>
                  <a:srgbClr val="F15C41"/>
                </a:solidFill>
              </a:endParaRPr>
            </a:p>
          </p:txBody>
        </p:sp>
        <p:sp>
          <p:nvSpPr>
            <p:cNvPr id="32" name="TextBox 31">
              <a:extLst>
                <a:ext uri="{FF2B5EF4-FFF2-40B4-BE49-F238E27FC236}">
                  <a16:creationId xmlns:a16="http://schemas.microsoft.com/office/drawing/2014/main" id="{ED1C7D6E-CDBB-F143-9AB7-2C48F9D528FE}"/>
                </a:ext>
              </a:extLst>
            </p:cNvPr>
            <p:cNvSpPr txBox="1"/>
            <p:nvPr/>
          </p:nvSpPr>
          <p:spPr>
            <a:xfrm rot="5400000">
              <a:off x="74912" y="3868147"/>
              <a:ext cx="129778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chemeClr val="accent4"/>
                  </a:solidFill>
                </a:rPr>
                <a:t>Pre-menstrual</a:t>
              </a:r>
              <a:endParaRPr lang="en-GB" sz="1400" b="1" dirty="0">
                <a:solidFill>
                  <a:srgbClr val="F15C41"/>
                </a:solidFill>
              </a:endParaRPr>
            </a:p>
          </p:txBody>
        </p:sp>
      </p:grpSp>
    </p:spTree>
    <p:extLst>
      <p:ext uri="{BB962C8B-B14F-4D97-AF65-F5344CB8AC3E}">
        <p14:creationId xmlns:p14="http://schemas.microsoft.com/office/powerpoint/2010/main" val="174316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589A-A96C-4F5E-AA6C-7122808717DE}"/>
              </a:ext>
            </a:extLst>
          </p:cNvPr>
          <p:cNvSpPr>
            <a:spLocks noGrp="1"/>
          </p:cNvSpPr>
          <p:nvPr>
            <p:ph type="title"/>
          </p:nvPr>
        </p:nvSpPr>
        <p:spPr/>
        <p:txBody>
          <a:bodyPr>
            <a:normAutofit/>
          </a:bodyPr>
          <a:lstStyle/>
          <a:p>
            <a:r>
              <a:rPr lang="en-GB" dirty="0"/>
              <a:t>FERTILISATION AND IMPLANTATION</a:t>
            </a:r>
          </a:p>
        </p:txBody>
      </p:sp>
      <p:sp>
        <p:nvSpPr>
          <p:cNvPr id="4" name="Slide Number Placeholder 3">
            <a:extLst>
              <a:ext uri="{FF2B5EF4-FFF2-40B4-BE49-F238E27FC236}">
                <a16:creationId xmlns:a16="http://schemas.microsoft.com/office/drawing/2014/main" id="{512DFE0A-6C05-49FF-96C5-4CE706E3029E}"/>
              </a:ext>
            </a:extLst>
          </p:cNvPr>
          <p:cNvSpPr>
            <a:spLocks noGrp="1"/>
          </p:cNvSpPr>
          <p:nvPr>
            <p:ph type="sldNum" sz="quarter" idx="4"/>
          </p:nvPr>
        </p:nvSpPr>
        <p:spPr/>
        <p:txBody>
          <a:bodyPr/>
          <a:lstStyle/>
          <a:p>
            <a:fld id="{63F7E935-997C-4AB2-AAF8-EEF37886DB40}" type="slidenum">
              <a:rPr lang="en-GB" smtClean="0"/>
              <a:pPr/>
              <a:t>44</a:t>
            </a:fld>
            <a:endParaRPr lang="en-GB"/>
          </a:p>
        </p:txBody>
      </p:sp>
      <p:sp>
        <p:nvSpPr>
          <p:cNvPr id="7" name="Rectangle 6">
            <a:extLst>
              <a:ext uri="{FF2B5EF4-FFF2-40B4-BE49-F238E27FC236}">
                <a16:creationId xmlns:a16="http://schemas.microsoft.com/office/drawing/2014/main" id="{87864BED-73D3-4BBD-B00A-2178C3227037}"/>
              </a:ext>
            </a:extLst>
          </p:cNvPr>
          <p:cNvSpPr/>
          <p:nvPr/>
        </p:nvSpPr>
        <p:spPr>
          <a:xfrm>
            <a:off x="5116834" y="2133600"/>
            <a:ext cx="3636779" cy="3413087"/>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08000" rIns="108000" bIns="45718" numCol="1" spcCol="38100" rtlCol="0" anchor="ctr">
            <a:noAutofit/>
          </a:bodyPr>
          <a:lstStyle/>
          <a:p>
            <a:pPr marR="0" algn="l" defTabSz="457200" rtl="0" fontAlgn="auto" latinLnBrk="0" hangingPunct="0">
              <a:lnSpc>
                <a:spcPct val="100000"/>
              </a:lnSpc>
              <a:spcBef>
                <a:spcPts val="0"/>
              </a:spcBef>
              <a:spcAft>
                <a:spcPts val="1200"/>
              </a:spcAft>
              <a:buClrTx/>
              <a:buSzTx/>
              <a:tabLst/>
            </a:pPr>
            <a:r>
              <a:rPr kumimoji="0" lang="en-GB" sz="1600" i="0" u="none" strike="noStrike" cap="none" spc="0" normalizeH="0" baseline="0" dirty="0">
                <a:ln>
                  <a:noFill/>
                </a:ln>
                <a:solidFill>
                  <a:schemeClr val="tx2"/>
                </a:solidFill>
                <a:effectLst/>
                <a:uFillTx/>
                <a:latin typeface="+mj-lt"/>
                <a:ea typeface="+mj-ea"/>
                <a:cs typeface="+mj-cs"/>
                <a:sym typeface="Helvetica"/>
              </a:rPr>
              <a:t>Other factors like stress and illness can affect your cycle. It can </a:t>
            </a:r>
            <a:r>
              <a:rPr kumimoji="0" lang="en-GB" sz="1600" i="0" u="none" strike="noStrike" cap="none" spc="0" normalizeH="0" baseline="0">
                <a:ln>
                  <a:noFill/>
                </a:ln>
                <a:solidFill>
                  <a:schemeClr val="tx2"/>
                </a:solidFill>
                <a:effectLst/>
                <a:uFillTx/>
                <a:latin typeface="+mj-lt"/>
                <a:ea typeface="+mj-ea"/>
                <a:cs typeface="+mj-cs"/>
                <a:sym typeface="Helvetica"/>
              </a:rPr>
              <a:t>be </a:t>
            </a:r>
            <a:r>
              <a:rPr lang="en-GB" sz="1600">
                <a:solidFill>
                  <a:schemeClr val="tx2"/>
                </a:solidFill>
              </a:rPr>
              <a:t>worrying </a:t>
            </a:r>
            <a:r>
              <a:rPr kumimoji="0" lang="en-GB" sz="1600" i="0" u="none" strike="noStrike" cap="none" spc="0" normalizeH="0" baseline="0">
                <a:ln>
                  <a:noFill/>
                </a:ln>
                <a:solidFill>
                  <a:schemeClr val="tx2"/>
                </a:solidFill>
                <a:effectLst/>
                <a:uFillTx/>
                <a:latin typeface="+mj-lt"/>
                <a:ea typeface="+mj-ea"/>
                <a:cs typeface="+mj-cs"/>
                <a:sym typeface="Helvetica"/>
              </a:rPr>
              <a:t>when </a:t>
            </a:r>
            <a:r>
              <a:rPr kumimoji="0" lang="en-GB" sz="1600" i="0" u="none" strike="noStrike" cap="none" spc="0" normalizeH="0" baseline="0" dirty="0">
                <a:ln>
                  <a:noFill/>
                </a:ln>
                <a:solidFill>
                  <a:schemeClr val="tx2"/>
                </a:solidFill>
                <a:effectLst/>
                <a:uFillTx/>
                <a:latin typeface="+mj-lt"/>
                <a:ea typeface="+mj-ea"/>
                <a:cs typeface="+mj-cs"/>
                <a:sym typeface="Helvetica"/>
              </a:rPr>
              <a:t>your period is late but isn't always due to pregnancy. </a:t>
            </a:r>
          </a:p>
          <a:p>
            <a:pPr marR="0" algn="l" defTabSz="457200" rtl="0" fontAlgn="auto" latinLnBrk="0" hangingPunct="0">
              <a:lnSpc>
                <a:spcPct val="100000"/>
              </a:lnSpc>
              <a:spcBef>
                <a:spcPts val="0"/>
              </a:spcBef>
              <a:spcAft>
                <a:spcPts val="1200"/>
              </a:spcAft>
              <a:buClrTx/>
              <a:buSzTx/>
              <a:tabLst/>
            </a:pPr>
            <a:r>
              <a:rPr lang="en-GB" sz="1600" dirty="0">
                <a:solidFill>
                  <a:schemeClr val="tx2"/>
                </a:solidFill>
              </a:rPr>
              <a:t>If you’re worried, consult a trusted adult or a GP.</a:t>
            </a:r>
            <a:endParaRPr kumimoji="0" lang="en-GB" sz="1600" i="0" u="none" strike="noStrike" cap="none" spc="0" normalizeH="0" baseline="0" dirty="0">
              <a:ln>
                <a:noFill/>
              </a:ln>
              <a:solidFill>
                <a:schemeClr val="tx2"/>
              </a:solidFill>
              <a:effectLst/>
              <a:uFillTx/>
              <a:latin typeface="+mj-lt"/>
              <a:ea typeface="+mj-ea"/>
              <a:cs typeface="+mj-cs"/>
              <a:sym typeface="Helvetica"/>
            </a:endParaRPr>
          </a:p>
          <a:p>
            <a:pPr marR="0" algn="l" defTabSz="457200" rtl="0" fontAlgn="auto" latinLnBrk="0" hangingPunct="0">
              <a:lnSpc>
                <a:spcPct val="100000"/>
              </a:lnSpc>
              <a:spcBef>
                <a:spcPts val="0"/>
              </a:spcBef>
              <a:spcAft>
                <a:spcPts val="1200"/>
              </a:spcAft>
              <a:buClrTx/>
              <a:buSzTx/>
              <a:tabLst/>
            </a:pPr>
            <a:r>
              <a:rPr kumimoji="0" lang="en-GB" sz="1600" i="0" u="none" strike="noStrike" cap="none" spc="0" normalizeH="0" baseline="0" dirty="0">
                <a:ln>
                  <a:noFill/>
                </a:ln>
                <a:solidFill>
                  <a:schemeClr val="tx2"/>
                </a:solidFill>
                <a:effectLst/>
                <a:uFillTx/>
                <a:latin typeface="+mj-lt"/>
                <a:ea typeface="+mj-ea"/>
                <a:cs typeface="+mj-cs"/>
                <a:sym typeface="Helvetica"/>
              </a:rPr>
              <a:t>Keep track of your period or use an app to understand your cycle better, </a:t>
            </a:r>
            <a:r>
              <a:rPr lang="en-GB" sz="1600" dirty="0">
                <a:solidFill>
                  <a:schemeClr val="tx2"/>
                </a:solidFill>
              </a:rPr>
              <a:t>a</a:t>
            </a:r>
            <a:r>
              <a:rPr kumimoji="0" lang="en-GB" sz="1600" i="0" u="none" strike="noStrike" cap="none" spc="0" normalizeH="0" baseline="0" dirty="0">
                <a:ln>
                  <a:noFill/>
                </a:ln>
                <a:solidFill>
                  <a:schemeClr val="tx2"/>
                </a:solidFill>
                <a:effectLst/>
                <a:uFillTx/>
                <a:latin typeface="+mj-lt"/>
                <a:ea typeface="+mj-ea"/>
                <a:cs typeface="+mj-cs"/>
                <a:sym typeface="Helvetica"/>
              </a:rPr>
              <a:t>nd remember: </a:t>
            </a:r>
            <a:r>
              <a:rPr kumimoji="0" lang="en-GB" sz="1600" b="1" i="0" u="none" strike="noStrike" cap="none" spc="0" normalizeH="0" baseline="0" dirty="0">
                <a:ln>
                  <a:noFill/>
                </a:ln>
                <a:solidFill>
                  <a:schemeClr val="tx2"/>
                </a:solidFill>
                <a:effectLst/>
                <a:uFillTx/>
                <a:latin typeface="+mj-lt"/>
                <a:ea typeface="+mj-ea"/>
                <a:cs typeface="+mj-cs"/>
                <a:sym typeface="Helvetica"/>
              </a:rPr>
              <a:t>always use contraception</a:t>
            </a:r>
            <a:r>
              <a:rPr kumimoji="0" lang="en-GB" sz="1600" i="0" u="none" strike="noStrike" cap="none" spc="0" normalizeH="0" baseline="0" dirty="0">
                <a:ln>
                  <a:noFill/>
                </a:ln>
                <a:solidFill>
                  <a:schemeClr val="tx2"/>
                </a:solidFill>
                <a:effectLst/>
                <a:uFillTx/>
                <a:latin typeface="+mj-lt"/>
                <a:ea typeface="+mj-ea"/>
                <a:cs typeface="+mj-cs"/>
                <a:sym typeface="Helvetica"/>
              </a:rPr>
              <a:t> regardless of when your fertile window is.</a:t>
            </a:r>
          </a:p>
        </p:txBody>
      </p:sp>
      <p:grpSp>
        <p:nvGrpSpPr>
          <p:cNvPr id="8" name="Group 7">
            <a:extLst>
              <a:ext uri="{FF2B5EF4-FFF2-40B4-BE49-F238E27FC236}">
                <a16:creationId xmlns:a16="http://schemas.microsoft.com/office/drawing/2014/main" id="{AF3C9209-F9E4-9044-A8FB-C11E14061442}"/>
              </a:ext>
            </a:extLst>
          </p:cNvPr>
          <p:cNvGrpSpPr/>
          <p:nvPr/>
        </p:nvGrpSpPr>
        <p:grpSpPr>
          <a:xfrm>
            <a:off x="429511" y="1770828"/>
            <a:ext cx="4618478" cy="4628793"/>
            <a:chOff x="429511" y="1770828"/>
            <a:chExt cx="4618478" cy="4628793"/>
          </a:xfrm>
        </p:grpSpPr>
        <p:grpSp>
          <p:nvGrpSpPr>
            <p:cNvPr id="6" name="Group 5">
              <a:extLst>
                <a:ext uri="{FF2B5EF4-FFF2-40B4-BE49-F238E27FC236}">
                  <a16:creationId xmlns:a16="http://schemas.microsoft.com/office/drawing/2014/main" id="{00ED26E6-B361-3D41-A8DC-44587D6F2E21}"/>
                </a:ext>
              </a:extLst>
            </p:cNvPr>
            <p:cNvGrpSpPr/>
            <p:nvPr/>
          </p:nvGrpSpPr>
          <p:grpSpPr>
            <a:xfrm>
              <a:off x="429511" y="1770828"/>
              <a:ext cx="4618478" cy="4628793"/>
              <a:chOff x="429511" y="1770828"/>
              <a:chExt cx="4618478" cy="4628793"/>
            </a:xfrm>
          </p:grpSpPr>
          <p:pic>
            <p:nvPicPr>
              <p:cNvPr id="10" name="Picture 9">
                <a:extLst>
                  <a:ext uri="{FF2B5EF4-FFF2-40B4-BE49-F238E27FC236}">
                    <a16:creationId xmlns:a16="http://schemas.microsoft.com/office/drawing/2014/main" id="{BEDB4C40-A9B0-40A0-B0F6-9C94757ED7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612" b="4264"/>
              <a:stretch/>
            </p:blipFill>
            <p:spPr>
              <a:xfrm>
                <a:off x="803188" y="1770828"/>
                <a:ext cx="4244801" cy="4404546"/>
              </a:xfrm>
              <a:prstGeom prst="rect">
                <a:avLst/>
              </a:prstGeom>
            </p:spPr>
          </p:pic>
          <p:sp>
            <p:nvSpPr>
              <p:cNvPr id="5" name="TextBox 4">
                <a:extLst>
                  <a:ext uri="{FF2B5EF4-FFF2-40B4-BE49-F238E27FC236}">
                    <a16:creationId xmlns:a16="http://schemas.microsoft.com/office/drawing/2014/main" id="{4ACFB60C-FDAE-4C99-85FB-4B82B5A691FD}"/>
                  </a:ext>
                </a:extLst>
              </p:cNvPr>
              <p:cNvSpPr txBox="1"/>
              <p:nvPr/>
            </p:nvSpPr>
            <p:spPr>
              <a:xfrm>
                <a:off x="429511" y="5389825"/>
                <a:ext cx="1297789" cy="5232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r>
                  <a:rPr lang="en-US" sz="1400" b="1" dirty="0">
                    <a:solidFill>
                      <a:srgbClr val="000000"/>
                    </a:solidFill>
                  </a:rPr>
                  <a:t>THE FERTILE</a:t>
                </a:r>
                <a:br>
                  <a:rPr lang="en-US" sz="1400" b="1" dirty="0">
                    <a:solidFill>
                      <a:srgbClr val="000000"/>
                    </a:solidFill>
                  </a:rPr>
                </a:br>
                <a:r>
                  <a:rPr lang="en-US" sz="1400" b="1" dirty="0">
                    <a:solidFill>
                      <a:srgbClr val="000000"/>
                    </a:solidFill>
                  </a:rPr>
                  <a:t>WINDOW</a:t>
                </a:r>
              </a:p>
            </p:txBody>
          </p:sp>
          <p:grpSp>
            <p:nvGrpSpPr>
              <p:cNvPr id="22" name="Group 21">
                <a:extLst>
                  <a:ext uri="{FF2B5EF4-FFF2-40B4-BE49-F238E27FC236}">
                    <a16:creationId xmlns:a16="http://schemas.microsoft.com/office/drawing/2014/main" id="{820FA124-EB45-4ECD-81C0-BD991C8C13F4}"/>
                  </a:ext>
                </a:extLst>
              </p:cNvPr>
              <p:cNvGrpSpPr/>
              <p:nvPr/>
            </p:nvGrpSpPr>
            <p:grpSpPr>
              <a:xfrm rot="20782472">
                <a:off x="2430500" y="5604589"/>
                <a:ext cx="1573744" cy="278313"/>
                <a:chOff x="2032851" y="5648989"/>
                <a:chExt cx="1573744" cy="278313"/>
              </a:xfrm>
            </p:grpSpPr>
            <p:pic>
              <p:nvPicPr>
                <p:cNvPr id="13" name="Picture 12">
                  <a:extLst>
                    <a:ext uri="{FF2B5EF4-FFF2-40B4-BE49-F238E27FC236}">
                      <a16:creationId xmlns:a16="http://schemas.microsoft.com/office/drawing/2014/main" id="{829FCBB9-0518-4A98-A178-5BDA13E4CAA7}"/>
                    </a:ext>
                  </a:extLst>
                </p:cNvPr>
                <p:cNvPicPr>
                  <a:picLocks noChangeAspect="1"/>
                </p:cNvPicPr>
                <p:nvPr/>
              </p:nvPicPr>
              <p:blipFill>
                <a:blip r:embed="rId3"/>
                <a:stretch>
                  <a:fillRect/>
                </a:stretch>
              </p:blipFill>
              <p:spPr>
                <a:xfrm>
                  <a:off x="2032851" y="5648989"/>
                  <a:ext cx="418375" cy="193096"/>
                </a:xfrm>
                <a:prstGeom prst="rect">
                  <a:avLst/>
                </a:prstGeom>
              </p:spPr>
            </p:pic>
            <p:pic>
              <p:nvPicPr>
                <p:cNvPr id="15" name="Picture 14">
                  <a:extLst>
                    <a:ext uri="{FF2B5EF4-FFF2-40B4-BE49-F238E27FC236}">
                      <a16:creationId xmlns:a16="http://schemas.microsoft.com/office/drawing/2014/main" id="{732586D9-F96A-456C-B879-41DF4940B4BA}"/>
                    </a:ext>
                  </a:extLst>
                </p:cNvPr>
                <p:cNvPicPr>
                  <a:picLocks noChangeAspect="1"/>
                </p:cNvPicPr>
                <p:nvPr/>
              </p:nvPicPr>
              <p:blipFill>
                <a:blip r:embed="rId3"/>
                <a:stretch>
                  <a:fillRect/>
                </a:stretch>
              </p:blipFill>
              <p:spPr>
                <a:xfrm rot="20852928">
                  <a:off x="2420019" y="5741864"/>
                  <a:ext cx="439093" cy="182896"/>
                </a:xfrm>
                <a:prstGeom prst="rect">
                  <a:avLst/>
                </a:prstGeom>
              </p:spPr>
            </p:pic>
            <p:pic>
              <p:nvPicPr>
                <p:cNvPr id="17" name="Picture 16">
                  <a:extLst>
                    <a:ext uri="{FF2B5EF4-FFF2-40B4-BE49-F238E27FC236}">
                      <a16:creationId xmlns:a16="http://schemas.microsoft.com/office/drawing/2014/main" id="{487C6650-8160-4E82-86B0-14687762237B}"/>
                    </a:ext>
                  </a:extLst>
                </p:cNvPr>
                <p:cNvPicPr>
                  <a:picLocks noChangeAspect="1"/>
                </p:cNvPicPr>
                <p:nvPr/>
              </p:nvPicPr>
              <p:blipFill>
                <a:blip r:embed="rId3"/>
                <a:stretch>
                  <a:fillRect/>
                </a:stretch>
              </p:blipFill>
              <p:spPr>
                <a:xfrm rot="20045190">
                  <a:off x="2820103" y="5744406"/>
                  <a:ext cx="396274" cy="182896"/>
                </a:xfrm>
                <a:prstGeom prst="rect">
                  <a:avLst/>
                </a:prstGeom>
              </p:spPr>
            </p:pic>
            <p:pic>
              <p:nvPicPr>
                <p:cNvPr id="19" name="Picture 18">
                  <a:extLst>
                    <a:ext uri="{FF2B5EF4-FFF2-40B4-BE49-F238E27FC236}">
                      <a16:creationId xmlns:a16="http://schemas.microsoft.com/office/drawing/2014/main" id="{DC298639-384D-413F-B105-75318AFD6220}"/>
                    </a:ext>
                  </a:extLst>
                </p:cNvPr>
                <p:cNvPicPr>
                  <a:picLocks noChangeAspect="1"/>
                </p:cNvPicPr>
                <p:nvPr/>
              </p:nvPicPr>
              <p:blipFill>
                <a:blip r:embed="rId3"/>
                <a:stretch>
                  <a:fillRect/>
                </a:stretch>
              </p:blipFill>
              <p:spPr>
                <a:xfrm rot="19246276">
                  <a:off x="3210321" y="5661130"/>
                  <a:ext cx="396274" cy="182896"/>
                </a:xfrm>
                <a:prstGeom prst="rect">
                  <a:avLst/>
                </a:prstGeom>
              </p:spPr>
            </p:pic>
          </p:grpSp>
          <p:grpSp>
            <p:nvGrpSpPr>
              <p:cNvPr id="23" name="Group 22">
                <a:extLst>
                  <a:ext uri="{FF2B5EF4-FFF2-40B4-BE49-F238E27FC236}">
                    <a16:creationId xmlns:a16="http://schemas.microsoft.com/office/drawing/2014/main" id="{E5FB4857-1827-4EB2-BB44-77571E722B9A}"/>
                  </a:ext>
                </a:extLst>
              </p:cNvPr>
              <p:cNvGrpSpPr/>
              <p:nvPr/>
            </p:nvGrpSpPr>
            <p:grpSpPr>
              <a:xfrm rot="20624890">
                <a:off x="2491265" y="5315855"/>
                <a:ext cx="1308620" cy="283690"/>
                <a:chOff x="2056215" y="5657869"/>
                <a:chExt cx="1308620" cy="283690"/>
              </a:xfrm>
            </p:grpSpPr>
            <p:pic>
              <p:nvPicPr>
                <p:cNvPr id="24" name="Picture 23">
                  <a:extLst>
                    <a:ext uri="{FF2B5EF4-FFF2-40B4-BE49-F238E27FC236}">
                      <a16:creationId xmlns:a16="http://schemas.microsoft.com/office/drawing/2014/main" id="{48E3443A-5C6D-4CFA-95E9-DEA485B42CA4}"/>
                    </a:ext>
                  </a:extLst>
                </p:cNvPr>
                <p:cNvPicPr>
                  <a:picLocks noChangeAspect="1"/>
                </p:cNvPicPr>
                <p:nvPr/>
              </p:nvPicPr>
              <p:blipFill>
                <a:blip r:embed="rId3"/>
                <a:stretch>
                  <a:fillRect/>
                </a:stretch>
              </p:blipFill>
              <p:spPr>
                <a:xfrm rot="43626">
                  <a:off x="2056215" y="5657869"/>
                  <a:ext cx="455877" cy="210405"/>
                </a:xfrm>
                <a:prstGeom prst="rect">
                  <a:avLst/>
                </a:prstGeom>
              </p:spPr>
            </p:pic>
            <p:pic>
              <p:nvPicPr>
                <p:cNvPr id="25" name="Picture 24">
                  <a:extLst>
                    <a:ext uri="{FF2B5EF4-FFF2-40B4-BE49-F238E27FC236}">
                      <a16:creationId xmlns:a16="http://schemas.microsoft.com/office/drawing/2014/main" id="{122DEEBB-A2CE-4F25-BFE6-CC31EB62AC73}"/>
                    </a:ext>
                  </a:extLst>
                </p:cNvPr>
                <p:cNvPicPr>
                  <a:picLocks noChangeAspect="1"/>
                </p:cNvPicPr>
                <p:nvPr/>
              </p:nvPicPr>
              <p:blipFill>
                <a:blip r:embed="rId3"/>
                <a:stretch>
                  <a:fillRect/>
                </a:stretch>
              </p:blipFill>
              <p:spPr>
                <a:xfrm rot="20673553">
                  <a:off x="2483956" y="5758663"/>
                  <a:ext cx="476949" cy="182896"/>
                </a:xfrm>
                <a:prstGeom prst="rect">
                  <a:avLst/>
                </a:prstGeom>
              </p:spPr>
            </p:pic>
            <p:pic>
              <p:nvPicPr>
                <p:cNvPr id="26" name="Picture 25">
                  <a:extLst>
                    <a:ext uri="{FF2B5EF4-FFF2-40B4-BE49-F238E27FC236}">
                      <a16:creationId xmlns:a16="http://schemas.microsoft.com/office/drawing/2014/main" id="{762942EF-DBEA-47F2-9304-BC331640F2EC}"/>
                    </a:ext>
                  </a:extLst>
                </p:cNvPr>
                <p:cNvPicPr>
                  <a:picLocks noChangeAspect="1"/>
                </p:cNvPicPr>
                <p:nvPr/>
              </p:nvPicPr>
              <p:blipFill>
                <a:blip r:embed="rId3"/>
                <a:stretch>
                  <a:fillRect/>
                </a:stretch>
              </p:blipFill>
              <p:spPr>
                <a:xfrm rot="19600130">
                  <a:off x="2916545" y="5707100"/>
                  <a:ext cx="448290" cy="209817"/>
                </a:xfrm>
                <a:prstGeom prst="rect">
                  <a:avLst/>
                </a:prstGeom>
              </p:spPr>
            </p:pic>
          </p:grpSp>
          <p:sp>
            <p:nvSpPr>
              <p:cNvPr id="33" name="Arrow: Right 32">
                <a:extLst>
                  <a:ext uri="{FF2B5EF4-FFF2-40B4-BE49-F238E27FC236}">
                    <a16:creationId xmlns:a16="http://schemas.microsoft.com/office/drawing/2014/main" id="{1629784E-EB6E-4316-83AE-1388197FDF49}"/>
                  </a:ext>
                </a:extLst>
              </p:cNvPr>
              <p:cNvSpPr/>
              <p:nvPr/>
            </p:nvSpPr>
            <p:spPr>
              <a:xfrm>
                <a:off x="1877612" y="5300615"/>
                <a:ext cx="574005" cy="647920"/>
              </a:xfrm>
              <a:prstGeom prst="rightArrow">
                <a:avLst>
                  <a:gd name="adj1" fmla="val 50000"/>
                  <a:gd name="adj2" fmla="val 67700"/>
                </a:avLst>
              </a:prstGeom>
              <a:solidFill>
                <a:srgbClr val="FFFFFF"/>
              </a:solidFill>
              <a:ln w="3810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j-lt"/>
                  <a:ea typeface="+mj-ea"/>
                  <a:cs typeface="+mj-cs"/>
                  <a:sym typeface="Helvetica"/>
                </a:endParaRPr>
              </a:p>
            </p:txBody>
          </p:sp>
          <p:sp>
            <p:nvSpPr>
              <p:cNvPr id="18" name="Rectangle 17">
                <a:extLst>
                  <a:ext uri="{FF2B5EF4-FFF2-40B4-BE49-F238E27FC236}">
                    <a16:creationId xmlns:a16="http://schemas.microsoft.com/office/drawing/2014/main" id="{E711FC22-F4CF-C449-A328-000E7FD7A68A}"/>
                  </a:ext>
                </a:extLst>
              </p:cNvPr>
              <p:cNvSpPr/>
              <p:nvPr/>
            </p:nvSpPr>
            <p:spPr>
              <a:xfrm rot="2413523">
                <a:off x="3662390" y="2267792"/>
                <a:ext cx="1082492"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20" name="Rectangle 19">
                <a:extLst>
                  <a:ext uri="{FF2B5EF4-FFF2-40B4-BE49-F238E27FC236}">
                    <a16:creationId xmlns:a16="http://schemas.microsoft.com/office/drawing/2014/main" id="{EA637197-3793-F244-8659-D8B90BDD3C0F}"/>
                  </a:ext>
                </a:extLst>
              </p:cNvPr>
              <p:cNvSpPr/>
              <p:nvPr/>
            </p:nvSpPr>
            <p:spPr>
              <a:xfrm rot="7838184">
                <a:off x="3797073" y="5339268"/>
                <a:ext cx="1351885"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21" name="Rectangle 20">
                <a:extLst>
                  <a:ext uri="{FF2B5EF4-FFF2-40B4-BE49-F238E27FC236}">
                    <a16:creationId xmlns:a16="http://schemas.microsoft.com/office/drawing/2014/main" id="{A3BA2119-7F14-0D4A-A90A-498319C4C8D8}"/>
                  </a:ext>
                </a:extLst>
              </p:cNvPr>
              <p:cNvSpPr/>
              <p:nvPr/>
            </p:nvSpPr>
            <p:spPr>
              <a:xfrm rot="10236389">
                <a:off x="2780182" y="6081351"/>
                <a:ext cx="904032"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sp>
            <p:nvSpPr>
              <p:cNvPr id="27" name="Rectangle 26">
                <a:extLst>
                  <a:ext uri="{FF2B5EF4-FFF2-40B4-BE49-F238E27FC236}">
                    <a16:creationId xmlns:a16="http://schemas.microsoft.com/office/drawing/2014/main" id="{ECD1C53D-95F4-C244-8448-302D839F47B7}"/>
                  </a:ext>
                </a:extLst>
              </p:cNvPr>
              <p:cNvSpPr/>
              <p:nvPr/>
            </p:nvSpPr>
            <p:spPr>
              <a:xfrm rot="17799974">
                <a:off x="442381" y="2900612"/>
                <a:ext cx="779817" cy="318270"/>
              </a:xfrm>
              <a:prstGeom prst="rect">
                <a:avLst/>
              </a:prstGeom>
              <a:solidFill>
                <a:schemeClr val="bg1"/>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j-lt"/>
                  <a:ea typeface="+mj-ea"/>
                  <a:cs typeface="+mj-cs"/>
                  <a:sym typeface="Helvetica"/>
                </a:endParaRPr>
              </a:p>
            </p:txBody>
          </p:sp>
        </p:grpSp>
        <p:sp>
          <p:nvSpPr>
            <p:cNvPr id="28" name="TextBox 27">
              <a:extLst>
                <a:ext uri="{FF2B5EF4-FFF2-40B4-BE49-F238E27FC236}">
                  <a16:creationId xmlns:a16="http://schemas.microsoft.com/office/drawing/2014/main" id="{1E8E9047-C12A-5049-A3EA-364F5C750100}"/>
                </a:ext>
              </a:extLst>
            </p:cNvPr>
            <p:cNvSpPr txBox="1"/>
            <p:nvPr/>
          </p:nvSpPr>
          <p:spPr>
            <a:xfrm rot="3039342">
              <a:off x="3641539" y="2446565"/>
              <a:ext cx="1214431"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chemeClr val="accent3"/>
                  </a:solidFill>
                </a:rPr>
                <a:t>Menstruation</a:t>
              </a:r>
            </a:p>
            <a:p>
              <a:pPr marL="0" marR="0" indent="0" algn="ctr" defTabSz="457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j-lt"/>
                <a:ea typeface="+mj-ea"/>
                <a:cs typeface="+mj-cs"/>
                <a:sym typeface="Helvetica"/>
              </a:endParaRPr>
            </a:p>
          </p:txBody>
        </p:sp>
        <p:sp>
          <p:nvSpPr>
            <p:cNvPr id="29" name="TextBox 28">
              <a:extLst>
                <a:ext uri="{FF2B5EF4-FFF2-40B4-BE49-F238E27FC236}">
                  <a16:creationId xmlns:a16="http://schemas.microsoft.com/office/drawing/2014/main" id="{8738F8DF-6F9F-0744-8D74-F80D1950B21A}"/>
                </a:ext>
              </a:extLst>
            </p:cNvPr>
            <p:cNvSpPr txBox="1"/>
            <p:nvPr/>
          </p:nvSpPr>
          <p:spPr>
            <a:xfrm rot="18498408">
              <a:off x="3855380" y="5184796"/>
              <a:ext cx="123527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rgbClr val="F15C41"/>
                  </a:solidFill>
                </a:rPr>
                <a:t>Pre-ovulation</a:t>
              </a:r>
            </a:p>
          </p:txBody>
        </p:sp>
        <p:sp>
          <p:nvSpPr>
            <p:cNvPr id="30" name="TextBox 29">
              <a:extLst>
                <a:ext uri="{FF2B5EF4-FFF2-40B4-BE49-F238E27FC236}">
                  <a16:creationId xmlns:a16="http://schemas.microsoft.com/office/drawing/2014/main" id="{F6519853-6EC5-254F-A42A-FCA243D2B38F}"/>
                </a:ext>
              </a:extLst>
            </p:cNvPr>
            <p:cNvSpPr txBox="1"/>
            <p:nvPr/>
          </p:nvSpPr>
          <p:spPr>
            <a:xfrm rot="21238780">
              <a:off x="2636385" y="6021486"/>
              <a:ext cx="91627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chemeClr val="accent1"/>
                  </a:solidFill>
                </a:rPr>
                <a:t>Ovulation</a:t>
              </a:r>
              <a:endParaRPr lang="en-GB" sz="1400" b="1" dirty="0">
                <a:solidFill>
                  <a:srgbClr val="F15C41"/>
                </a:solidFill>
              </a:endParaRPr>
            </a:p>
          </p:txBody>
        </p:sp>
        <p:sp>
          <p:nvSpPr>
            <p:cNvPr id="31" name="TextBox 30">
              <a:extLst>
                <a:ext uri="{FF2B5EF4-FFF2-40B4-BE49-F238E27FC236}">
                  <a16:creationId xmlns:a16="http://schemas.microsoft.com/office/drawing/2014/main" id="{5E0C78FA-CF6E-FE40-BFF9-8F5FD09A233B}"/>
                </a:ext>
              </a:extLst>
            </p:cNvPr>
            <p:cNvSpPr txBox="1"/>
            <p:nvPr/>
          </p:nvSpPr>
          <p:spPr>
            <a:xfrm rot="5400000">
              <a:off x="74912" y="3868147"/>
              <a:ext cx="129778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400" b="1" dirty="0">
                  <a:solidFill>
                    <a:schemeClr val="accent4"/>
                  </a:solidFill>
                </a:rPr>
                <a:t>Pre-menstrual</a:t>
              </a:r>
              <a:endParaRPr lang="en-GB" sz="1400" b="1" dirty="0">
                <a:solidFill>
                  <a:srgbClr val="F15C41"/>
                </a:solidFill>
              </a:endParaRPr>
            </a:p>
          </p:txBody>
        </p:sp>
      </p:grpSp>
    </p:spTree>
    <p:extLst>
      <p:ext uri="{BB962C8B-B14F-4D97-AF65-F5344CB8AC3E}">
        <p14:creationId xmlns:p14="http://schemas.microsoft.com/office/powerpoint/2010/main" val="381149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CONTRACEPTION AND CONSENT</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45</a:t>
            </a:fld>
            <a:endParaRPr lang="en-GB"/>
          </a:p>
        </p:txBody>
      </p:sp>
      <p:sp>
        <p:nvSpPr>
          <p:cNvPr id="23" name="Rectangle">
            <a:extLst>
              <a:ext uri="{FF2B5EF4-FFF2-40B4-BE49-F238E27FC236}">
                <a16:creationId xmlns:a16="http://schemas.microsoft.com/office/drawing/2014/main" id="{A0EF2600-2537-402F-8584-4105E2382FEE}"/>
              </a:ext>
            </a:extLst>
          </p:cNvPr>
          <p:cNvSpPr/>
          <p:nvPr/>
        </p:nvSpPr>
        <p:spPr>
          <a:xfrm>
            <a:off x="432912" y="1558821"/>
            <a:ext cx="5658970" cy="3562691"/>
          </a:xfrm>
          <a:prstGeom prst="rect">
            <a:avLst/>
          </a:prstGeom>
          <a:noFill/>
          <a:ln w="12700">
            <a:miter lim="400000"/>
          </a:ln>
        </p:spPr>
        <p:txBody>
          <a:bodyPr lIns="45718" tIns="45718" rIns="180000" bIns="45718" anchor="ctr"/>
          <a:lstStyle/>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Contraception not only prevents pregnancy, it also protects you and your partner from </a:t>
            </a:r>
            <a:r>
              <a:rPr lang="en-GB" sz="1600" b="1" dirty="0">
                <a:solidFill>
                  <a:srgbClr val="000000"/>
                </a:solidFill>
              </a:rPr>
              <a:t>STIs</a:t>
            </a:r>
            <a:r>
              <a:rPr lang="en-GB" sz="1600" dirty="0">
                <a:solidFill>
                  <a:srgbClr val="000000"/>
                </a:solidFill>
              </a:rPr>
              <a:t> – Sexually Transmitted Infections.</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The legal age for having sex in the UK is 16 – this is called the </a:t>
            </a:r>
            <a:r>
              <a:rPr lang="en-GB" sz="1600" b="1" dirty="0">
                <a:solidFill>
                  <a:srgbClr val="000000"/>
                </a:solidFill>
              </a:rPr>
              <a:t>age of consent </a:t>
            </a:r>
            <a:r>
              <a:rPr lang="en-GB" sz="1600" dirty="0">
                <a:solidFill>
                  <a:srgbClr val="000000"/>
                </a:solidFill>
              </a:rPr>
              <a:t>- although many people will not be ready for sex until later. </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Everyone will be ready at different times. Once you have turned 16 </a:t>
            </a:r>
            <a:r>
              <a:rPr lang="en-GB" sz="1600" b="1" dirty="0">
                <a:solidFill>
                  <a:srgbClr val="000000"/>
                </a:solidFill>
              </a:rPr>
              <a:t>it is your choice</a:t>
            </a:r>
            <a:r>
              <a:rPr lang="en-GB" sz="1600" dirty="0">
                <a:solidFill>
                  <a:srgbClr val="000000"/>
                </a:solidFill>
              </a:rPr>
              <a:t> if or when you want to engage in sex.</a:t>
            </a:r>
          </a:p>
        </p:txBody>
      </p:sp>
      <p:pic>
        <p:nvPicPr>
          <p:cNvPr id="4" name="Picture 3">
            <a:extLst>
              <a:ext uri="{FF2B5EF4-FFF2-40B4-BE49-F238E27FC236}">
                <a16:creationId xmlns:a16="http://schemas.microsoft.com/office/drawing/2014/main" id="{236D5CA8-ADDF-43DA-957C-13381D35DEC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428405" y="1654631"/>
            <a:ext cx="1273320" cy="4403269"/>
          </a:xfrm>
          <a:prstGeom prst="rect">
            <a:avLst/>
          </a:prstGeom>
        </p:spPr>
      </p:pic>
      <p:pic>
        <p:nvPicPr>
          <p:cNvPr id="5" name="Picture 4">
            <a:extLst>
              <a:ext uri="{FF2B5EF4-FFF2-40B4-BE49-F238E27FC236}">
                <a16:creationId xmlns:a16="http://schemas.microsoft.com/office/drawing/2014/main" id="{E8DE29A0-C5BC-48D2-A36C-C8C3F5CB69D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330930" y="1942466"/>
            <a:ext cx="1273320" cy="4265622"/>
          </a:xfrm>
          <a:prstGeom prst="rect">
            <a:avLst/>
          </a:prstGeom>
        </p:spPr>
      </p:pic>
      <p:sp>
        <p:nvSpPr>
          <p:cNvPr id="7" name="Rectangle 6">
            <a:extLst>
              <a:ext uri="{FF2B5EF4-FFF2-40B4-BE49-F238E27FC236}">
                <a16:creationId xmlns:a16="http://schemas.microsoft.com/office/drawing/2014/main" id="{03E92C67-375B-4BA4-AAC6-D485DD11575E}"/>
              </a:ext>
            </a:extLst>
          </p:cNvPr>
          <p:cNvSpPr/>
          <p:nvPr/>
        </p:nvSpPr>
        <p:spPr>
          <a:xfrm>
            <a:off x="675861" y="5023201"/>
            <a:ext cx="5228208" cy="646327"/>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FFFFFF"/>
                </a:solidFill>
                <a:effectLst/>
                <a:uFillTx/>
                <a:latin typeface="+mj-lt"/>
                <a:ea typeface="+mj-ea"/>
                <a:cs typeface="+mj-cs"/>
                <a:sym typeface="Helvetica"/>
              </a:rPr>
              <a:t>You should never feel pressured into having sex or doing anything you don't want to do, ever.</a:t>
            </a:r>
          </a:p>
        </p:txBody>
      </p:sp>
    </p:spTree>
    <p:extLst>
      <p:ext uri="{BB962C8B-B14F-4D97-AF65-F5344CB8AC3E}">
        <p14:creationId xmlns:p14="http://schemas.microsoft.com/office/powerpoint/2010/main" val="37116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INVESTIGATION</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46</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602344" y="2314900"/>
            <a:ext cx="4467639" cy="3379305"/>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08000" rIns="360000" bIns="45718" numCol="1" spcCol="38100" rtlCol="0" anchor="ctr">
            <a:noAutofit/>
          </a:bodyPr>
          <a:lstStyle/>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chemeClr val="tx2"/>
                </a:solidFill>
                <a:effectLst/>
                <a:uFillTx/>
                <a:latin typeface="+mj-lt"/>
                <a:ea typeface="+mj-ea"/>
                <a:cs typeface="+mj-cs"/>
                <a:sym typeface="Helvetica"/>
              </a:rPr>
              <a:t>Around the room you will find Contraception Posters with information on different types </a:t>
            </a:r>
            <a:br>
              <a:rPr kumimoji="0" lang="en-GB" sz="1800" b="0" i="0" u="none" strike="noStrike" cap="none" spc="0" normalizeH="0" baseline="0" dirty="0">
                <a:ln>
                  <a:noFill/>
                </a:ln>
                <a:solidFill>
                  <a:schemeClr val="tx2"/>
                </a:solidFill>
                <a:effectLst/>
                <a:uFillTx/>
                <a:latin typeface="+mj-lt"/>
                <a:ea typeface="+mj-ea"/>
                <a:cs typeface="+mj-cs"/>
                <a:sym typeface="Helvetica"/>
              </a:rPr>
            </a:br>
            <a:r>
              <a:rPr kumimoji="0" lang="en-GB" sz="1800" b="0" i="0" u="none" strike="noStrike" cap="none" spc="0" normalizeH="0" baseline="0" dirty="0">
                <a:ln>
                  <a:noFill/>
                </a:ln>
                <a:solidFill>
                  <a:schemeClr val="tx2"/>
                </a:solidFill>
                <a:effectLst/>
                <a:uFillTx/>
                <a:latin typeface="+mj-lt"/>
                <a:ea typeface="+mj-ea"/>
                <a:cs typeface="+mj-cs"/>
                <a:sym typeface="Helvetica"/>
              </a:rPr>
              <a:t>of contraception.</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chemeClr val="tx2"/>
                </a:solidFill>
                <a:effectLst/>
                <a:uFillTx/>
                <a:latin typeface="+mj-lt"/>
                <a:ea typeface="+mj-ea"/>
                <a:cs typeface="+mj-cs"/>
                <a:sym typeface="Helvetica"/>
              </a:rPr>
              <a:t>Fill in the </a:t>
            </a:r>
            <a:r>
              <a:rPr kumimoji="0" lang="en-GB" sz="1800" b="1" i="0" u="none" strike="noStrike" cap="none" spc="0" normalizeH="0" baseline="0" dirty="0">
                <a:ln>
                  <a:noFill/>
                </a:ln>
                <a:solidFill>
                  <a:schemeClr val="tx2"/>
                </a:solidFill>
                <a:effectLst/>
                <a:uFillTx/>
                <a:latin typeface="+mj-lt"/>
                <a:ea typeface="+mj-ea"/>
                <a:cs typeface="+mj-cs"/>
                <a:sym typeface="Helvetica"/>
              </a:rPr>
              <a:t>Types of Contraception Activity Sheet </a:t>
            </a:r>
            <a:r>
              <a:rPr kumimoji="0" lang="en-GB" sz="1800" b="0" i="0" u="none" strike="noStrike" cap="none" spc="0" normalizeH="0" baseline="0" dirty="0">
                <a:ln>
                  <a:noFill/>
                </a:ln>
                <a:solidFill>
                  <a:schemeClr val="tx2"/>
                </a:solidFill>
                <a:effectLst/>
                <a:uFillTx/>
                <a:latin typeface="+mj-lt"/>
                <a:ea typeface="+mj-ea"/>
                <a:cs typeface="+mj-cs"/>
                <a:sym typeface="Helvetica"/>
              </a:rPr>
              <a:t>with information about the different types of contraception and their features.</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chemeClr val="tx2"/>
                </a:solidFill>
                <a:effectLst/>
                <a:uFillTx/>
                <a:latin typeface="+mj-lt"/>
                <a:ea typeface="+mj-ea"/>
                <a:cs typeface="+mj-cs"/>
                <a:sym typeface="Helvetica"/>
              </a:rPr>
              <a:t>You have 15 minutes to fill in as much as you can.</a:t>
            </a:r>
          </a:p>
        </p:txBody>
      </p:sp>
      <p:pic>
        <p:nvPicPr>
          <p:cNvPr id="7" name="Picture 6" descr="A screenshot of a computer screen&#10;&#10;Description automatically generated">
            <a:extLst>
              <a:ext uri="{FF2B5EF4-FFF2-40B4-BE49-F238E27FC236}">
                <a16:creationId xmlns:a16="http://schemas.microsoft.com/office/drawing/2014/main" id="{E888A709-86B6-D74C-B133-5F72C7722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63704">
            <a:off x="4874369" y="1693889"/>
            <a:ext cx="3899575" cy="2758914"/>
          </a:xfrm>
          <a:prstGeom prst="rect">
            <a:avLst/>
          </a:prstGeom>
          <a:solidFill>
            <a:srgbClr val="FFFFFF"/>
          </a:solidFill>
          <a:effectLst>
            <a:outerShdw blurRad="50800" dist="50800" dir="5400000" algn="ctr" rotWithShape="0">
              <a:srgbClr val="000000">
                <a:alpha val="34000"/>
              </a:srgbClr>
            </a:outerShdw>
          </a:effectLst>
        </p:spPr>
      </p:pic>
      <p:grpSp>
        <p:nvGrpSpPr>
          <p:cNvPr id="12" name="Group 11">
            <a:extLst>
              <a:ext uri="{FF2B5EF4-FFF2-40B4-BE49-F238E27FC236}">
                <a16:creationId xmlns:a16="http://schemas.microsoft.com/office/drawing/2014/main" id="{76F09D6E-F514-4CAF-8575-B7023D0FE55E}"/>
              </a:ext>
            </a:extLst>
          </p:cNvPr>
          <p:cNvGrpSpPr/>
          <p:nvPr/>
        </p:nvGrpSpPr>
        <p:grpSpPr>
          <a:xfrm>
            <a:off x="5572684" y="4004553"/>
            <a:ext cx="2583062" cy="2421645"/>
            <a:chOff x="3454041" y="4042365"/>
            <a:chExt cx="2902547" cy="2339410"/>
          </a:xfrm>
        </p:grpSpPr>
        <p:sp>
          <p:nvSpPr>
            <p:cNvPr id="11" name="Rectangle: Rounded Corners 10">
              <a:extLst>
                <a:ext uri="{FF2B5EF4-FFF2-40B4-BE49-F238E27FC236}">
                  <a16:creationId xmlns:a16="http://schemas.microsoft.com/office/drawing/2014/main" id="{426C1772-9317-40CE-B566-330295459E6D}"/>
                </a:ext>
              </a:extLst>
            </p:cNvPr>
            <p:cNvSpPr/>
            <p:nvPr/>
          </p:nvSpPr>
          <p:spPr>
            <a:xfrm>
              <a:off x="3656452" y="4341268"/>
              <a:ext cx="2407703" cy="1454670"/>
            </a:xfrm>
            <a:prstGeom prst="roundRect">
              <a:avLst>
                <a:gd name="adj" fmla="val 5188"/>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j-lt"/>
                <a:ea typeface="+mj-ea"/>
                <a:cs typeface="+mj-cs"/>
                <a:sym typeface="Helvetica"/>
              </a:endParaRPr>
            </a:p>
          </p:txBody>
        </p:sp>
        <p:pic>
          <p:nvPicPr>
            <p:cNvPr id="17" name="Graphic 16" descr="Speech">
              <a:extLst>
                <a:ext uri="{FF2B5EF4-FFF2-40B4-BE49-F238E27FC236}">
                  <a16:creationId xmlns:a16="http://schemas.microsoft.com/office/drawing/2014/main" id="{ABAAD301-EBBF-4840-A5C6-8D17D622748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163" t="10187" r="8167" b="16492"/>
            <a:stretch/>
          </p:blipFill>
          <p:spPr>
            <a:xfrm>
              <a:off x="3454041" y="4042365"/>
              <a:ext cx="2902547" cy="2339410"/>
            </a:xfrm>
            <a:prstGeom prst="rect">
              <a:avLst/>
            </a:prstGeom>
          </p:spPr>
        </p:pic>
        <p:sp>
          <p:nvSpPr>
            <p:cNvPr id="18" name="TextBox 17">
              <a:extLst>
                <a:ext uri="{FF2B5EF4-FFF2-40B4-BE49-F238E27FC236}">
                  <a16:creationId xmlns:a16="http://schemas.microsoft.com/office/drawing/2014/main" id="{490537C1-87FC-4FA6-9F77-CAAE485543B5}"/>
                </a:ext>
              </a:extLst>
            </p:cNvPr>
            <p:cNvSpPr txBox="1"/>
            <p:nvPr/>
          </p:nvSpPr>
          <p:spPr>
            <a:xfrm>
              <a:off x="3752412" y="4377598"/>
              <a:ext cx="2215781" cy="1397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600" b="1" dirty="0">
                  <a:solidFill>
                    <a:srgbClr val="000000"/>
                  </a:solidFill>
                </a:rPr>
                <a:t>Extension:</a:t>
              </a:r>
              <a:br>
                <a:rPr lang="en-GB" sz="1400" b="1" dirty="0">
                  <a:solidFill>
                    <a:srgbClr val="000000"/>
                  </a:solidFill>
                </a:rPr>
              </a:br>
              <a:r>
                <a:rPr lang="en-GB" sz="1400" dirty="0">
                  <a:solidFill>
                    <a:srgbClr val="000000"/>
                  </a:solidFill>
                </a:rPr>
                <a:t>contraception choices are impacted by a number of factors. Explain what this means to you?</a:t>
              </a:r>
              <a:endParaRPr lang="en-GB" sz="1600" dirty="0">
                <a:solidFill>
                  <a:srgbClr val="000000"/>
                </a:solidFill>
              </a:endParaRPr>
            </a:p>
          </p:txBody>
        </p:sp>
      </p:grpSp>
    </p:spTree>
    <p:extLst>
      <p:ext uri="{BB962C8B-B14F-4D97-AF65-F5344CB8AC3E}">
        <p14:creationId xmlns:p14="http://schemas.microsoft.com/office/powerpoint/2010/main" val="282836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REVIEW</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47</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688842" y="2210164"/>
            <a:ext cx="3425958" cy="3308731"/>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08000" rIns="360000" bIns="45718" numCol="1" spcCol="38100" rtlCol="0" anchor="ctr">
            <a:noAutofit/>
          </a:bodyPr>
          <a:lstStyle/>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chemeClr val="tx2"/>
                </a:solidFill>
                <a:effectLst/>
                <a:uFillTx/>
                <a:latin typeface="+mj-lt"/>
                <a:ea typeface="+mj-ea"/>
                <a:cs typeface="+mj-cs"/>
                <a:sym typeface="Helvetica"/>
              </a:rPr>
              <a:t>In groups, cut up a set of </a:t>
            </a:r>
            <a:r>
              <a:rPr kumimoji="0" lang="en-GB" sz="1800" b="1" i="0" u="none" strike="noStrike" cap="none" spc="0" normalizeH="0" baseline="0" dirty="0">
                <a:ln>
                  <a:noFill/>
                </a:ln>
                <a:solidFill>
                  <a:schemeClr val="tx2"/>
                </a:solidFill>
                <a:effectLst/>
                <a:uFillTx/>
                <a:latin typeface="+mj-lt"/>
                <a:ea typeface="+mj-ea"/>
                <a:cs typeface="+mj-cs"/>
                <a:sym typeface="Helvetica"/>
              </a:rPr>
              <a:t>Contraception Cards </a:t>
            </a:r>
            <a:r>
              <a:rPr kumimoji="0" lang="en-GB" sz="1800" b="0" i="0" u="none" strike="noStrike" cap="none" spc="0" normalizeH="0" baseline="0" dirty="0">
                <a:ln>
                  <a:noFill/>
                </a:ln>
                <a:solidFill>
                  <a:schemeClr val="tx2"/>
                </a:solidFill>
                <a:effectLst/>
                <a:uFillTx/>
                <a:latin typeface="+mj-lt"/>
                <a:ea typeface="+mj-ea"/>
                <a:cs typeface="+mj-cs"/>
                <a:sym typeface="Helvetica"/>
              </a:rPr>
              <a:t>listing the names of the different contraceptives you have explored.</a:t>
            </a:r>
          </a:p>
          <a:p>
            <a:pPr marL="342900" marR="0" indent="-34290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chemeClr val="tx2"/>
                </a:solidFill>
                <a:effectLst/>
                <a:uFillTx/>
                <a:latin typeface="+mj-lt"/>
                <a:ea typeface="+mj-ea"/>
                <a:cs typeface="+mj-cs"/>
                <a:sym typeface="Helvetica"/>
              </a:rPr>
              <a:t>Sort these into the categories given on the next slides using the information you have collected.</a:t>
            </a:r>
          </a:p>
        </p:txBody>
      </p:sp>
      <p:pic>
        <p:nvPicPr>
          <p:cNvPr id="6" name="Picture 5" descr="A screenshot of a cell phone screen with text&#10;&#10;Description automatically generated">
            <a:extLst>
              <a:ext uri="{FF2B5EF4-FFF2-40B4-BE49-F238E27FC236}">
                <a16:creationId xmlns:a16="http://schemas.microsoft.com/office/drawing/2014/main" id="{DA622B30-B4BC-BC44-8957-138254C9E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9064">
            <a:off x="4382263" y="2398421"/>
            <a:ext cx="4144529" cy="2932217"/>
          </a:xfrm>
          <a:prstGeom prst="rect">
            <a:avLst/>
          </a:prstGeom>
          <a:solidFill>
            <a:srgbClr val="FFFFFF"/>
          </a:solidFill>
          <a:effectLst>
            <a:outerShdw blurRad="50800" dist="50800" dir="5400000" algn="ctr" rotWithShape="0">
              <a:srgbClr val="000000">
                <a:alpha val="26000"/>
              </a:srgbClr>
            </a:outerShdw>
          </a:effectLst>
        </p:spPr>
      </p:pic>
    </p:spTree>
    <p:extLst>
      <p:ext uri="{BB962C8B-B14F-4D97-AF65-F5344CB8AC3E}">
        <p14:creationId xmlns:p14="http://schemas.microsoft.com/office/powerpoint/2010/main" val="414240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REVIEW</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48</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688842" y="2133602"/>
            <a:ext cx="4214462" cy="1907058"/>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80000" rIns="360000" bIns="45718" numCol="1" spcCol="38100" rtlCol="0" anchor="t">
            <a:noAutofit/>
          </a:bodyPr>
          <a:lstStyle/>
          <a:p>
            <a:pPr marR="0" algn="l" defTabSz="457200" rtl="0" fontAlgn="auto" latinLnBrk="0" hangingPunct="0">
              <a:lnSpc>
                <a:spcPct val="100000"/>
              </a:lnSpc>
              <a:spcBef>
                <a:spcPts val="0"/>
              </a:spcBef>
              <a:spcAft>
                <a:spcPts val="600"/>
              </a:spcAft>
              <a:buClrTx/>
              <a:buSzTx/>
              <a:tabLst/>
            </a:pPr>
            <a:r>
              <a:rPr kumimoji="0" lang="en-GB" sz="2000" b="1" i="0" u="none" strike="noStrike" cap="none" spc="0" normalizeH="0" baseline="0" dirty="0">
                <a:ln>
                  <a:noFill/>
                </a:ln>
                <a:solidFill>
                  <a:schemeClr val="tx2"/>
                </a:solidFill>
                <a:effectLst/>
                <a:uFillTx/>
                <a:latin typeface="+mj-lt"/>
                <a:ea typeface="+mj-ea"/>
                <a:cs typeface="+mj-cs"/>
                <a:sym typeface="Helvetica"/>
              </a:rPr>
              <a:t>1. Protects against pregnancy</a:t>
            </a:r>
          </a:p>
          <a:p>
            <a:pPr marR="0" algn="l" defTabSz="457200" rtl="0" fontAlgn="auto" latinLnBrk="0" hangingPunct="0">
              <a:lnSpc>
                <a:spcPct val="100000"/>
              </a:lnSpc>
              <a:spcBef>
                <a:spcPts val="0"/>
              </a:spcBef>
              <a:spcAft>
                <a:spcPts val="600"/>
              </a:spcAft>
              <a:buClrTx/>
              <a:buSzTx/>
              <a:tabLst/>
            </a:pPr>
            <a:r>
              <a:rPr kumimoji="0" lang="en-GB" sz="1800" b="0" i="0" u="none" strike="noStrike" cap="none" spc="0" normalizeH="0" baseline="0" dirty="0">
                <a:ln>
                  <a:noFill/>
                </a:ln>
                <a:solidFill>
                  <a:schemeClr val="tx2"/>
                </a:solidFill>
                <a:effectLst/>
                <a:uFillTx/>
                <a:latin typeface="+mj-lt"/>
                <a:ea typeface="+mj-ea"/>
                <a:cs typeface="+mj-cs"/>
                <a:sym typeface="Helvetica"/>
              </a:rPr>
              <a:t>All contraceptives protect against pregnancy. However, remember that they must be taken or administered correctly for them to be effective.</a:t>
            </a:r>
          </a:p>
        </p:txBody>
      </p:sp>
      <p:grpSp>
        <p:nvGrpSpPr>
          <p:cNvPr id="9" name="Group 8">
            <a:extLst>
              <a:ext uri="{FF2B5EF4-FFF2-40B4-BE49-F238E27FC236}">
                <a16:creationId xmlns:a16="http://schemas.microsoft.com/office/drawing/2014/main" id="{DEBC6976-B5EF-443A-ABBB-0301EE62C977}"/>
              </a:ext>
            </a:extLst>
          </p:cNvPr>
          <p:cNvGrpSpPr/>
          <p:nvPr/>
        </p:nvGrpSpPr>
        <p:grpSpPr>
          <a:xfrm>
            <a:off x="5489157" y="1962358"/>
            <a:ext cx="3481815" cy="3218208"/>
            <a:chOff x="5489157" y="1962358"/>
            <a:chExt cx="3481815" cy="3218208"/>
          </a:xfrm>
        </p:grpSpPr>
        <p:pic>
          <p:nvPicPr>
            <p:cNvPr id="5" name="Picture 4">
              <a:extLst>
                <a:ext uri="{FF2B5EF4-FFF2-40B4-BE49-F238E27FC236}">
                  <a16:creationId xmlns:a16="http://schemas.microsoft.com/office/drawing/2014/main" id="{1C19FC56-52FA-4595-AC93-013EFAE0B485}"/>
                </a:ext>
              </a:extLst>
            </p:cNvPr>
            <p:cNvPicPr>
              <a:picLocks noChangeAspect="1"/>
            </p:cNvPicPr>
            <p:nvPr/>
          </p:nvPicPr>
          <p:blipFill>
            <a:blip r:embed="rId2"/>
            <a:stretch>
              <a:fillRect/>
            </a:stretch>
          </p:blipFill>
          <p:spPr>
            <a:xfrm rot="21204937">
              <a:off x="5489157" y="1962358"/>
              <a:ext cx="3481815" cy="3218208"/>
            </a:xfrm>
            <a:prstGeom prst="rect">
              <a:avLst/>
            </a:prstGeom>
          </p:spPr>
        </p:pic>
        <p:sp>
          <p:nvSpPr>
            <p:cNvPr id="6" name="RESPECT. YOUR RULES.">
              <a:extLst>
                <a:ext uri="{FF2B5EF4-FFF2-40B4-BE49-F238E27FC236}">
                  <a16:creationId xmlns:a16="http://schemas.microsoft.com/office/drawing/2014/main" id="{15421C3E-3EBB-4618-B0D6-D4C3760B65ED}"/>
                </a:ext>
              </a:extLst>
            </p:cNvPr>
            <p:cNvSpPr txBox="1"/>
            <p:nvPr/>
          </p:nvSpPr>
          <p:spPr>
            <a:xfrm rot="21123695">
              <a:off x="5738456" y="2767280"/>
              <a:ext cx="2329999"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4000" dirty="0">
                  <a:solidFill>
                    <a:srgbClr val="000000"/>
                  </a:solidFill>
                  <a:latin typeface="Ink Free" panose="03080402000500000000" pitchFamily="66" charset="0"/>
                </a:rPr>
                <a:t>All of</a:t>
              </a:r>
            </a:p>
            <a:p>
              <a:r>
                <a:rPr lang="en-US" sz="4000" dirty="0">
                  <a:solidFill>
                    <a:srgbClr val="000000"/>
                  </a:solidFill>
                  <a:latin typeface="Ink Free" panose="03080402000500000000" pitchFamily="66" charset="0"/>
                </a:rPr>
                <a:t>them</a:t>
              </a:r>
              <a:endParaRPr lang="en-GB" sz="4000" dirty="0">
                <a:solidFill>
                  <a:srgbClr val="000000"/>
                </a:solidFill>
                <a:latin typeface="Ink Free" panose="03080402000500000000" pitchFamily="66" charset="0"/>
              </a:endParaRPr>
            </a:p>
          </p:txBody>
        </p:sp>
      </p:grpSp>
    </p:spTree>
    <p:extLst>
      <p:ext uri="{BB962C8B-B14F-4D97-AF65-F5344CB8AC3E}">
        <p14:creationId xmlns:p14="http://schemas.microsoft.com/office/powerpoint/2010/main" val="59742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REVIEW</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49</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688841" y="2133601"/>
            <a:ext cx="4426855" cy="1857631"/>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80000" rIns="360000" bIns="45718" numCol="1" spcCol="38100" rtlCol="0" anchor="t">
            <a:noAutofit/>
          </a:bodyPr>
          <a:lstStyle/>
          <a:p>
            <a:pPr marR="0" algn="l" defTabSz="457200" rtl="0" fontAlgn="auto" latinLnBrk="0" hangingPunct="0">
              <a:lnSpc>
                <a:spcPct val="100000"/>
              </a:lnSpc>
              <a:spcBef>
                <a:spcPts val="0"/>
              </a:spcBef>
              <a:spcAft>
                <a:spcPts val="600"/>
              </a:spcAft>
              <a:buClrTx/>
              <a:buSzTx/>
              <a:tabLst/>
            </a:pPr>
            <a:r>
              <a:rPr lang="en-GB" sz="2000" b="1" dirty="0">
                <a:solidFill>
                  <a:schemeClr val="tx2"/>
                </a:solidFill>
              </a:rPr>
              <a:t>2</a:t>
            </a:r>
            <a:r>
              <a:rPr kumimoji="0" lang="en-GB" sz="2000" b="1" i="0" u="none" strike="noStrike" cap="none" spc="0" normalizeH="0" baseline="0" dirty="0">
                <a:ln>
                  <a:noFill/>
                </a:ln>
                <a:solidFill>
                  <a:schemeClr val="tx2"/>
                </a:solidFill>
                <a:effectLst/>
                <a:uFillTx/>
                <a:latin typeface="+mj-lt"/>
                <a:ea typeface="+mj-ea"/>
                <a:cs typeface="+mj-cs"/>
                <a:sym typeface="Helvetica"/>
              </a:rPr>
              <a:t>. Protects against STIs</a:t>
            </a:r>
          </a:p>
          <a:p>
            <a:pPr marR="0" algn="l" defTabSz="457200" rtl="0" fontAlgn="auto" latinLnBrk="0" hangingPunct="0">
              <a:lnSpc>
                <a:spcPct val="100000"/>
              </a:lnSpc>
              <a:spcBef>
                <a:spcPts val="0"/>
              </a:spcBef>
              <a:spcAft>
                <a:spcPts val="600"/>
              </a:spcAft>
              <a:buClrTx/>
              <a:buSzTx/>
              <a:tabLst/>
            </a:pPr>
            <a:r>
              <a:rPr kumimoji="0" lang="en-GB" sz="1800" b="0" i="0" u="none" strike="noStrike" cap="none" spc="0" normalizeH="0" baseline="0" dirty="0">
                <a:ln>
                  <a:noFill/>
                </a:ln>
                <a:solidFill>
                  <a:schemeClr val="tx2"/>
                </a:solidFill>
                <a:effectLst/>
                <a:uFillTx/>
                <a:latin typeface="+mj-lt"/>
                <a:ea typeface="+mj-ea"/>
                <a:cs typeface="+mj-cs"/>
                <a:sym typeface="Helvetica"/>
              </a:rPr>
              <a:t>Condoms are the only contraceptive that protects against STIs. You should always use condoms with another form of protection to be safe.</a:t>
            </a:r>
          </a:p>
        </p:txBody>
      </p:sp>
      <p:grpSp>
        <p:nvGrpSpPr>
          <p:cNvPr id="9" name="Group 8">
            <a:extLst>
              <a:ext uri="{FF2B5EF4-FFF2-40B4-BE49-F238E27FC236}">
                <a16:creationId xmlns:a16="http://schemas.microsoft.com/office/drawing/2014/main" id="{DEBC6976-B5EF-443A-ABBB-0301EE62C977}"/>
              </a:ext>
            </a:extLst>
          </p:cNvPr>
          <p:cNvGrpSpPr/>
          <p:nvPr/>
        </p:nvGrpSpPr>
        <p:grpSpPr>
          <a:xfrm>
            <a:off x="5489157" y="1962358"/>
            <a:ext cx="3481815" cy="3218208"/>
            <a:chOff x="5489157" y="1962358"/>
            <a:chExt cx="3481815" cy="3218208"/>
          </a:xfrm>
        </p:grpSpPr>
        <p:pic>
          <p:nvPicPr>
            <p:cNvPr id="5" name="Picture 4">
              <a:extLst>
                <a:ext uri="{FF2B5EF4-FFF2-40B4-BE49-F238E27FC236}">
                  <a16:creationId xmlns:a16="http://schemas.microsoft.com/office/drawing/2014/main" id="{1C19FC56-52FA-4595-AC93-013EFAE0B485}"/>
                </a:ext>
              </a:extLst>
            </p:cNvPr>
            <p:cNvPicPr>
              <a:picLocks noChangeAspect="1"/>
            </p:cNvPicPr>
            <p:nvPr/>
          </p:nvPicPr>
          <p:blipFill>
            <a:blip r:embed="rId2"/>
            <a:stretch>
              <a:fillRect/>
            </a:stretch>
          </p:blipFill>
          <p:spPr>
            <a:xfrm rot="21204937">
              <a:off x="5489157" y="1962358"/>
              <a:ext cx="3481815" cy="3218208"/>
            </a:xfrm>
            <a:prstGeom prst="rect">
              <a:avLst/>
            </a:prstGeom>
          </p:spPr>
        </p:pic>
        <p:sp>
          <p:nvSpPr>
            <p:cNvPr id="6" name="RESPECT. YOUR RULES.">
              <a:extLst>
                <a:ext uri="{FF2B5EF4-FFF2-40B4-BE49-F238E27FC236}">
                  <a16:creationId xmlns:a16="http://schemas.microsoft.com/office/drawing/2014/main" id="{15421C3E-3EBB-4618-B0D6-D4C3760B65ED}"/>
                </a:ext>
              </a:extLst>
            </p:cNvPr>
            <p:cNvSpPr txBox="1"/>
            <p:nvPr/>
          </p:nvSpPr>
          <p:spPr>
            <a:xfrm rot="21123695">
              <a:off x="5738456" y="2767280"/>
              <a:ext cx="2329999"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4000" dirty="0">
                  <a:solidFill>
                    <a:srgbClr val="000000"/>
                  </a:solidFill>
                  <a:latin typeface="Ink Free" panose="03080402000500000000" pitchFamily="66" charset="0"/>
                </a:rPr>
                <a:t>Male</a:t>
              </a:r>
              <a:br>
                <a:rPr lang="en-US" sz="4000" dirty="0">
                  <a:solidFill>
                    <a:srgbClr val="000000"/>
                  </a:solidFill>
                  <a:latin typeface="Ink Free" panose="03080402000500000000" pitchFamily="66" charset="0"/>
                </a:rPr>
              </a:br>
              <a:r>
                <a:rPr lang="en-US" sz="4000" dirty="0">
                  <a:solidFill>
                    <a:srgbClr val="000000"/>
                  </a:solidFill>
                  <a:latin typeface="Ink Free" panose="03080402000500000000" pitchFamily="66" charset="0"/>
                </a:rPr>
                <a:t>condoms</a:t>
              </a:r>
              <a:endParaRPr lang="en-GB" sz="4000" dirty="0">
                <a:solidFill>
                  <a:srgbClr val="000000"/>
                </a:solidFill>
                <a:latin typeface="Ink Free" panose="03080402000500000000" pitchFamily="66" charset="0"/>
              </a:endParaRPr>
            </a:p>
          </p:txBody>
        </p:sp>
      </p:grpSp>
    </p:spTree>
    <p:extLst>
      <p:ext uri="{BB962C8B-B14F-4D97-AF65-F5344CB8AC3E}">
        <p14:creationId xmlns:p14="http://schemas.microsoft.com/office/powerpoint/2010/main" val="14699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6BB3-6139-48A8-AC0F-14E5E3A818AF}"/>
              </a:ext>
            </a:extLst>
          </p:cNvPr>
          <p:cNvSpPr>
            <a:spLocks noGrp="1"/>
          </p:cNvSpPr>
          <p:nvPr>
            <p:ph type="title"/>
          </p:nvPr>
        </p:nvSpPr>
        <p:spPr/>
        <p:txBody>
          <a:bodyPr>
            <a:normAutofit/>
          </a:bodyPr>
          <a:lstStyle/>
          <a:p>
            <a:r>
              <a:rPr lang="en-GB" dirty="0"/>
              <a:t>WHAT IS THE DEFINITION OF PUBERTY?</a:t>
            </a:r>
          </a:p>
        </p:txBody>
      </p:sp>
      <p:sp>
        <p:nvSpPr>
          <p:cNvPr id="4" name="Slide Number Placeholder 3">
            <a:extLst>
              <a:ext uri="{FF2B5EF4-FFF2-40B4-BE49-F238E27FC236}">
                <a16:creationId xmlns:a16="http://schemas.microsoft.com/office/drawing/2014/main" id="{805A170D-76A5-463D-96D2-6F2B8D5B8099}"/>
              </a:ext>
            </a:extLst>
          </p:cNvPr>
          <p:cNvSpPr>
            <a:spLocks noGrp="1"/>
          </p:cNvSpPr>
          <p:nvPr>
            <p:ph type="sldNum" sz="quarter" idx="4"/>
          </p:nvPr>
        </p:nvSpPr>
        <p:spPr/>
        <p:txBody>
          <a:bodyPr/>
          <a:lstStyle/>
          <a:p>
            <a:fld id="{63F7E935-997C-4AB2-AAF8-EEF37886DB40}" type="slidenum">
              <a:rPr lang="en-GB" smtClean="0"/>
              <a:pPr/>
              <a:t>5</a:t>
            </a:fld>
            <a:endParaRPr lang="en-GB"/>
          </a:p>
        </p:txBody>
      </p:sp>
      <p:sp>
        <p:nvSpPr>
          <p:cNvPr id="7" name="Text Placeholder 6">
            <a:extLst>
              <a:ext uri="{FF2B5EF4-FFF2-40B4-BE49-F238E27FC236}">
                <a16:creationId xmlns:a16="http://schemas.microsoft.com/office/drawing/2014/main" id="{BCD96D82-D4AC-4068-8888-F0977B2C2D39}"/>
              </a:ext>
            </a:extLst>
          </p:cNvPr>
          <p:cNvSpPr>
            <a:spLocks noGrp="1"/>
          </p:cNvSpPr>
          <p:nvPr>
            <p:ph type="body" sz="quarter" idx="10"/>
          </p:nvPr>
        </p:nvSpPr>
        <p:spPr/>
        <p:txBody>
          <a:bodyPr/>
          <a:lstStyle/>
          <a:p>
            <a:r>
              <a:rPr lang="en-GB" sz="2000" b="1" dirty="0"/>
              <a:t>Discuss with a partner but don’t share, yet.</a:t>
            </a:r>
          </a:p>
          <a:p>
            <a:endParaRPr lang="en-GB" dirty="0"/>
          </a:p>
        </p:txBody>
      </p:sp>
      <p:pic>
        <p:nvPicPr>
          <p:cNvPr id="11" name="Picture 10">
            <a:extLst>
              <a:ext uri="{FF2B5EF4-FFF2-40B4-BE49-F238E27FC236}">
                <a16:creationId xmlns:a16="http://schemas.microsoft.com/office/drawing/2014/main" id="{2091B30D-0DBB-4AF9-BE24-8A7AB600F47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flipH="1">
            <a:off x="3281941" y="2472675"/>
            <a:ext cx="1002452" cy="3702698"/>
          </a:xfrm>
          <a:prstGeom prst="rect">
            <a:avLst/>
          </a:prstGeom>
        </p:spPr>
      </p:pic>
      <p:pic>
        <p:nvPicPr>
          <p:cNvPr id="13" name="Picture 12">
            <a:extLst>
              <a:ext uri="{FF2B5EF4-FFF2-40B4-BE49-F238E27FC236}">
                <a16:creationId xmlns:a16="http://schemas.microsoft.com/office/drawing/2014/main" id="{FD1C1C2E-C7F5-4013-9F27-C47046C00E9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764074" y="2388567"/>
            <a:ext cx="1213645" cy="3786806"/>
          </a:xfrm>
          <a:prstGeom prst="rect">
            <a:avLst/>
          </a:prstGeom>
        </p:spPr>
      </p:pic>
    </p:spTree>
    <p:extLst>
      <p:ext uri="{BB962C8B-B14F-4D97-AF65-F5344CB8AC3E}">
        <p14:creationId xmlns:p14="http://schemas.microsoft.com/office/powerpoint/2010/main" val="392056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REVIEW</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50</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489261" y="1803494"/>
            <a:ext cx="3339819" cy="2479798"/>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80000" rIns="360000" bIns="45718" numCol="1" spcCol="38100" rtlCol="0" anchor="t">
            <a:noAutofit/>
          </a:bodyPr>
          <a:lstStyle/>
          <a:p>
            <a:pPr marR="0" algn="l" defTabSz="457200" rtl="0" fontAlgn="auto" latinLnBrk="0" hangingPunct="0">
              <a:lnSpc>
                <a:spcPct val="100000"/>
              </a:lnSpc>
              <a:spcBef>
                <a:spcPts val="0"/>
              </a:spcBef>
              <a:spcAft>
                <a:spcPts val="600"/>
              </a:spcAft>
              <a:buClrTx/>
              <a:buSzTx/>
              <a:tabLst/>
            </a:pPr>
            <a:r>
              <a:rPr kumimoji="0" lang="en-GB" sz="2000" b="1" i="0" u="none" strike="noStrike" cap="none" spc="0" normalizeH="0" baseline="0" dirty="0">
                <a:ln>
                  <a:noFill/>
                </a:ln>
                <a:solidFill>
                  <a:schemeClr val="tx2"/>
                </a:solidFill>
                <a:effectLst/>
                <a:uFillTx/>
                <a:latin typeface="+mj-lt"/>
                <a:ea typeface="+mj-ea"/>
                <a:cs typeface="+mj-cs"/>
                <a:sym typeface="Helvetica"/>
              </a:rPr>
              <a:t>3. Used by females</a:t>
            </a:r>
          </a:p>
          <a:p>
            <a:pPr marR="0" algn="l" defTabSz="457200" rtl="0" fontAlgn="auto" latinLnBrk="0" hangingPunct="0">
              <a:lnSpc>
                <a:spcPct val="100000"/>
              </a:lnSpc>
              <a:spcBef>
                <a:spcPts val="0"/>
              </a:spcBef>
              <a:spcAft>
                <a:spcPts val="600"/>
              </a:spcAft>
              <a:buClrTx/>
              <a:buSzTx/>
              <a:tabLst/>
            </a:pPr>
            <a:r>
              <a:rPr kumimoji="0" lang="en-GB" sz="1800" b="0" i="0" u="none" strike="noStrike" cap="none" spc="0" normalizeH="0" baseline="0" dirty="0">
                <a:ln>
                  <a:noFill/>
                </a:ln>
                <a:solidFill>
                  <a:schemeClr val="tx2"/>
                </a:solidFill>
                <a:effectLst/>
                <a:uFillTx/>
                <a:latin typeface="+mj-lt"/>
                <a:ea typeface="+mj-ea"/>
                <a:cs typeface="+mj-cs"/>
                <a:sym typeface="Helvetica"/>
              </a:rPr>
              <a:t>Even though many contraceptives are used by females, it is always the responsibility of both partners. It’s down to you to stay safe and responsible.</a:t>
            </a:r>
          </a:p>
        </p:txBody>
      </p:sp>
      <p:pic>
        <p:nvPicPr>
          <p:cNvPr id="5" name="Picture 4">
            <a:extLst>
              <a:ext uri="{FF2B5EF4-FFF2-40B4-BE49-F238E27FC236}">
                <a16:creationId xmlns:a16="http://schemas.microsoft.com/office/drawing/2014/main" id="{1C19FC56-52FA-4595-AC93-013EFAE0B4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4117802" y="2047396"/>
            <a:ext cx="2038519" cy="1884183"/>
          </a:xfrm>
          <a:prstGeom prst="rect">
            <a:avLst/>
          </a:prstGeom>
        </p:spPr>
      </p:pic>
      <p:pic>
        <p:nvPicPr>
          <p:cNvPr id="7" name="Picture 6">
            <a:extLst>
              <a:ext uri="{FF2B5EF4-FFF2-40B4-BE49-F238E27FC236}">
                <a16:creationId xmlns:a16="http://schemas.microsoft.com/office/drawing/2014/main" id="{B9618478-5B72-4483-BB8C-6FCF55161A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6358928" y="1806345"/>
            <a:ext cx="2038519" cy="1884183"/>
          </a:xfrm>
          <a:prstGeom prst="rect">
            <a:avLst/>
          </a:prstGeom>
        </p:spPr>
      </p:pic>
      <p:pic>
        <p:nvPicPr>
          <p:cNvPr id="11" name="Picture 10">
            <a:extLst>
              <a:ext uri="{FF2B5EF4-FFF2-40B4-BE49-F238E27FC236}">
                <a16:creationId xmlns:a16="http://schemas.microsoft.com/office/drawing/2014/main" id="{06E3166E-B20A-4F58-B894-B2EC560DE5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4915741" y="3737121"/>
            <a:ext cx="2038519" cy="1884183"/>
          </a:xfrm>
          <a:prstGeom prst="rect">
            <a:avLst/>
          </a:prstGeom>
        </p:spPr>
      </p:pic>
      <p:pic>
        <p:nvPicPr>
          <p:cNvPr id="13" name="Picture 12">
            <a:extLst>
              <a:ext uri="{FF2B5EF4-FFF2-40B4-BE49-F238E27FC236}">
                <a16:creationId xmlns:a16="http://schemas.microsoft.com/office/drawing/2014/main" id="{3A116197-7758-4276-B5F1-364C092DF486}"/>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7004178" y="3824486"/>
            <a:ext cx="2038519" cy="1884183"/>
          </a:xfrm>
          <a:prstGeom prst="rect">
            <a:avLst/>
          </a:prstGeom>
        </p:spPr>
      </p:pic>
      <p:pic>
        <p:nvPicPr>
          <p:cNvPr id="15" name="Picture 14">
            <a:extLst>
              <a:ext uri="{FF2B5EF4-FFF2-40B4-BE49-F238E27FC236}">
                <a16:creationId xmlns:a16="http://schemas.microsoft.com/office/drawing/2014/main" id="{6EA95C0D-637C-4CFB-938D-113B30D9F8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699535" y="4677455"/>
            <a:ext cx="2038519" cy="1884183"/>
          </a:xfrm>
          <a:prstGeom prst="rect">
            <a:avLst/>
          </a:prstGeom>
        </p:spPr>
      </p:pic>
      <p:pic>
        <p:nvPicPr>
          <p:cNvPr id="17" name="Picture 16">
            <a:extLst>
              <a:ext uri="{FF2B5EF4-FFF2-40B4-BE49-F238E27FC236}">
                <a16:creationId xmlns:a16="http://schemas.microsoft.com/office/drawing/2014/main" id="{E4A1EBF6-B909-4F65-8DD2-212F869687DE}"/>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3001815" y="4393952"/>
            <a:ext cx="2038519" cy="1884183"/>
          </a:xfrm>
          <a:prstGeom prst="rect">
            <a:avLst/>
          </a:prstGeom>
        </p:spPr>
      </p:pic>
      <p:sp>
        <p:nvSpPr>
          <p:cNvPr id="19" name="RESPECT. YOUR RULES.">
            <a:extLst>
              <a:ext uri="{FF2B5EF4-FFF2-40B4-BE49-F238E27FC236}">
                <a16:creationId xmlns:a16="http://schemas.microsoft.com/office/drawing/2014/main" id="{1D333614-2016-4B03-AE98-1ECF3A4C9964}"/>
              </a:ext>
            </a:extLst>
          </p:cNvPr>
          <p:cNvSpPr txBox="1"/>
          <p:nvPr/>
        </p:nvSpPr>
        <p:spPr>
          <a:xfrm rot="21123695">
            <a:off x="4119251" y="2648118"/>
            <a:ext cx="160273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The pill</a:t>
            </a:r>
            <a:endParaRPr lang="en-GB" sz="2800" dirty="0">
              <a:solidFill>
                <a:srgbClr val="000000"/>
              </a:solidFill>
              <a:latin typeface="Ink Free" panose="03080402000500000000" pitchFamily="66" charset="0"/>
            </a:endParaRPr>
          </a:p>
        </p:txBody>
      </p:sp>
      <p:sp>
        <p:nvSpPr>
          <p:cNvPr id="21" name="RESPECT. YOUR RULES.">
            <a:extLst>
              <a:ext uri="{FF2B5EF4-FFF2-40B4-BE49-F238E27FC236}">
                <a16:creationId xmlns:a16="http://schemas.microsoft.com/office/drawing/2014/main" id="{34F04B51-3C90-49A7-902B-42BAE6342719}"/>
              </a:ext>
            </a:extLst>
          </p:cNvPr>
          <p:cNvSpPr txBox="1"/>
          <p:nvPr/>
        </p:nvSpPr>
        <p:spPr>
          <a:xfrm rot="21123695">
            <a:off x="6392253" y="2399463"/>
            <a:ext cx="16027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Implant</a:t>
            </a:r>
            <a:endParaRPr lang="en-GB" sz="2800" dirty="0">
              <a:solidFill>
                <a:srgbClr val="000000"/>
              </a:solidFill>
              <a:latin typeface="Ink Free" panose="03080402000500000000" pitchFamily="66" charset="0"/>
            </a:endParaRPr>
          </a:p>
        </p:txBody>
      </p:sp>
      <p:sp>
        <p:nvSpPr>
          <p:cNvPr id="23" name="RESPECT. YOUR RULES.">
            <a:extLst>
              <a:ext uri="{FF2B5EF4-FFF2-40B4-BE49-F238E27FC236}">
                <a16:creationId xmlns:a16="http://schemas.microsoft.com/office/drawing/2014/main" id="{FC5D1FE9-B6F4-4951-8155-A9FDC6270F1B}"/>
              </a:ext>
            </a:extLst>
          </p:cNvPr>
          <p:cNvSpPr txBox="1"/>
          <p:nvPr/>
        </p:nvSpPr>
        <p:spPr>
          <a:xfrm rot="21123695">
            <a:off x="777530" y="5115162"/>
            <a:ext cx="1602732"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IUD</a:t>
            </a:r>
            <a:br>
              <a:rPr lang="en-US" sz="2800" dirty="0">
                <a:solidFill>
                  <a:srgbClr val="000000"/>
                </a:solidFill>
                <a:latin typeface="Ink Free" panose="03080402000500000000" pitchFamily="66" charset="0"/>
              </a:rPr>
            </a:br>
            <a:r>
              <a:rPr lang="en-US" sz="2800" dirty="0">
                <a:solidFill>
                  <a:srgbClr val="000000"/>
                </a:solidFill>
                <a:latin typeface="Ink Free" panose="03080402000500000000" pitchFamily="66" charset="0"/>
              </a:rPr>
              <a:t>(coil)</a:t>
            </a:r>
            <a:endParaRPr lang="en-GB" sz="2800" dirty="0">
              <a:solidFill>
                <a:srgbClr val="000000"/>
              </a:solidFill>
              <a:latin typeface="Ink Free" panose="03080402000500000000" pitchFamily="66" charset="0"/>
            </a:endParaRPr>
          </a:p>
        </p:txBody>
      </p:sp>
      <p:sp>
        <p:nvSpPr>
          <p:cNvPr id="25" name="RESPECT. YOUR RULES.">
            <a:extLst>
              <a:ext uri="{FF2B5EF4-FFF2-40B4-BE49-F238E27FC236}">
                <a16:creationId xmlns:a16="http://schemas.microsoft.com/office/drawing/2014/main" id="{A13C91AF-16C0-4F60-B5A9-B7EAA1FCE005}"/>
              </a:ext>
            </a:extLst>
          </p:cNvPr>
          <p:cNvSpPr txBox="1"/>
          <p:nvPr/>
        </p:nvSpPr>
        <p:spPr>
          <a:xfrm rot="21123695">
            <a:off x="3023350" y="5031654"/>
            <a:ext cx="160273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Injection</a:t>
            </a:r>
            <a:endParaRPr lang="en-GB" sz="2800" dirty="0">
              <a:solidFill>
                <a:srgbClr val="000000"/>
              </a:solidFill>
              <a:latin typeface="Ink Free" panose="03080402000500000000" pitchFamily="66" charset="0"/>
            </a:endParaRPr>
          </a:p>
        </p:txBody>
      </p:sp>
      <p:sp>
        <p:nvSpPr>
          <p:cNvPr id="27" name="RESPECT. YOUR RULES.">
            <a:extLst>
              <a:ext uri="{FF2B5EF4-FFF2-40B4-BE49-F238E27FC236}">
                <a16:creationId xmlns:a16="http://schemas.microsoft.com/office/drawing/2014/main" id="{02055771-FB1A-4BCF-A019-20D5207CAD0F}"/>
              </a:ext>
            </a:extLst>
          </p:cNvPr>
          <p:cNvSpPr txBox="1"/>
          <p:nvPr/>
        </p:nvSpPr>
        <p:spPr>
          <a:xfrm rot="21123695">
            <a:off x="4959017" y="3874461"/>
            <a:ext cx="1602732"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Natural</a:t>
            </a:r>
            <a:br>
              <a:rPr lang="en-US" sz="2800" dirty="0">
                <a:solidFill>
                  <a:srgbClr val="000000"/>
                </a:solidFill>
                <a:latin typeface="Ink Free" panose="03080402000500000000" pitchFamily="66" charset="0"/>
              </a:rPr>
            </a:br>
            <a:r>
              <a:rPr lang="en-US" sz="2800" dirty="0">
                <a:solidFill>
                  <a:srgbClr val="000000"/>
                </a:solidFill>
                <a:latin typeface="Ink Free" panose="03080402000500000000" pitchFamily="66" charset="0"/>
              </a:rPr>
              <a:t>Family</a:t>
            </a:r>
            <a:br>
              <a:rPr lang="en-US" sz="2800" dirty="0">
                <a:solidFill>
                  <a:srgbClr val="000000"/>
                </a:solidFill>
                <a:latin typeface="Ink Free" panose="03080402000500000000" pitchFamily="66" charset="0"/>
              </a:rPr>
            </a:br>
            <a:r>
              <a:rPr lang="en-US" sz="2800" dirty="0">
                <a:solidFill>
                  <a:srgbClr val="000000"/>
                </a:solidFill>
                <a:latin typeface="Ink Free" panose="03080402000500000000" pitchFamily="66" charset="0"/>
              </a:rPr>
              <a:t>Planning </a:t>
            </a:r>
          </a:p>
        </p:txBody>
      </p:sp>
      <p:sp>
        <p:nvSpPr>
          <p:cNvPr id="29" name="RESPECT. YOUR RULES.">
            <a:extLst>
              <a:ext uri="{FF2B5EF4-FFF2-40B4-BE49-F238E27FC236}">
                <a16:creationId xmlns:a16="http://schemas.microsoft.com/office/drawing/2014/main" id="{EDCAF4D6-BE8E-48E5-85FF-B25D46E747A7}"/>
              </a:ext>
            </a:extLst>
          </p:cNvPr>
          <p:cNvSpPr txBox="1"/>
          <p:nvPr/>
        </p:nvSpPr>
        <p:spPr>
          <a:xfrm rot="21123695">
            <a:off x="7025633" y="4449975"/>
            <a:ext cx="16027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Patch</a:t>
            </a:r>
            <a:endParaRPr lang="en-GB" sz="2800" dirty="0">
              <a:solidFill>
                <a:srgbClr val="000000"/>
              </a:solidFill>
              <a:latin typeface="Ink Free" panose="03080402000500000000" pitchFamily="66" charset="0"/>
            </a:endParaRPr>
          </a:p>
        </p:txBody>
      </p:sp>
    </p:spTree>
    <p:extLst>
      <p:ext uri="{BB962C8B-B14F-4D97-AF65-F5344CB8AC3E}">
        <p14:creationId xmlns:p14="http://schemas.microsoft.com/office/powerpoint/2010/main" val="355677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REVIEW</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51</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688842" y="2133601"/>
            <a:ext cx="4214462" cy="2685533"/>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80000" rIns="360000" bIns="45718" numCol="1" spcCol="38100" rtlCol="0" anchor="t">
            <a:noAutofit/>
          </a:bodyPr>
          <a:lstStyle/>
          <a:p>
            <a:pPr marR="0" algn="l" defTabSz="457200" rtl="0" fontAlgn="auto" latinLnBrk="0" hangingPunct="0">
              <a:lnSpc>
                <a:spcPct val="100000"/>
              </a:lnSpc>
              <a:spcBef>
                <a:spcPts val="0"/>
              </a:spcBef>
              <a:spcAft>
                <a:spcPts val="600"/>
              </a:spcAft>
              <a:buClrTx/>
              <a:buSzTx/>
              <a:tabLst/>
            </a:pPr>
            <a:r>
              <a:rPr kumimoji="0" lang="en-GB" sz="2000" b="1" i="0" u="none" strike="noStrike" cap="none" spc="0" normalizeH="0" baseline="0" dirty="0">
                <a:ln>
                  <a:noFill/>
                </a:ln>
                <a:solidFill>
                  <a:schemeClr val="tx2"/>
                </a:solidFill>
                <a:effectLst/>
                <a:uFillTx/>
                <a:latin typeface="+mj-lt"/>
                <a:ea typeface="+mj-ea"/>
                <a:cs typeface="+mj-cs"/>
                <a:sym typeface="Helvetica"/>
              </a:rPr>
              <a:t>4. Taken daily</a:t>
            </a:r>
          </a:p>
          <a:p>
            <a:pPr marR="0" algn="l" defTabSz="457200" rtl="0" fontAlgn="auto" latinLnBrk="0" hangingPunct="0">
              <a:lnSpc>
                <a:spcPct val="100000"/>
              </a:lnSpc>
              <a:spcBef>
                <a:spcPts val="0"/>
              </a:spcBef>
              <a:spcAft>
                <a:spcPts val="600"/>
              </a:spcAft>
              <a:buClrTx/>
              <a:buSzTx/>
              <a:tabLst/>
            </a:pPr>
            <a:r>
              <a:rPr kumimoji="0" lang="en-GB" sz="1800" b="0" i="0" u="none" strike="noStrike" cap="none" spc="0" normalizeH="0" baseline="0" dirty="0">
                <a:ln>
                  <a:noFill/>
                </a:ln>
                <a:solidFill>
                  <a:schemeClr val="tx2"/>
                </a:solidFill>
                <a:effectLst/>
                <a:uFillTx/>
                <a:latin typeface="+mj-lt"/>
                <a:ea typeface="+mj-ea"/>
                <a:cs typeface="+mj-cs"/>
                <a:sym typeface="Helvetica"/>
              </a:rPr>
              <a:t>The pill is taken at the same time every day, so it’s important to be organised. With some pills, you take a break for 7 days during which time you will experience period-like bleeding. You are still protected during this time.</a:t>
            </a:r>
          </a:p>
        </p:txBody>
      </p:sp>
      <p:grpSp>
        <p:nvGrpSpPr>
          <p:cNvPr id="9" name="Group 8">
            <a:extLst>
              <a:ext uri="{FF2B5EF4-FFF2-40B4-BE49-F238E27FC236}">
                <a16:creationId xmlns:a16="http://schemas.microsoft.com/office/drawing/2014/main" id="{DEBC6976-B5EF-443A-ABBB-0301EE62C977}"/>
              </a:ext>
            </a:extLst>
          </p:cNvPr>
          <p:cNvGrpSpPr/>
          <p:nvPr/>
        </p:nvGrpSpPr>
        <p:grpSpPr>
          <a:xfrm>
            <a:off x="5489157" y="1962358"/>
            <a:ext cx="3481815" cy="3218208"/>
            <a:chOff x="5489157" y="1962358"/>
            <a:chExt cx="3481815" cy="3218208"/>
          </a:xfrm>
        </p:grpSpPr>
        <p:pic>
          <p:nvPicPr>
            <p:cNvPr id="5" name="Picture 4">
              <a:extLst>
                <a:ext uri="{FF2B5EF4-FFF2-40B4-BE49-F238E27FC236}">
                  <a16:creationId xmlns:a16="http://schemas.microsoft.com/office/drawing/2014/main" id="{1C19FC56-52FA-4595-AC93-013EFAE0B485}"/>
                </a:ext>
              </a:extLst>
            </p:cNvPr>
            <p:cNvPicPr>
              <a:picLocks noChangeAspect="1"/>
            </p:cNvPicPr>
            <p:nvPr/>
          </p:nvPicPr>
          <p:blipFill>
            <a:blip r:embed="rId2"/>
            <a:stretch>
              <a:fillRect/>
            </a:stretch>
          </p:blipFill>
          <p:spPr>
            <a:xfrm rot="21204937">
              <a:off x="5489157" y="1962358"/>
              <a:ext cx="3481815" cy="3218208"/>
            </a:xfrm>
            <a:prstGeom prst="rect">
              <a:avLst/>
            </a:prstGeom>
          </p:spPr>
        </p:pic>
        <p:sp>
          <p:nvSpPr>
            <p:cNvPr id="6" name="RESPECT. YOUR RULES.">
              <a:extLst>
                <a:ext uri="{FF2B5EF4-FFF2-40B4-BE49-F238E27FC236}">
                  <a16:creationId xmlns:a16="http://schemas.microsoft.com/office/drawing/2014/main" id="{15421C3E-3EBB-4618-B0D6-D4C3760B65ED}"/>
                </a:ext>
              </a:extLst>
            </p:cNvPr>
            <p:cNvSpPr txBox="1"/>
            <p:nvPr/>
          </p:nvSpPr>
          <p:spPr>
            <a:xfrm rot="21123695">
              <a:off x="5738456" y="2767280"/>
              <a:ext cx="2329999"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4000" dirty="0">
                  <a:solidFill>
                    <a:srgbClr val="000000"/>
                  </a:solidFill>
                  <a:latin typeface="Ink Free" panose="03080402000500000000" pitchFamily="66" charset="0"/>
                </a:rPr>
                <a:t>The</a:t>
              </a:r>
            </a:p>
            <a:p>
              <a:r>
                <a:rPr lang="en-US" sz="4000" dirty="0">
                  <a:solidFill>
                    <a:srgbClr val="000000"/>
                  </a:solidFill>
                  <a:latin typeface="Ink Free" panose="03080402000500000000" pitchFamily="66" charset="0"/>
                </a:rPr>
                <a:t>pill</a:t>
              </a:r>
              <a:endParaRPr lang="en-GB" sz="4000" dirty="0">
                <a:solidFill>
                  <a:srgbClr val="000000"/>
                </a:solidFill>
                <a:latin typeface="Ink Free" panose="03080402000500000000" pitchFamily="66" charset="0"/>
              </a:endParaRPr>
            </a:p>
          </p:txBody>
        </p:sp>
      </p:grpSp>
    </p:spTree>
    <p:extLst>
      <p:ext uri="{BB962C8B-B14F-4D97-AF65-F5344CB8AC3E}">
        <p14:creationId xmlns:p14="http://schemas.microsoft.com/office/powerpoint/2010/main" val="127806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REVIEW</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52</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489261" y="1803494"/>
            <a:ext cx="4325175" cy="3928472"/>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80000" rIns="360000" bIns="45718" numCol="1" spcCol="38100" rtlCol="0" anchor="t">
            <a:noAutofit/>
          </a:bodyPr>
          <a:lstStyle/>
          <a:p>
            <a:pPr marR="0" algn="l" defTabSz="457200" rtl="0" fontAlgn="auto" latinLnBrk="0" hangingPunct="0">
              <a:lnSpc>
                <a:spcPct val="100000"/>
              </a:lnSpc>
              <a:spcBef>
                <a:spcPts val="0"/>
              </a:spcBef>
              <a:spcAft>
                <a:spcPts val="600"/>
              </a:spcAft>
              <a:buClrTx/>
              <a:buSzTx/>
              <a:tabLst/>
            </a:pPr>
            <a:r>
              <a:rPr lang="en-GB" sz="2000" b="1" dirty="0">
                <a:solidFill>
                  <a:schemeClr val="tx2"/>
                </a:solidFill>
              </a:rPr>
              <a:t>5</a:t>
            </a:r>
            <a:r>
              <a:rPr kumimoji="0" lang="en-GB" sz="2000" b="1" i="0" u="none" strike="noStrike" cap="none" spc="0" normalizeH="0" baseline="0" dirty="0">
                <a:ln>
                  <a:noFill/>
                </a:ln>
                <a:solidFill>
                  <a:schemeClr val="tx2"/>
                </a:solidFill>
                <a:effectLst/>
                <a:uFillTx/>
                <a:latin typeface="+mj-lt"/>
                <a:ea typeface="+mj-ea"/>
                <a:cs typeface="+mj-cs"/>
                <a:sym typeface="Helvetica"/>
              </a:rPr>
              <a:t>. Is a form of Long Lasting Reversible Contraceptive (LARC), meaning that it doesn’t depend on you remembering to take or use it to be effective </a:t>
            </a:r>
          </a:p>
          <a:p>
            <a:pPr marR="0" algn="l" defTabSz="457200" rtl="0" fontAlgn="auto" latinLnBrk="0" hangingPunct="0">
              <a:lnSpc>
                <a:spcPct val="100000"/>
              </a:lnSpc>
              <a:spcBef>
                <a:spcPts val="0"/>
              </a:spcBef>
              <a:spcAft>
                <a:spcPts val="600"/>
              </a:spcAft>
              <a:buClrTx/>
              <a:buSzTx/>
              <a:tabLst/>
            </a:pPr>
            <a:r>
              <a:rPr kumimoji="0" lang="en-GB" sz="1800" b="0" i="0" u="none" strike="noStrike" cap="none" spc="0" normalizeH="0" baseline="0" dirty="0">
                <a:ln>
                  <a:noFill/>
                </a:ln>
                <a:solidFill>
                  <a:schemeClr val="tx2"/>
                </a:solidFill>
                <a:effectLst/>
                <a:uFillTx/>
                <a:latin typeface="+mj-lt"/>
                <a:ea typeface="+mj-ea"/>
                <a:cs typeface="+mj-cs"/>
                <a:sym typeface="Helvetica"/>
              </a:rPr>
              <a:t>All these are forms of LARC. They are highly effective in preventing pregnancy and allow fertility to return when you’re ready. Unlike the pill, you don’t have to remember to take them daily, but you do need to know when they run out.</a:t>
            </a:r>
          </a:p>
        </p:txBody>
      </p:sp>
      <p:pic>
        <p:nvPicPr>
          <p:cNvPr id="7" name="Picture 6">
            <a:extLst>
              <a:ext uri="{FF2B5EF4-FFF2-40B4-BE49-F238E27FC236}">
                <a16:creationId xmlns:a16="http://schemas.microsoft.com/office/drawing/2014/main" id="{B9618478-5B72-4483-BB8C-6FCF55161A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6358928" y="1806345"/>
            <a:ext cx="2038519" cy="1884183"/>
          </a:xfrm>
          <a:prstGeom prst="rect">
            <a:avLst/>
          </a:prstGeom>
        </p:spPr>
      </p:pic>
      <p:pic>
        <p:nvPicPr>
          <p:cNvPr id="11" name="Picture 10">
            <a:extLst>
              <a:ext uri="{FF2B5EF4-FFF2-40B4-BE49-F238E27FC236}">
                <a16:creationId xmlns:a16="http://schemas.microsoft.com/office/drawing/2014/main" id="{06E3166E-B20A-4F58-B894-B2EC560DE5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4915741" y="3737121"/>
            <a:ext cx="2038519" cy="1884183"/>
          </a:xfrm>
          <a:prstGeom prst="rect">
            <a:avLst/>
          </a:prstGeom>
        </p:spPr>
      </p:pic>
      <p:pic>
        <p:nvPicPr>
          <p:cNvPr id="13" name="Picture 12">
            <a:extLst>
              <a:ext uri="{FF2B5EF4-FFF2-40B4-BE49-F238E27FC236}">
                <a16:creationId xmlns:a16="http://schemas.microsoft.com/office/drawing/2014/main" id="{3A116197-7758-4276-B5F1-364C092DF486}"/>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7004178" y="3824486"/>
            <a:ext cx="2038519" cy="1884183"/>
          </a:xfrm>
          <a:prstGeom prst="rect">
            <a:avLst/>
          </a:prstGeom>
        </p:spPr>
      </p:pic>
      <p:sp>
        <p:nvSpPr>
          <p:cNvPr id="21" name="RESPECT. YOUR RULES.">
            <a:extLst>
              <a:ext uri="{FF2B5EF4-FFF2-40B4-BE49-F238E27FC236}">
                <a16:creationId xmlns:a16="http://schemas.microsoft.com/office/drawing/2014/main" id="{34F04B51-3C90-49A7-902B-42BAE6342719}"/>
              </a:ext>
            </a:extLst>
          </p:cNvPr>
          <p:cNvSpPr txBox="1"/>
          <p:nvPr/>
        </p:nvSpPr>
        <p:spPr>
          <a:xfrm rot="21123695">
            <a:off x="6392253" y="2399463"/>
            <a:ext cx="160273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Implant</a:t>
            </a:r>
            <a:endParaRPr lang="en-GB" sz="2800" dirty="0">
              <a:solidFill>
                <a:srgbClr val="000000"/>
              </a:solidFill>
              <a:latin typeface="Ink Free" panose="03080402000500000000" pitchFamily="66" charset="0"/>
            </a:endParaRPr>
          </a:p>
        </p:txBody>
      </p:sp>
      <p:sp>
        <p:nvSpPr>
          <p:cNvPr id="29" name="RESPECT. YOUR RULES.">
            <a:extLst>
              <a:ext uri="{FF2B5EF4-FFF2-40B4-BE49-F238E27FC236}">
                <a16:creationId xmlns:a16="http://schemas.microsoft.com/office/drawing/2014/main" id="{EDCAF4D6-BE8E-48E5-85FF-B25D46E747A7}"/>
              </a:ext>
            </a:extLst>
          </p:cNvPr>
          <p:cNvSpPr txBox="1"/>
          <p:nvPr/>
        </p:nvSpPr>
        <p:spPr>
          <a:xfrm rot="21123695">
            <a:off x="7025633" y="4234532"/>
            <a:ext cx="1602732"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IUD</a:t>
            </a:r>
          </a:p>
          <a:p>
            <a:r>
              <a:rPr lang="en-US" sz="2800" dirty="0">
                <a:solidFill>
                  <a:srgbClr val="000000"/>
                </a:solidFill>
                <a:latin typeface="Ink Free" panose="03080402000500000000" pitchFamily="66" charset="0"/>
              </a:rPr>
              <a:t>(coil)</a:t>
            </a:r>
            <a:endParaRPr lang="en-GB" sz="2800" dirty="0">
              <a:solidFill>
                <a:srgbClr val="000000"/>
              </a:solidFill>
              <a:latin typeface="Ink Free" panose="03080402000500000000" pitchFamily="66" charset="0"/>
            </a:endParaRPr>
          </a:p>
        </p:txBody>
      </p:sp>
      <p:sp>
        <p:nvSpPr>
          <p:cNvPr id="6" name="RESPECT. YOUR RULES.">
            <a:extLst>
              <a:ext uri="{FF2B5EF4-FFF2-40B4-BE49-F238E27FC236}">
                <a16:creationId xmlns:a16="http://schemas.microsoft.com/office/drawing/2014/main" id="{7654DEBD-AAB6-4B94-BE79-22ECA7076EEC}"/>
              </a:ext>
            </a:extLst>
          </p:cNvPr>
          <p:cNvSpPr txBox="1"/>
          <p:nvPr/>
        </p:nvSpPr>
        <p:spPr>
          <a:xfrm rot="21123695">
            <a:off x="4931821" y="4330238"/>
            <a:ext cx="16027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Injection</a:t>
            </a:r>
            <a:endParaRPr lang="en-GB" sz="2800" dirty="0">
              <a:solidFill>
                <a:srgbClr val="000000"/>
              </a:solidFill>
              <a:latin typeface="Ink Free" panose="03080402000500000000" pitchFamily="66" charset="0"/>
            </a:endParaRPr>
          </a:p>
        </p:txBody>
      </p:sp>
    </p:spTree>
    <p:extLst>
      <p:ext uri="{BB962C8B-B14F-4D97-AF65-F5344CB8AC3E}">
        <p14:creationId xmlns:p14="http://schemas.microsoft.com/office/powerpoint/2010/main" val="54284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REVIEW</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53</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688841" y="2133601"/>
            <a:ext cx="4532515" cy="3235976"/>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80000" rIns="360000" bIns="45718" numCol="1" spcCol="38100" rtlCol="0" anchor="t">
            <a:noAutofit/>
          </a:bodyPr>
          <a:lstStyle/>
          <a:p>
            <a:pPr marR="0" algn="l" defTabSz="457200" rtl="0" fontAlgn="auto" latinLnBrk="0" hangingPunct="0">
              <a:lnSpc>
                <a:spcPct val="100000"/>
              </a:lnSpc>
              <a:spcBef>
                <a:spcPts val="0"/>
              </a:spcBef>
              <a:spcAft>
                <a:spcPts val="600"/>
              </a:spcAft>
              <a:buClrTx/>
              <a:buSzTx/>
              <a:tabLst/>
            </a:pPr>
            <a:r>
              <a:rPr kumimoji="0" lang="en-GB" sz="2000" b="1" i="0" u="none" strike="noStrike" cap="none" spc="0" normalizeH="0" baseline="0" dirty="0">
                <a:ln>
                  <a:noFill/>
                </a:ln>
                <a:solidFill>
                  <a:schemeClr val="tx2"/>
                </a:solidFill>
                <a:effectLst/>
                <a:uFillTx/>
                <a:latin typeface="+mj-lt"/>
                <a:ea typeface="+mj-ea"/>
                <a:cs typeface="+mj-cs"/>
                <a:sym typeface="Helvetica"/>
              </a:rPr>
              <a:t>6. Need to be used every time sexual intercourse takes place to prevent STIs and pregnancy</a:t>
            </a:r>
          </a:p>
          <a:p>
            <a:pPr marR="0" algn="l" defTabSz="457200" rtl="0" fontAlgn="auto" latinLnBrk="0" hangingPunct="0">
              <a:lnSpc>
                <a:spcPct val="100000"/>
              </a:lnSpc>
              <a:spcBef>
                <a:spcPts val="0"/>
              </a:spcBef>
              <a:spcAft>
                <a:spcPts val="600"/>
              </a:spcAft>
              <a:buClrTx/>
              <a:buSzTx/>
              <a:tabLst/>
            </a:pPr>
            <a:r>
              <a:rPr kumimoji="0" lang="en-GB" sz="1800" i="0" u="none" strike="noStrike" cap="none" spc="0" normalizeH="0" baseline="0" dirty="0">
                <a:ln>
                  <a:noFill/>
                </a:ln>
                <a:solidFill>
                  <a:schemeClr val="tx2"/>
                </a:solidFill>
                <a:effectLst/>
                <a:uFillTx/>
                <a:latin typeface="+mj-lt"/>
                <a:ea typeface="+mj-ea"/>
                <a:cs typeface="+mj-cs"/>
                <a:sym typeface="Helvetica"/>
              </a:rPr>
              <a:t>You should use a condom every time sexual intercourse takes place to prevent STIs and pregnancy. You should never reuse a condom. If a condom is damaged, do not use it. If it comes off while in use, you should seek emergency contraception.</a:t>
            </a:r>
          </a:p>
        </p:txBody>
      </p:sp>
      <p:grpSp>
        <p:nvGrpSpPr>
          <p:cNvPr id="9" name="Group 8">
            <a:extLst>
              <a:ext uri="{FF2B5EF4-FFF2-40B4-BE49-F238E27FC236}">
                <a16:creationId xmlns:a16="http://schemas.microsoft.com/office/drawing/2014/main" id="{DEBC6976-B5EF-443A-ABBB-0301EE62C977}"/>
              </a:ext>
            </a:extLst>
          </p:cNvPr>
          <p:cNvGrpSpPr/>
          <p:nvPr/>
        </p:nvGrpSpPr>
        <p:grpSpPr>
          <a:xfrm>
            <a:off x="5489157" y="1962358"/>
            <a:ext cx="3481815" cy="3218208"/>
            <a:chOff x="5489157" y="1962358"/>
            <a:chExt cx="3481815" cy="3218208"/>
          </a:xfrm>
        </p:grpSpPr>
        <p:pic>
          <p:nvPicPr>
            <p:cNvPr id="5" name="Picture 4">
              <a:extLst>
                <a:ext uri="{FF2B5EF4-FFF2-40B4-BE49-F238E27FC236}">
                  <a16:creationId xmlns:a16="http://schemas.microsoft.com/office/drawing/2014/main" id="{1C19FC56-52FA-4595-AC93-013EFAE0B485}"/>
                </a:ext>
              </a:extLst>
            </p:cNvPr>
            <p:cNvPicPr>
              <a:picLocks noChangeAspect="1"/>
            </p:cNvPicPr>
            <p:nvPr/>
          </p:nvPicPr>
          <p:blipFill>
            <a:blip r:embed="rId2"/>
            <a:stretch>
              <a:fillRect/>
            </a:stretch>
          </p:blipFill>
          <p:spPr>
            <a:xfrm rot="21204937">
              <a:off x="5489157" y="1962358"/>
              <a:ext cx="3481815" cy="3218208"/>
            </a:xfrm>
            <a:prstGeom prst="rect">
              <a:avLst/>
            </a:prstGeom>
          </p:spPr>
        </p:pic>
        <p:sp>
          <p:nvSpPr>
            <p:cNvPr id="6" name="RESPECT. YOUR RULES.">
              <a:extLst>
                <a:ext uri="{FF2B5EF4-FFF2-40B4-BE49-F238E27FC236}">
                  <a16:creationId xmlns:a16="http://schemas.microsoft.com/office/drawing/2014/main" id="{15421C3E-3EBB-4618-B0D6-D4C3760B65ED}"/>
                </a:ext>
              </a:extLst>
            </p:cNvPr>
            <p:cNvSpPr txBox="1"/>
            <p:nvPr/>
          </p:nvSpPr>
          <p:spPr>
            <a:xfrm rot="21123695">
              <a:off x="5738456" y="2767280"/>
              <a:ext cx="2329999"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4000" dirty="0">
                  <a:solidFill>
                    <a:srgbClr val="000000"/>
                  </a:solidFill>
                  <a:latin typeface="Ink Free" panose="03080402000500000000" pitchFamily="66" charset="0"/>
                </a:rPr>
                <a:t>Male</a:t>
              </a:r>
            </a:p>
            <a:p>
              <a:r>
                <a:rPr lang="en-US" sz="4000" dirty="0">
                  <a:solidFill>
                    <a:srgbClr val="000000"/>
                  </a:solidFill>
                  <a:latin typeface="Ink Free" panose="03080402000500000000" pitchFamily="66" charset="0"/>
                </a:rPr>
                <a:t>condoms</a:t>
              </a:r>
              <a:endParaRPr lang="en-GB" sz="4000" dirty="0">
                <a:solidFill>
                  <a:srgbClr val="000000"/>
                </a:solidFill>
                <a:latin typeface="Ink Free" panose="03080402000500000000" pitchFamily="66" charset="0"/>
              </a:endParaRPr>
            </a:p>
          </p:txBody>
        </p:sp>
      </p:grpSp>
    </p:spTree>
    <p:extLst>
      <p:ext uri="{BB962C8B-B14F-4D97-AF65-F5344CB8AC3E}">
        <p14:creationId xmlns:p14="http://schemas.microsoft.com/office/powerpoint/2010/main" val="204242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REVIEW</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54</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489261" y="1803493"/>
            <a:ext cx="3583856" cy="2763301"/>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80000" rIns="360000" bIns="45718" numCol="1" spcCol="38100" rtlCol="0" anchor="t">
            <a:noAutofit/>
          </a:bodyPr>
          <a:lstStyle/>
          <a:p>
            <a:pPr marR="0" algn="l" defTabSz="457200" rtl="0" fontAlgn="auto" latinLnBrk="0" hangingPunct="0">
              <a:lnSpc>
                <a:spcPct val="100000"/>
              </a:lnSpc>
              <a:spcBef>
                <a:spcPts val="0"/>
              </a:spcBef>
              <a:spcAft>
                <a:spcPts val="600"/>
              </a:spcAft>
              <a:buClrTx/>
              <a:buSzTx/>
              <a:tabLst/>
            </a:pPr>
            <a:r>
              <a:rPr lang="en-GB" sz="2000" b="1" dirty="0">
                <a:solidFill>
                  <a:schemeClr val="tx2"/>
                </a:solidFill>
              </a:rPr>
              <a:t>7</a:t>
            </a:r>
            <a:r>
              <a:rPr kumimoji="0" lang="en-GB" sz="2000" b="1" i="0" u="none" strike="noStrike" cap="none" spc="0" normalizeH="0" baseline="0" dirty="0">
                <a:ln>
                  <a:noFill/>
                </a:ln>
                <a:solidFill>
                  <a:schemeClr val="tx2"/>
                </a:solidFill>
                <a:effectLst/>
                <a:uFillTx/>
                <a:latin typeface="+mj-lt"/>
                <a:ea typeface="+mj-ea"/>
                <a:cs typeface="+mj-cs"/>
                <a:sym typeface="Helvetica"/>
              </a:rPr>
              <a:t>. </a:t>
            </a:r>
            <a:r>
              <a:rPr lang="en-GB" sz="2000" b="1" dirty="0">
                <a:solidFill>
                  <a:schemeClr val="tx2"/>
                </a:solidFill>
              </a:rPr>
              <a:t>Is </a:t>
            </a:r>
            <a:r>
              <a:rPr kumimoji="0" lang="en-GB" sz="2000" b="1" i="0" u="none" strike="noStrike" cap="none" spc="0" normalizeH="0" baseline="0" dirty="0">
                <a:ln>
                  <a:noFill/>
                </a:ln>
                <a:solidFill>
                  <a:schemeClr val="tx2"/>
                </a:solidFill>
                <a:effectLst/>
                <a:uFillTx/>
                <a:latin typeface="+mj-lt"/>
                <a:ea typeface="+mj-ea"/>
                <a:cs typeface="+mj-cs"/>
                <a:sym typeface="Helvetica"/>
              </a:rPr>
              <a:t>99% effective </a:t>
            </a:r>
            <a:br>
              <a:rPr kumimoji="0" lang="en-GB" sz="2000" b="1" i="0" u="none" strike="noStrike" cap="none" spc="0" normalizeH="0" baseline="0" dirty="0">
                <a:ln>
                  <a:noFill/>
                </a:ln>
                <a:solidFill>
                  <a:schemeClr val="tx2"/>
                </a:solidFill>
                <a:effectLst/>
                <a:uFillTx/>
                <a:latin typeface="+mj-lt"/>
                <a:ea typeface="+mj-ea"/>
                <a:cs typeface="+mj-cs"/>
                <a:sym typeface="Helvetica"/>
              </a:rPr>
            </a:br>
            <a:r>
              <a:rPr kumimoji="0" lang="en-GB" sz="2000" b="1" i="0" u="none" strike="noStrike" cap="none" spc="0" normalizeH="0" baseline="0" dirty="0">
                <a:ln>
                  <a:noFill/>
                </a:ln>
                <a:solidFill>
                  <a:schemeClr val="tx2"/>
                </a:solidFill>
                <a:effectLst/>
                <a:uFillTx/>
                <a:latin typeface="+mj-lt"/>
                <a:ea typeface="+mj-ea"/>
                <a:cs typeface="+mj-cs"/>
                <a:sym typeface="Helvetica"/>
              </a:rPr>
              <a:t>against pregnancy</a:t>
            </a:r>
          </a:p>
          <a:p>
            <a:pPr marR="0" algn="l" defTabSz="457200" rtl="0" fontAlgn="auto" latinLnBrk="0" hangingPunct="0">
              <a:lnSpc>
                <a:spcPct val="100000"/>
              </a:lnSpc>
              <a:spcBef>
                <a:spcPts val="0"/>
              </a:spcBef>
              <a:spcAft>
                <a:spcPts val="600"/>
              </a:spcAft>
              <a:buClrTx/>
              <a:buSzTx/>
              <a:tabLst/>
            </a:pPr>
            <a:r>
              <a:rPr kumimoji="0" lang="en-GB" sz="1800" b="0" i="0" u="none" strike="noStrike" cap="none" spc="0" normalizeH="0" baseline="0" dirty="0">
                <a:ln>
                  <a:noFill/>
                </a:ln>
                <a:solidFill>
                  <a:schemeClr val="tx2"/>
                </a:solidFill>
                <a:effectLst/>
                <a:uFillTx/>
                <a:latin typeface="+mj-lt"/>
                <a:ea typeface="+mj-ea"/>
                <a:cs typeface="+mj-cs"/>
                <a:sym typeface="Helvetica"/>
              </a:rPr>
              <a:t>Only the male condom is slightly less effective at preventing pregnancy (98%). It is advised to use condoms along with another form of contraception.</a:t>
            </a:r>
          </a:p>
        </p:txBody>
      </p:sp>
      <p:pic>
        <p:nvPicPr>
          <p:cNvPr id="5" name="Picture 4">
            <a:extLst>
              <a:ext uri="{FF2B5EF4-FFF2-40B4-BE49-F238E27FC236}">
                <a16:creationId xmlns:a16="http://schemas.microsoft.com/office/drawing/2014/main" id="{1C19FC56-52FA-4595-AC93-013EFAE0B4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4329836" y="2047396"/>
            <a:ext cx="2038519" cy="1884183"/>
          </a:xfrm>
          <a:prstGeom prst="rect">
            <a:avLst/>
          </a:prstGeom>
        </p:spPr>
      </p:pic>
      <p:pic>
        <p:nvPicPr>
          <p:cNvPr id="7" name="Picture 6">
            <a:extLst>
              <a:ext uri="{FF2B5EF4-FFF2-40B4-BE49-F238E27FC236}">
                <a16:creationId xmlns:a16="http://schemas.microsoft.com/office/drawing/2014/main" id="{B9618478-5B72-4483-BB8C-6FCF55161A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6358928" y="1806345"/>
            <a:ext cx="2038519" cy="1884183"/>
          </a:xfrm>
          <a:prstGeom prst="rect">
            <a:avLst/>
          </a:prstGeom>
        </p:spPr>
      </p:pic>
      <p:pic>
        <p:nvPicPr>
          <p:cNvPr id="11" name="Picture 10">
            <a:extLst>
              <a:ext uri="{FF2B5EF4-FFF2-40B4-BE49-F238E27FC236}">
                <a16:creationId xmlns:a16="http://schemas.microsoft.com/office/drawing/2014/main" id="{06E3166E-B20A-4F58-B894-B2EC560DE5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4915741" y="3737121"/>
            <a:ext cx="2038519" cy="1884183"/>
          </a:xfrm>
          <a:prstGeom prst="rect">
            <a:avLst/>
          </a:prstGeom>
        </p:spPr>
      </p:pic>
      <p:pic>
        <p:nvPicPr>
          <p:cNvPr id="13" name="Picture 12">
            <a:extLst>
              <a:ext uri="{FF2B5EF4-FFF2-40B4-BE49-F238E27FC236}">
                <a16:creationId xmlns:a16="http://schemas.microsoft.com/office/drawing/2014/main" id="{3A116197-7758-4276-B5F1-364C092DF486}"/>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6953846" y="3737121"/>
            <a:ext cx="2038519" cy="1884183"/>
          </a:xfrm>
          <a:prstGeom prst="rect">
            <a:avLst/>
          </a:prstGeom>
        </p:spPr>
      </p:pic>
      <p:pic>
        <p:nvPicPr>
          <p:cNvPr id="15" name="Picture 14">
            <a:extLst>
              <a:ext uri="{FF2B5EF4-FFF2-40B4-BE49-F238E27FC236}">
                <a16:creationId xmlns:a16="http://schemas.microsoft.com/office/drawing/2014/main" id="{6EA95C0D-637C-4CFB-938D-113B30D9F8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802103" y="4677454"/>
            <a:ext cx="2038519" cy="1884183"/>
          </a:xfrm>
          <a:prstGeom prst="rect">
            <a:avLst/>
          </a:prstGeom>
        </p:spPr>
      </p:pic>
      <p:pic>
        <p:nvPicPr>
          <p:cNvPr id="17" name="Picture 16">
            <a:extLst>
              <a:ext uri="{FF2B5EF4-FFF2-40B4-BE49-F238E27FC236}">
                <a16:creationId xmlns:a16="http://schemas.microsoft.com/office/drawing/2014/main" id="{E4A1EBF6-B909-4F65-8DD2-212F869687DE}"/>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3071539" y="4084074"/>
            <a:ext cx="2038519" cy="1884183"/>
          </a:xfrm>
          <a:prstGeom prst="rect">
            <a:avLst/>
          </a:prstGeom>
        </p:spPr>
      </p:pic>
      <p:sp>
        <p:nvSpPr>
          <p:cNvPr id="19" name="RESPECT. YOUR RULES.">
            <a:extLst>
              <a:ext uri="{FF2B5EF4-FFF2-40B4-BE49-F238E27FC236}">
                <a16:creationId xmlns:a16="http://schemas.microsoft.com/office/drawing/2014/main" id="{1D333614-2016-4B03-AE98-1ECF3A4C9964}"/>
              </a:ext>
            </a:extLst>
          </p:cNvPr>
          <p:cNvSpPr txBox="1"/>
          <p:nvPr/>
        </p:nvSpPr>
        <p:spPr>
          <a:xfrm rot="21123695">
            <a:off x="4331285" y="2648118"/>
            <a:ext cx="16027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The pill</a:t>
            </a:r>
            <a:endParaRPr lang="en-GB" sz="2800" dirty="0">
              <a:solidFill>
                <a:srgbClr val="000000"/>
              </a:solidFill>
              <a:latin typeface="Ink Free" panose="03080402000500000000" pitchFamily="66" charset="0"/>
            </a:endParaRPr>
          </a:p>
        </p:txBody>
      </p:sp>
      <p:sp>
        <p:nvSpPr>
          <p:cNvPr id="21" name="RESPECT. YOUR RULES.">
            <a:extLst>
              <a:ext uri="{FF2B5EF4-FFF2-40B4-BE49-F238E27FC236}">
                <a16:creationId xmlns:a16="http://schemas.microsoft.com/office/drawing/2014/main" id="{34F04B51-3C90-49A7-902B-42BAE6342719}"/>
              </a:ext>
            </a:extLst>
          </p:cNvPr>
          <p:cNvSpPr txBox="1"/>
          <p:nvPr/>
        </p:nvSpPr>
        <p:spPr>
          <a:xfrm rot="21123695">
            <a:off x="6392253" y="2399463"/>
            <a:ext cx="160273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Implant</a:t>
            </a:r>
            <a:endParaRPr lang="en-GB" sz="2800" dirty="0">
              <a:solidFill>
                <a:srgbClr val="000000"/>
              </a:solidFill>
              <a:latin typeface="Ink Free" panose="03080402000500000000" pitchFamily="66" charset="0"/>
            </a:endParaRPr>
          </a:p>
        </p:txBody>
      </p:sp>
      <p:sp>
        <p:nvSpPr>
          <p:cNvPr id="23" name="RESPECT. YOUR RULES.">
            <a:extLst>
              <a:ext uri="{FF2B5EF4-FFF2-40B4-BE49-F238E27FC236}">
                <a16:creationId xmlns:a16="http://schemas.microsoft.com/office/drawing/2014/main" id="{FC5D1FE9-B6F4-4951-8155-A9FDC6270F1B}"/>
              </a:ext>
            </a:extLst>
          </p:cNvPr>
          <p:cNvSpPr txBox="1"/>
          <p:nvPr/>
        </p:nvSpPr>
        <p:spPr>
          <a:xfrm rot="21123695">
            <a:off x="880098" y="5115161"/>
            <a:ext cx="1602732"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IUD</a:t>
            </a:r>
            <a:br>
              <a:rPr lang="en-US" sz="2800" dirty="0">
                <a:solidFill>
                  <a:srgbClr val="000000"/>
                </a:solidFill>
                <a:latin typeface="Ink Free" panose="03080402000500000000" pitchFamily="66" charset="0"/>
              </a:rPr>
            </a:br>
            <a:r>
              <a:rPr lang="en-US" sz="2800" dirty="0">
                <a:solidFill>
                  <a:srgbClr val="000000"/>
                </a:solidFill>
                <a:latin typeface="Ink Free" panose="03080402000500000000" pitchFamily="66" charset="0"/>
              </a:rPr>
              <a:t>(coil)</a:t>
            </a:r>
            <a:endParaRPr lang="en-GB" sz="2800" dirty="0">
              <a:solidFill>
                <a:srgbClr val="000000"/>
              </a:solidFill>
              <a:latin typeface="Ink Free" panose="03080402000500000000" pitchFamily="66" charset="0"/>
            </a:endParaRPr>
          </a:p>
        </p:txBody>
      </p:sp>
      <p:sp>
        <p:nvSpPr>
          <p:cNvPr id="25" name="RESPECT. YOUR RULES.">
            <a:extLst>
              <a:ext uri="{FF2B5EF4-FFF2-40B4-BE49-F238E27FC236}">
                <a16:creationId xmlns:a16="http://schemas.microsoft.com/office/drawing/2014/main" id="{A13C91AF-16C0-4F60-B5A9-B7EAA1FCE005}"/>
              </a:ext>
            </a:extLst>
          </p:cNvPr>
          <p:cNvSpPr txBox="1"/>
          <p:nvPr/>
        </p:nvSpPr>
        <p:spPr>
          <a:xfrm rot="21123695">
            <a:off x="3107470" y="4712386"/>
            <a:ext cx="16027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Injection</a:t>
            </a:r>
            <a:endParaRPr lang="en-GB" sz="2800" dirty="0">
              <a:solidFill>
                <a:srgbClr val="000000"/>
              </a:solidFill>
              <a:latin typeface="Ink Free" panose="03080402000500000000" pitchFamily="66" charset="0"/>
            </a:endParaRPr>
          </a:p>
        </p:txBody>
      </p:sp>
      <p:sp>
        <p:nvSpPr>
          <p:cNvPr id="27" name="RESPECT. YOUR RULES.">
            <a:extLst>
              <a:ext uri="{FF2B5EF4-FFF2-40B4-BE49-F238E27FC236}">
                <a16:creationId xmlns:a16="http://schemas.microsoft.com/office/drawing/2014/main" id="{02055771-FB1A-4BCF-A019-20D5207CAD0F}"/>
              </a:ext>
            </a:extLst>
          </p:cNvPr>
          <p:cNvSpPr txBox="1"/>
          <p:nvPr/>
        </p:nvSpPr>
        <p:spPr>
          <a:xfrm rot="21123695">
            <a:off x="4959017" y="3874461"/>
            <a:ext cx="1602732" cy="1384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Natural</a:t>
            </a:r>
            <a:br>
              <a:rPr lang="en-US" sz="2800" dirty="0">
                <a:solidFill>
                  <a:srgbClr val="000000"/>
                </a:solidFill>
                <a:latin typeface="Ink Free" panose="03080402000500000000" pitchFamily="66" charset="0"/>
              </a:rPr>
            </a:br>
            <a:r>
              <a:rPr lang="en-US" sz="2800" dirty="0">
                <a:solidFill>
                  <a:srgbClr val="000000"/>
                </a:solidFill>
                <a:latin typeface="Ink Free" panose="03080402000500000000" pitchFamily="66" charset="0"/>
              </a:rPr>
              <a:t>Family</a:t>
            </a:r>
            <a:br>
              <a:rPr lang="en-US" sz="2800" dirty="0">
                <a:solidFill>
                  <a:srgbClr val="000000"/>
                </a:solidFill>
                <a:latin typeface="Ink Free" panose="03080402000500000000" pitchFamily="66" charset="0"/>
              </a:rPr>
            </a:br>
            <a:r>
              <a:rPr lang="en-US" sz="2800" dirty="0">
                <a:solidFill>
                  <a:srgbClr val="000000"/>
                </a:solidFill>
                <a:latin typeface="Ink Free" panose="03080402000500000000" pitchFamily="66" charset="0"/>
              </a:rPr>
              <a:t>Planning </a:t>
            </a:r>
          </a:p>
        </p:txBody>
      </p:sp>
      <p:sp>
        <p:nvSpPr>
          <p:cNvPr id="29" name="RESPECT. YOUR RULES.">
            <a:extLst>
              <a:ext uri="{FF2B5EF4-FFF2-40B4-BE49-F238E27FC236}">
                <a16:creationId xmlns:a16="http://schemas.microsoft.com/office/drawing/2014/main" id="{EDCAF4D6-BE8E-48E5-85FF-B25D46E747A7}"/>
              </a:ext>
            </a:extLst>
          </p:cNvPr>
          <p:cNvSpPr txBox="1"/>
          <p:nvPr/>
        </p:nvSpPr>
        <p:spPr>
          <a:xfrm rot="21123695">
            <a:off x="6975301" y="4362610"/>
            <a:ext cx="160273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Patch</a:t>
            </a:r>
            <a:endParaRPr lang="en-GB" sz="2800" dirty="0">
              <a:solidFill>
                <a:srgbClr val="000000"/>
              </a:solidFill>
              <a:latin typeface="Ink Free" panose="03080402000500000000" pitchFamily="66" charset="0"/>
            </a:endParaRPr>
          </a:p>
        </p:txBody>
      </p:sp>
    </p:spTree>
    <p:extLst>
      <p:ext uri="{BB962C8B-B14F-4D97-AF65-F5344CB8AC3E}">
        <p14:creationId xmlns:p14="http://schemas.microsoft.com/office/powerpoint/2010/main" val="260856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REVIEW</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55</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442299" y="2105092"/>
            <a:ext cx="3845448" cy="2454428"/>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80000" rIns="360000" bIns="45718" numCol="1" spcCol="38100" rtlCol="0" anchor="t">
            <a:noAutofit/>
          </a:bodyPr>
          <a:lstStyle/>
          <a:p>
            <a:pPr marR="0" algn="l" defTabSz="457200" rtl="0" fontAlgn="auto" latinLnBrk="0" hangingPunct="0">
              <a:lnSpc>
                <a:spcPct val="100000"/>
              </a:lnSpc>
              <a:spcBef>
                <a:spcPts val="0"/>
              </a:spcBef>
              <a:spcAft>
                <a:spcPts val="600"/>
              </a:spcAft>
              <a:buClrTx/>
              <a:buSzTx/>
              <a:tabLst/>
            </a:pPr>
            <a:r>
              <a:rPr kumimoji="0" lang="en-GB" sz="2000" b="1" i="0" u="none" strike="noStrike" cap="none" spc="0" normalizeH="0" baseline="0" dirty="0">
                <a:ln>
                  <a:noFill/>
                </a:ln>
                <a:solidFill>
                  <a:schemeClr val="tx2"/>
                </a:solidFill>
                <a:effectLst/>
                <a:uFillTx/>
                <a:latin typeface="+mj-lt"/>
                <a:ea typeface="+mj-ea"/>
                <a:cs typeface="+mj-cs"/>
                <a:sym typeface="Helvetica"/>
              </a:rPr>
              <a:t>8. Affects menstruation</a:t>
            </a:r>
          </a:p>
          <a:p>
            <a:pPr marR="0" algn="l" defTabSz="457200" rtl="0" fontAlgn="auto" latinLnBrk="0" hangingPunct="0">
              <a:lnSpc>
                <a:spcPct val="100000"/>
              </a:lnSpc>
              <a:spcBef>
                <a:spcPts val="0"/>
              </a:spcBef>
              <a:spcAft>
                <a:spcPts val="600"/>
              </a:spcAft>
              <a:buClrTx/>
              <a:buSzTx/>
              <a:tabLst/>
            </a:pPr>
            <a:r>
              <a:rPr kumimoji="0" lang="en-GB" sz="1800" b="0" i="0" u="none" strike="noStrike" cap="none" spc="0" normalizeH="0" baseline="0" dirty="0">
                <a:ln>
                  <a:noFill/>
                </a:ln>
                <a:solidFill>
                  <a:schemeClr val="tx2"/>
                </a:solidFill>
                <a:effectLst/>
                <a:uFillTx/>
                <a:latin typeface="+mj-lt"/>
                <a:ea typeface="+mj-ea"/>
                <a:cs typeface="+mj-cs"/>
                <a:sym typeface="Helvetica"/>
              </a:rPr>
              <a:t>These contraceptives can affect periods in different ways. It may be necessary to experiment with different types of pill or contraception to find what suits you best.</a:t>
            </a:r>
          </a:p>
          <a:p>
            <a:pPr marR="0" algn="l" defTabSz="457200" rtl="0" fontAlgn="auto" latinLnBrk="0" hangingPunct="0">
              <a:lnSpc>
                <a:spcPct val="100000"/>
              </a:lnSpc>
              <a:spcBef>
                <a:spcPts val="0"/>
              </a:spcBef>
              <a:spcAft>
                <a:spcPts val="600"/>
              </a:spcAft>
              <a:buClrTx/>
              <a:buSzTx/>
              <a:tabLst/>
            </a:pPr>
            <a:endParaRPr kumimoji="0" lang="en-GB" sz="1800" b="0" i="0" u="none" strike="noStrike" cap="none" spc="0" normalizeH="0" baseline="0" dirty="0">
              <a:ln>
                <a:noFill/>
              </a:ln>
              <a:solidFill>
                <a:schemeClr val="tx2"/>
              </a:solidFill>
              <a:effectLst/>
              <a:uFillTx/>
              <a:latin typeface="+mj-lt"/>
              <a:ea typeface="+mj-ea"/>
              <a:cs typeface="+mj-cs"/>
              <a:sym typeface="Helvetica"/>
            </a:endParaRPr>
          </a:p>
        </p:txBody>
      </p:sp>
      <p:pic>
        <p:nvPicPr>
          <p:cNvPr id="5" name="Picture 4">
            <a:extLst>
              <a:ext uri="{FF2B5EF4-FFF2-40B4-BE49-F238E27FC236}">
                <a16:creationId xmlns:a16="http://schemas.microsoft.com/office/drawing/2014/main" id="{1C19FC56-52FA-4595-AC93-013EFAE0B4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4329836" y="2047396"/>
            <a:ext cx="2038519" cy="1884183"/>
          </a:xfrm>
          <a:prstGeom prst="rect">
            <a:avLst/>
          </a:prstGeom>
        </p:spPr>
      </p:pic>
      <p:pic>
        <p:nvPicPr>
          <p:cNvPr id="7" name="Picture 6">
            <a:extLst>
              <a:ext uri="{FF2B5EF4-FFF2-40B4-BE49-F238E27FC236}">
                <a16:creationId xmlns:a16="http://schemas.microsoft.com/office/drawing/2014/main" id="{B9618478-5B72-4483-BB8C-6FCF55161A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6358928" y="1806345"/>
            <a:ext cx="2038519" cy="1884183"/>
          </a:xfrm>
          <a:prstGeom prst="rect">
            <a:avLst/>
          </a:prstGeom>
        </p:spPr>
      </p:pic>
      <p:pic>
        <p:nvPicPr>
          <p:cNvPr id="13" name="Picture 12">
            <a:extLst>
              <a:ext uri="{FF2B5EF4-FFF2-40B4-BE49-F238E27FC236}">
                <a16:creationId xmlns:a16="http://schemas.microsoft.com/office/drawing/2014/main" id="{3A116197-7758-4276-B5F1-364C092DF486}"/>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6953846" y="3737121"/>
            <a:ext cx="2038519" cy="1884183"/>
          </a:xfrm>
          <a:prstGeom prst="rect">
            <a:avLst/>
          </a:prstGeom>
        </p:spPr>
      </p:pic>
      <p:pic>
        <p:nvPicPr>
          <p:cNvPr id="15" name="Picture 14">
            <a:extLst>
              <a:ext uri="{FF2B5EF4-FFF2-40B4-BE49-F238E27FC236}">
                <a16:creationId xmlns:a16="http://schemas.microsoft.com/office/drawing/2014/main" id="{6EA95C0D-637C-4CFB-938D-113B30D9F8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2931064" y="4227917"/>
            <a:ext cx="2038519" cy="1884183"/>
          </a:xfrm>
          <a:prstGeom prst="rect">
            <a:avLst/>
          </a:prstGeom>
        </p:spPr>
      </p:pic>
      <p:pic>
        <p:nvPicPr>
          <p:cNvPr id="17" name="Picture 16">
            <a:extLst>
              <a:ext uri="{FF2B5EF4-FFF2-40B4-BE49-F238E27FC236}">
                <a16:creationId xmlns:a16="http://schemas.microsoft.com/office/drawing/2014/main" id="{E4A1EBF6-B909-4F65-8DD2-212F869687DE}"/>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5009165" y="3911851"/>
            <a:ext cx="2038519" cy="1884183"/>
          </a:xfrm>
          <a:prstGeom prst="rect">
            <a:avLst/>
          </a:prstGeom>
        </p:spPr>
      </p:pic>
      <p:sp>
        <p:nvSpPr>
          <p:cNvPr id="19" name="RESPECT. YOUR RULES.">
            <a:extLst>
              <a:ext uri="{FF2B5EF4-FFF2-40B4-BE49-F238E27FC236}">
                <a16:creationId xmlns:a16="http://schemas.microsoft.com/office/drawing/2014/main" id="{1D333614-2016-4B03-AE98-1ECF3A4C9964}"/>
              </a:ext>
            </a:extLst>
          </p:cNvPr>
          <p:cNvSpPr txBox="1"/>
          <p:nvPr/>
        </p:nvSpPr>
        <p:spPr>
          <a:xfrm rot="21123695">
            <a:off x="4331285" y="2648118"/>
            <a:ext cx="160273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The pill</a:t>
            </a:r>
            <a:endParaRPr lang="en-GB" sz="2800" dirty="0">
              <a:solidFill>
                <a:srgbClr val="000000"/>
              </a:solidFill>
              <a:latin typeface="Ink Free" panose="03080402000500000000" pitchFamily="66" charset="0"/>
            </a:endParaRPr>
          </a:p>
        </p:txBody>
      </p:sp>
      <p:sp>
        <p:nvSpPr>
          <p:cNvPr id="21" name="RESPECT. YOUR RULES.">
            <a:extLst>
              <a:ext uri="{FF2B5EF4-FFF2-40B4-BE49-F238E27FC236}">
                <a16:creationId xmlns:a16="http://schemas.microsoft.com/office/drawing/2014/main" id="{34F04B51-3C90-49A7-902B-42BAE6342719}"/>
              </a:ext>
            </a:extLst>
          </p:cNvPr>
          <p:cNvSpPr txBox="1"/>
          <p:nvPr/>
        </p:nvSpPr>
        <p:spPr>
          <a:xfrm rot="21123695">
            <a:off x="6392253" y="2399463"/>
            <a:ext cx="16027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Implant</a:t>
            </a:r>
            <a:endParaRPr lang="en-GB" sz="2800" dirty="0">
              <a:solidFill>
                <a:srgbClr val="000000"/>
              </a:solidFill>
              <a:latin typeface="Ink Free" panose="03080402000500000000" pitchFamily="66" charset="0"/>
            </a:endParaRPr>
          </a:p>
        </p:txBody>
      </p:sp>
      <p:sp>
        <p:nvSpPr>
          <p:cNvPr id="23" name="RESPECT. YOUR RULES.">
            <a:extLst>
              <a:ext uri="{FF2B5EF4-FFF2-40B4-BE49-F238E27FC236}">
                <a16:creationId xmlns:a16="http://schemas.microsoft.com/office/drawing/2014/main" id="{FC5D1FE9-B6F4-4951-8155-A9FDC6270F1B}"/>
              </a:ext>
            </a:extLst>
          </p:cNvPr>
          <p:cNvSpPr txBox="1"/>
          <p:nvPr/>
        </p:nvSpPr>
        <p:spPr>
          <a:xfrm rot="21123695">
            <a:off x="3009059" y="4665624"/>
            <a:ext cx="1602732"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IUD</a:t>
            </a:r>
            <a:br>
              <a:rPr lang="en-US" sz="2800" dirty="0">
                <a:solidFill>
                  <a:srgbClr val="000000"/>
                </a:solidFill>
                <a:latin typeface="Ink Free" panose="03080402000500000000" pitchFamily="66" charset="0"/>
              </a:rPr>
            </a:br>
            <a:r>
              <a:rPr lang="en-US" sz="2800" dirty="0">
                <a:solidFill>
                  <a:srgbClr val="000000"/>
                </a:solidFill>
                <a:latin typeface="Ink Free" panose="03080402000500000000" pitchFamily="66" charset="0"/>
              </a:rPr>
              <a:t>(coil)</a:t>
            </a:r>
            <a:endParaRPr lang="en-GB" sz="2800" dirty="0">
              <a:solidFill>
                <a:srgbClr val="000000"/>
              </a:solidFill>
              <a:latin typeface="Ink Free" panose="03080402000500000000" pitchFamily="66" charset="0"/>
            </a:endParaRPr>
          </a:p>
        </p:txBody>
      </p:sp>
      <p:sp>
        <p:nvSpPr>
          <p:cNvPr id="25" name="RESPECT. YOUR RULES.">
            <a:extLst>
              <a:ext uri="{FF2B5EF4-FFF2-40B4-BE49-F238E27FC236}">
                <a16:creationId xmlns:a16="http://schemas.microsoft.com/office/drawing/2014/main" id="{A13C91AF-16C0-4F60-B5A9-B7EAA1FCE005}"/>
              </a:ext>
            </a:extLst>
          </p:cNvPr>
          <p:cNvSpPr txBox="1"/>
          <p:nvPr/>
        </p:nvSpPr>
        <p:spPr>
          <a:xfrm rot="21123695">
            <a:off x="5045096" y="4540163"/>
            <a:ext cx="160273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Injection</a:t>
            </a:r>
            <a:endParaRPr lang="en-GB" sz="2800" dirty="0">
              <a:solidFill>
                <a:srgbClr val="000000"/>
              </a:solidFill>
              <a:latin typeface="Ink Free" panose="03080402000500000000" pitchFamily="66" charset="0"/>
            </a:endParaRPr>
          </a:p>
        </p:txBody>
      </p:sp>
      <p:sp>
        <p:nvSpPr>
          <p:cNvPr id="29" name="RESPECT. YOUR RULES.">
            <a:extLst>
              <a:ext uri="{FF2B5EF4-FFF2-40B4-BE49-F238E27FC236}">
                <a16:creationId xmlns:a16="http://schemas.microsoft.com/office/drawing/2014/main" id="{EDCAF4D6-BE8E-48E5-85FF-B25D46E747A7}"/>
              </a:ext>
            </a:extLst>
          </p:cNvPr>
          <p:cNvSpPr txBox="1"/>
          <p:nvPr/>
        </p:nvSpPr>
        <p:spPr>
          <a:xfrm rot="21123695">
            <a:off x="6975301" y="4362610"/>
            <a:ext cx="16027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Patch</a:t>
            </a:r>
            <a:endParaRPr lang="en-GB" sz="2800" dirty="0">
              <a:solidFill>
                <a:srgbClr val="000000"/>
              </a:solidFill>
              <a:latin typeface="Ink Free" panose="03080402000500000000" pitchFamily="66" charset="0"/>
            </a:endParaRPr>
          </a:p>
        </p:txBody>
      </p:sp>
    </p:spTree>
    <p:extLst>
      <p:ext uri="{BB962C8B-B14F-4D97-AF65-F5344CB8AC3E}">
        <p14:creationId xmlns:p14="http://schemas.microsoft.com/office/powerpoint/2010/main" val="118053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a:xfrm>
            <a:off x="457199" y="852642"/>
            <a:ext cx="8229600" cy="701044"/>
          </a:xfrm>
        </p:spPr>
        <p:txBody>
          <a:bodyPr>
            <a:normAutofit/>
          </a:bodyPr>
          <a:lstStyle/>
          <a:p>
            <a:r>
              <a:rPr lang="en-GB" dirty="0"/>
              <a:t>CONTRACEPTION REVIEW</a:t>
            </a:r>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56</a:t>
            </a:fld>
            <a:endParaRPr lang="en-GB"/>
          </a:p>
        </p:txBody>
      </p:sp>
      <p:sp>
        <p:nvSpPr>
          <p:cNvPr id="4" name="Rectangle 3">
            <a:extLst>
              <a:ext uri="{FF2B5EF4-FFF2-40B4-BE49-F238E27FC236}">
                <a16:creationId xmlns:a16="http://schemas.microsoft.com/office/drawing/2014/main" id="{F5067E6A-BDC1-4FC0-8386-3649E2E8FB63}"/>
              </a:ext>
            </a:extLst>
          </p:cNvPr>
          <p:cNvSpPr/>
          <p:nvPr/>
        </p:nvSpPr>
        <p:spPr>
          <a:xfrm>
            <a:off x="442299" y="2105091"/>
            <a:ext cx="3798397" cy="1688433"/>
          </a:xfrm>
          <a:prstGeom prst="rect">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180000" rIns="360000" bIns="45718" numCol="1" spcCol="38100" rtlCol="0" anchor="t">
            <a:noAutofit/>
          </a:bodyPr>
          <a:lstStyle/>
          <a:p>
            <a:pPr marR="0" algn="l" defTabSz="457200" rtl="0" fontAlgn="auto" latinLnBrk="0" hangingPunct="0">
              <a:lnSpc>
                <a:spcPct val="100000"/>
              </a:lnSpc>
              <a:spcBef>
                <a:spcPts val="0"/>
              </a:spcBef>
              <a:spcAft>
                <a:spcPts val="600"/>
              </a:spcAft>
              <a:buClrTx/>
              <a:buSzTx/>
              <a:tabLst/>
            </a:pPr>
            <a:r>
              <a:rPr lang="en-GB" sz="2000" b="1" dirty="0">
                <a:solidFill>
                  <a:schemeClr val="tx2"/>
                </a:solidFill>
              </a:rPr>
              <a:t>9</a:t>
            </a:r>
            <a:r>
              <a:rPr kumimoji="0" lang="en-GB" sz="2000" b="1" i="0" u="none" strike="noStrike" cap="none" spc="0" normalizeH="0" baseline="0" dirty="0">
                <a:ln>
                  <a:noFill/>
                </a:ln>
                <a:solidFill>
                  <a:schemeClr val="tx2"/>
                </a:solidFill>
                <a:effectLst/>
                <a:uFillTx/>
                <a:latin typeface="+mj-lt"/>
                <a:ea typeface="+mj-ea"/>
                <a:cs typeface="+mj-cs"/>
                <a:sym typeface="Helvetica"/>
              </a:rPr>
              <a:t>. Can be affected by </a:t>
            </a:r>
            <a:br>
              <a:rPr kumimoji="0" lang="en-GB" sz="2000" b="1" i="0" u="none" strike="noStrike" cap="none" spc="0" normalizeH="0" baseline="0" dirty="0">
                <a:ln>
                  <a:noFill/>
                </a:ln>
                <a:solidFill>
                  <a:schemeClr val="tx2"/>
                </a:solidFill>
                <a:effectLst/>
                <a:uFillTx/>
                <a:latin typeface="+mj-lt"/>
                <a:ea typeface="+mj-ea"/>
                <a:cs typeface="+mj-cs"/>
                <a:sym typeface="Helvetica"/>
              </a:rPr>
            </a:br>
            <a:r>
              <a:rPr kumimoji="0" lang="en-GB" sz="2000" b="1" i="0" u="none" strike="noStrike" cap="none" spc="0" normalizeH="0" baseline="0" dirty="0">
                <a:ln>
                  <a:noFill/>
                </a:ln>
                <a:solidFill>
                  <a:schemeClr val="tx2"/>
                </a:solidFill>
                <a:effectLst/>
                <a:uFillTx/>
                <a:latin typeface="+mj-lt"/>
                <a:ea typeface="+mj-ea"/>
                <a:cs typeface="+mj-cs"/>
                <a:sym typeface="Helvetica"/>
              </a:rPr>
              <a:t>other medicines </a:t>
            </a:r>
          </a:p>
          <a:p>
            <a:pPr marR="0" algn="l" defTabSz="457200" rtl="0" fontAlgn="auto" latinLnBrk="0" hangingPunct="0">
              <a:lnSpc>
                <a:spcPct val="100000"/>
              </a:lnSpc>
              <a:spcBef>
                <a:spcPts val="0"/>
              </a:spcBef>
              <a:spcAft>
                <a:spcPts val="600"/>
              </a:spcAft>
              <a:buClrTx/>
              <a:buSzTx/>
              <a:tabLst/>
            </a:pPr>
            <a:r>
              <a:rPr kumimoji="0" lang="en-GB" sz="1800" b="0" i="0" u="none" strike="noStrike" cap="none" spc="0" normalizeH="0" baseline="0" dirty="0">
                <a:ln>
                  <a:noFill/>
                </a:ln>
                <a:solidFill>
                  <a:schemeClr val="tx2"/>
                </a:solidFill>
                <a:effectLst/>
                <a:uFillTx/>
                <a:latin typeface="+mj-lt"/>
                <a:ea typeface="+mj-ea"/>
                <a:cs typeface="+mj-cs"/>
                <a:sym typeface="Helvetica"/>
              </a:rPr>
              <a:t>Always check with your doctor if you’re taking other medicines.</a:t>
            </a:r>
          </a:p>
          <a:p>
            <a:pPr marR="0" algn="l" defTabSz="457200" rtl="0" fontAlgn="auto" latinLnBrk="0" hangingPunct="0">
              <a:lnSpc>
                <a:spcPct val="100000"/>
              </a:lnSpc>
              <a:spcBef>
                <a:spcPts val="0"/>
              </a:spcBef>
              <a:spcAft>
                <a:spcPts val="600"/>
              </a:spcAft>
              <a:buClrTx/>
              <a:buSzTx/>
              <a:tabLst/>
            </a:pPr>
            <a:endParaRPr kumimoji="0" lang="en-GB" sz="1800" b="0" i="0" u="none" strike="noStrike" cap="none" spc="0" normalizeH="0" baseline="0" dirty="0">
              <a:ln>
                <a:noFill/>
              </a:ln>
              <a:solidFill>
                <a:schemeClr val="tx2"/>
              </a:solidFill>
              <a:effectLst/>
              <a:uFillTx/>
              <a:latin typeface="+mj-lt"/>
              <a:ea typeface="+mj-ea"/>
              <a:cs typeface="+mj-cs"/>
              <a:sym typeface="Helvetica"/>
            </a:endParaRPr>
          </a:p>
        </p:txBody>
      </p:sp>
      <p:pic>
        <p:nvPicPr>
          <p:cNvPr id="5" name="Picture 4">
            <a:extLst>
              <a:ext uri="{FF2B5EF4-FFF2-40B4-BE49-F238E27FC236}">
                <a16:creationId xmlns:a16="http://schemas.microsoft.com/office/drawing/2014/main" id="{1C19FC56-52FA-4595-AC93-013EFAE0B4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4329836" y="2047396"/>
            <a:ext cx="2038519" cy="1884183"/>
          </a:xfrm>
          <a:prstGeom prst="rect">
            <a:avLst/>
          </a:prstGeom>
        </p:spPr>
      </p:pic>
      <p:pic>
        <p:nvPicPr>
          <p:cNvPr id="7" name="Picture 6">
            <a:extLst>
              <a:ext uri="{FF2B5EF4-FFF2-40B4-BE49-F238E27FC236}">
                <a16:creationId xmlns:a16="http://schemas.microsoft.com/office/drawing/2014/main" id="{B9618478-5B72-4483-BB8C-6FCF55161A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1204937">
            <a:off x="5887106" y="3993382"/>
            <a:ext cx="2038519" cy="1884183"/>
          </a:xfrm>
          <a:prstGeom prst="rect">
            <a:avLst/>
          </a:prstGeom>
        </p:spPr>
      </p:pic>
      <p:sp>
        <p:nvSpPr>
          <p:cNvPr id="19" name="RESPECT. YOUR RULES.">
            <a:extLst>
              <a:ext uri="{FF2B5EF4-FFF2-40B4-BE49-F238E27FC236}">
                <a16:creationId xmlns:a16="http://schemas.microsoft.com/office/drawing/2014/main" id="{1D333614-2016-4B03-AE98-1ECF3A4C9964}"/>
              </a:ext>
            </a:extLst>
          </p:cNvPr>
          <p:cNvSpPr txBox="1"/>
          <p:nvPr/>
        </p:nvSpPr>
        <p:spPr>
          <a:xfrm rot="21123695">
            <a:off x="4331285" y="2648118"/>
            <a:ext cx="16027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2800" dirty="0">
                <a:solidFill>
                  <a:srgbClr val="000000"/>
                </a:solidFill>
                <a:latin typeface="Ink Free" panose="03080402000500000000" pitchFamily="66" charset="0"/>
              </a:rPr>
              <a:t>The pill</a:t>
            </a:r>
            <a:endParaRPr lang="en-GB" sz="2800" dirty="0">
              <a:solidFill>
                <a:srgbClr val="000000"/>
              </a:solidFill>
              <a:latin typeface="Ink Free" panose="03080402000500000000" pitchFamily="66" charset="0"/>
            </a:endParaRPr>
          </a:p>
        </p:txBody>
      </p:sp>
      <p:sp>
        <p:nvSpPr>
          <p:cNvPr id="21" name="RESPECT. YOUR RULES.">
            <a:extLst>
              <a:ext uri="{FF2B5EF4-FFF2-40B4-BE49-F238E27FC236}">
                <a16:creationId xmlns:a16="http://schemas.microsoft.com/office/drawing/2014/main" id="{34F04B51-3C90-49A7-902B-42BAE6342719}"/>
              </a:ext>
            </a:extLst>
          </p:cNvPr>
          <p:cNvSpPr txBox="1"/>
          <p:nvPr/>
        </p:nvSpPr>
        <p:spPr>
          <a:xfrm rot="21123695">
            <a:off x="5920431" y="4586500"/>
            <a:ext cx="160273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800" dirty="0">
                <a:solidFill>
                  <a:srgbClr val="000000"/>
                </a:solidFill>
                <a:latin typeface="Ink Free" panose="03080402000500000000" pitchFamily="66" charset="0"/>
              </a:rPr>
              <a:t>Implant</a:t>
            </a:r>
            <a:endParaRPr lang="en-GB" sz="2800" dirty="0">
              <a:solidFill>
                <a:srgbClr val="000000"/>
              </a:solidFill>
              <a:latin typeface="Ink Free" panose="03080402000500000000" pitchFamily="66" charset="0"/>
            </a:endParaRPr>
          </a:p>
        </p:txBody>
      </p:sp>
    </p:spTree>
    <p:extLst>
      <p:ext uri="{BB962C8B-B14F-4D97-AF65-F5344CB8AC3E}">
        <p14:creationId xmlns:p14="http://schemas.microsoft.com/office/powerpoint/2010/main" val="15164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A24450A-90C8-44CE-9795-4CE0AF266874}"/>
              </a:ext>
            </a:extLst>
          </p:cNvPr>
          <p:cNvGrpSpPr/>
          <p:nvPr/>
        </p:nvGrpSpPr>
        <p:grpSpPr>
          <a:xfrm>
            <a:off x="4538948" y="2520141"/>
            <a:ext cx="4227165" cy="2599815"/>
            <a:chOff x="4684363" y="2502039"/>
            <a:chExt cx="4227165" cy="2599815"/>
          </a:xfrm>
        </p:grpSpPr>
        <p:pic>
          <p:nvPicPr>
            <p:cNvPr id="26" name="Picture 25">
              <a:extLst>
                <a:ext uri="{FF2B5EF4-FFF2-40B4-BE49-F238E27FC236}">
                  <a16:creationId xmlns:a16="http://schemas.microsoft.com/office/drawing/2014/main" id="{66051B82-2906-4AD8-93CC-49582D33D9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81" r="8417"/>
            <a:stretch/>
          </p:blipFill>
          <p:spPr>
            <a:xfrm>
              <a:off x="4944376" y="2604024"/>
              <a:ext cx="3709372" cy="2476305"/>
            </a:xfrm>
            <a:prstGeom prst="rect">
              <a:avLst/>
            </a:prstGeom>
            <a:ln w="38100">
              <a:solidFill>
                <a:schemeClr val="bg1"/>
              </a:solidFill>
            </a:ln>
          </p:spPr>
        </p:pic>
        <p:pic>
          <p:nvPicPr>
            <p:cNvPr id="29" name="Picture 2" descr="The World's Leading Mobile 3D Design App for iPad | Shapr3D">
              <a:extLst>
                <a:ext uri="{FF2B5EF4-FFF2-40B4-BE49-F238E27FC236}">
                  <a16:creationId xmlns:a16="http://schemas.microsoft.com/office/drawing/2014/main" id="{E93FC993-D312-4E76-8478-39B0B6DFCA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363" y="2502039"/>
              <a:ext cx="4227165" cy="25998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96AF1856-0BC3-4A7F-9B95-EE8DDDBCB325}"/>
              </a:ext>
            </a:extLst>
          </p:cNvPr>
          <p:cNvGrpSpPr>
            <a:grpSpLocks noChangeAspect="1"/>
          </p:cNvGrpSpPr>
          <p:nvPr/>
        </p:nvGrpSpPr>
        <p:grpSpPr>
          <a:xfrm>
            <a:off x="406543" y="2550320"/>
            <a:ext cx="4227165" cy="2599815"/>
            <a:chOff x="344835" y="2664886"/>
            <a:chExt cx="3816460" cy="2347221"/>
          </a:xfrm>
        </p:grpSpPr>
        <p:pic>
          <p:nvPicPr>
            <p:cNvPr id="23" name="Picture 22">
              <a:extLst>
                <a:ext uri="{FF2B5EF4-FFF2-40B4-BE49-F238E27FC236}">
                  <a16:creationId xmlns:a16="http://schemas.microsoft.com/office/drawing/2014/main" id="{AE46F456-A404-4D64-BB16-4E30AB345511}"/>
                </a:ext>
              </a:extLst>
            </p:cNvPr>
            <p:cNvPicPr>
              <a:picLocks noChangeAspect="1"/>
            </p:cNvPicPr>
            <p:nvPr/>
          </p:nvPicPr>
          <p:blipFill rotWithShape="1">
            <a:blip r:embed="rId4"/>
            <a:srcRect l="7203" t="12947" r="58983" b="5556"/>
            <a:stretch/>
          </p:blipFill>
          <p:spPr>
            <a:xfrm>
              <a:off x="596684" y="2720791"/>
              <a:ext cx="3334425" cy="2260320"/>
            </a:xfrm>
            <a:prstGeom prst="rect">
              <a:avLst/>
            </a:prstGeom>
          </p:spPr>
        </p:pic>
        <p:pic>
          <p:nvPicPr>
            <p:cNvPr id="15" name="Picture 2" descr="The World's Leading Mobile 3D Design App for iPad | Shapr3D">
              <a:extLst>
                <a:ext uri="{FF2B5EF4-FFF2-40B4-BE49-F238E27FC236}">
                  <a16:creationId xmlns:a16="http://schemas.microsoft.com/office/drawing/2014/main" id="{CAC3638E-A68D-48B7-B1B8-F07334E006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835" y="2664886"/>
              <a:ext cx="3816460" cy="234722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720F396B-54F4-44F8-B654-8BA3C897511E}"/>
              </a:ext>
            </a:extLst>
          </p:cNvPr>
          <p:cNvSpPr>
            <a:spLocks noGrp="1"/>
          </p:cNvSpPr>
          <p:nvPr>
            <p:ph type="title"/>
          </p:nvPr>
        </p:nvSpPr>
        <p:spPr/>
        <p:txBody>
          <a:bodyPr>
            <a:normAutofit/>
          </a:bodyPr>
          <a:lstStyle/>
          <a:p>
            <a:r>
              <a:rPr lang="en-GB" dirty="0"/>
              <a:t>WANT TO KNOW MORE?</a:t>
            </a:r>
          </a:p>
        </p:txBody>
      </p:sp>
      <p:sp>
        <p:nvSpPr>
          <p:cNvPr id="3" name="Text Placeholder 2">
            <a:extLst>
              <a:ext uri="{FF2B5EF4-FFF2-40B4-BE49-F238E27FC236}">
                <a16:creationId xmlns:a16="http://schemas.microsoft.com/office/drawing/2014/main" id="{C5272D0A-3F41-4787-8DAD-EBCC38123B1D}"/>
              </a:ext>
            </a:extLst>
          </p:cNvPr>
          <p:cNvSpPr>
            <a:spLocks noGrp="1"/>
          </p:cNvSpPr>
          <p:nvPr>
            <p:ph type="body" sz="quarter" idx="10"/>
          </p:nvPr>
        </p:nvSpPr>
        <p:spPr/>
        <p:txBody>
          <a:bodyPr/>
          <a:lstStyle/>
          <a:p>
            <a:r>
              <a:rPr lang="en-GB" dirty="0"/>
              <a:t>You could talk to a trusted adult or your GP. </a:t>
            </a:r>
            <a:br>
              <a:rPr lang="en-GB" dirty="0"/>
            </a:br>
            <a:r>
              <a:rPr lang="en-GB" dirty="0"/>
              <a:t>You can also find detailed information about contraception on these sites:</a:t>
            </a:r>
          </a:p>
        </p:txBody>
      </p:sp>
      <p:sp>
        <p:nvSpPr>
          <p:cNvPr id="4" name="Slide Number Placeholder 3">
            <a:extLst>
              <a:ext uri="{FF2B5EF4-FFF2-40B4-BE49-F238E27FC236}">
                <a16:creationId xmlns:a16="http://schemas.microsoft.com/office/drawing/2014/main" id="{41ADBA2D-73C1-4A8A-A328-AF3F2B5F0F20}"/>
              </a:ext>
            </a:extLst>
          </p:cNvPr>
          <p:cNvSpPr>
            <a:spLocks noGrp="1"/>
          </p:cNvSpPr>
          <p:nvPr>
            <p:ph type="sldNum" sz="quarter" idx="4"/>
          </p:nvPr>
        </p:nvSpPr>
        <p:spPr/>
        <p:txBody>
          <a:bodyPr/>
          <a:lstStyle/>
          <a:p>
            <a:fld id="{63F7E935-997C-4AB2-AAF8-EEF37886DB40}" type="slidenum">
              <a:rPr lang="en-GB" smtClean="0"/>
              <a:pPr/>
              <a:t>57</a:t>
            </a:fld>
            <a:endParaRPr lang="en-GB"/>
          </a:p>
        </p:txBody>
      </p:sp>
      <p:sp>
        <p:nvSpPr>
          <p:cNvPr id="32" name="TextBox 31">
            <a:hlinkClick r:id="rId5"/>
            <a:extLst>
              <a:ext uri="{FF2B5EF4-FFF2-40B4-BE49-F238E27FC236}">
                <a16:creationId xmlns:a16="http://schemas.microsoft.com/office/drawing/2014/main" id="{8F7688BC-DEED-4EBF-A895-D840266FDF19}"/>
              </a:ext>
            </a:extLst>
          </p:cNvPr>
          <p:cNvSpPr txBox="1"/>
          <p:nvPr/>
        </p:nvSpPr>
        <p:spPr>
          <a:xfrm>
            <a:off x="937517" y="5150135"/>
            <a:ext cx="302262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600" u="sng" dirty="0" err="1">
                <a:solidFill>
                  <a:schemeClr val="tx2"/>
                </a:solidFill>
              </a:rPr>
              <a:t>nhs.uk</a:t>
            </a:r>
            <a:r>
              <a:rPr lang="en-US" sz="1600" u="sng" dirty="0">
                <a:solidFill>
                  <a:schemeClr val="tx2"/>
                </a:solidFill>
              </a:rPr>
              <a:t>/conditions/contraception/</a:t>
            </a:r>
          </a:p>
        </p:txBody>
      </p:sp>
      <p:sp>
        <p:nvSpPr>
          <p:cNvPr id="34" name="TextBox 33">
            <a:extLst>
              <a:ext uri="{FF2B5EF4-FFF2-40B4-BE49-F238E27FC236}">
                <a16:creationId xmlns:a16="http://schemas.microsoft.com/office/drawing/2014/main" id="{67A96186-557B-4619-BAC2-4BAB3D5B9B55}"/>
              </a:ext>
            </a:extLst>
          </p:cNvPr>
          <p:cNvSpPr txBox="1"/>
          <p:nvPr/>
        </p:nvSpPr>
        <p:spPr>
          <a:xfrm>
            <a:off x="5164682" y="5151271"/>
            <a:ext cx="308032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GB" sz="1600" dirty="0">
                <a:solidFill>
                  <a:schemeClr val="tx2"/>
                </a:solidFill>
                <a:hlinkClick r:id="rId6">
                  <a:extLst>
                    <a:ext uri="{A12FA001-AC4F-418D-AE19-62706E023703}">
                      <ahyp:hlinkClr xmlns:ahyp="http://schemas.microsoft.com/office/drawing/2018/hyperlinkcolor" val="tx"/>
                    </a:ext>
                  </a:extLst>
                </a:hlinkClick>
              </a:rPr>
              <a:t>sexwise.fpa.org.uk/contraception</a:t>
            </a:r>
            <a:endParaRPr lang="en-GB" sz="1600" dirty="0">
              <a:solidFill>
                <a:schemeClr val="tx2"/>
              </a:solidFill>
            </a:endParaRPr>
          </a:p>
        </p:txBody>
      </p:sp>
    </p:spTree>
    <p:extLst>
      <p:ext uri="{BB962C8B-B14F-4D97-AF65-F5344CB8AC3E}">
        <p14:creationId xmlns:p14="http://schemas.microsoft.com/office/powerpoint/2010/main" val="283215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4</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CONTRACEPTION</a:t>
            </a:r>
            <a:br>
              <a:rPr lang="en-GB" dirty="0"/>
            </a:br>
            <a:r>
              <a:rPr lang="en-GB" dirty="0"/>
              <a:t>CAMPAIGN</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58</a:t>
            </a:fld>
            <a:endParaRPr lang="en-GB"/>
          </a:p>
        </p:txBody>
      </p:sp>
    </p:spTree>
    <p:extLst>
      <p:ext uri="{BB962C8B-B14F-4D97-AF65-F5344CB8AC3E}">
        <p14:creationId xmlns:p14="http://schemas.microsoft.com/office/powerpoint/2010/main" val="28704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6BB3-6139-48A8-AC0F-14E5E3A818AF}"/>
              </a:ext>
            </a:extLst>
          </p:cNvPr>
          <p:cNvSpPr>
            <a:spLocks noGrp="1"/>
          </p:cNvSpPr>
          <p:nvPr>
            <p:ph type="title"/>
          </p:nvPr>
        </p:nvSpPr>
        <p:spPr/>
        <p:txBody>
          <a:bodyPr>
            <a:normAutofit/>
          </a:bodyPr>
          <a:lstStyle/>
          <a:p>
            <a:r>
              <a:rPr lang="en-GB" dirty="0"/>
              <a:t>CONTRACEPTION CAMPAIGN</a:t>
            </a:r>
          </a:p>
        </p:txBody>
      </p:sp>
      <p:sp>
        <p:nvSpPr>
          <p:cNvPr id="3" name="Text Placeholder 2">
            <a:extLst>
              <a:ext uri="{FF2B5EF4-FFF2-40B4-BE49-F238E27FC236}">
                <a16:creationId xmlns:a16="http://schemas.microsoft.com/office/drawing/2014/main" id="{813D5EA6-436B-40BB-80A9-54A926DE610B}"/>
              </a:ext>
            </a:extLst>
          </p:cNvPr>
          <p:cNvSpPr>
            <a:spLocks noGrp="1"/>
          </p:cNvSpPr>
          <p:nvPr>
            <p:ph type="body" sz="quarter" idx="10"/>
          </p:nvPr>
        </p:nvSpPr>
        <p:spPr>
          <a:xfrm>
            <a:off x="750627" y="1804944"/>
            <a:ext cx="7494384" cy="3476740"/>
          </a:xfrm>
        </p:spPr>
        <p:txBody>
          <a:bodyPr>
            <a:normAutofit/>
          </a:bodyPr>
          <a:lstStyle/>
          <a:p>
            <a:pPr>
              <a:spcBef>
                <a:spcPts val="0"/>
              </a:spcBef>
              <a:spcAft>
                <a:spcPts val="1200"/>
              </a:spcAft>
            </a:pPr>
            <a:r>
              <a:rPr lang="en-GB" sz="2000" dirty="0">
                <a:solidFill>
                  <a:schemeClr val="tx2"/>
                </a:solidFill>
              </a:rPr>
              <a:t>Create your own advert for contraception use. You should include different methods and persuasive reasons for using contraception - make it catchy!</a:t>
            </a:r>
          </a:p>
          <a:p>
            <a:pPr marL="285750" indent="-285750" algn="l">
              <a:spcBef>
                <a:spcPts val="0"/>
              </a:spcBef>
              <a:spcAft>
                <a:spcPts val="1200"/>
              </a:spcAft>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805A170D-76A5-463D-96D2-6F2B8D5B8099}"/>
              </a:ext>
            </a:extLst>
          </p:cNvPr>
          <p:cNvSpPr>
            <a:spLocks noGrp="1"/>
          </p:cNvSpPr>
          <p:nvPr>
            <p:ph type="sldNum" sz="quarter" idx="4"/>
          </p:nvPr>
        </p:nvSpPr>
        <p:spPr/>
        <p:txBody>
          <a:bodyPr/>
          <a:lstStyle/>
          <a:p>
            <a:fld id="{63F7E935-997C-4AB2-AAF8-EEF37886DB40}" type="slidenum">
              <a:rPr lang="en-GB" smtClean="0"/>
              <a:pPr/>
              <a:t>59</a:t>
            </a:fld>
            <a:endParaRPr lang="en-GB"/>
          </a:p>
        </p:txBody>
      </p:sp>
      <p:pic>
        <p:nvPicPr>
          <p:cNvPr id="10" name="Picture 9" descr="Shape, arrow&#10;&#10;Description automatically generated">
            <a:extLst>
              <a:ext uri="{FF2B5EF4-FFF2-40B4-BE49-F238E27FC236}">
                <a16:creationId xmlns:a16="http://schemas.microsoft.com/office/drawing/2014/main" id="{498BAFA0-B123-254E-A981-482BE418A9DD}"/>
              </a:ext>
            </a:extLst>
          </p:cNvPr>
          <p:cNvPicPr>
            <a:picLocks noChangeAspect="1"/>
          </p:cNvPicPr>
          <p:nvPr/>
        </p:nvPicPr>
        <p:blipFill rotWithShape="1">
          <a:blip r:embed="rId2">
            <a:extLst>
              <a:ext uri="{28A0092B-C50C-407E-A947-70E740481C1C}">
                <a14:useLocalDpi xmlns:a14="http://schemas.microsoft.com/office/drawing/2010/main" val="0"/>
              </a:ext>
            </a:extLst>
          </a:blip>
          <a:srcRect l="10180" t="12111" r="16667"/>
          <a:stretch/>
        </p:blipFill>
        <p:spPr>
          <a:xfrm>
            <a:off x="3385877" y="3134784"/>
            <a:ext cx="2372246" cy="2850091"/>
          </a:xfrm>
          <a:prstGeom prst="rect">
            <a:avLst/>
          </a:prstGeom>
        </p:spPr>
      </p:pic>
    </p:spTree>
    <p:extLst>
      <p:ext uri="{BB962C8B-B14F-4D97-AF65-F5344CB8AC3E}">
        <p14:creationId xmlns:p14="http://schemas.microsoft.com/office/powerpoint/2010/main" val="36292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1</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HOW MUCH DO YOU </a:t>
            </a:r>
            <a:br>
              <a:rPr lang="en-GB" dirty="0"/>
            </a:br>
            <a:r>
              <a:rPr lang="en-GB" dirty="0"/>
              <a:t>KNOW ABOUT PUBERTY?</a:t>
            </a:r>
          </a:p>
        </p:txBody>
      </p:sp>
      <p:sp>
        <p:nvSpPr>
          <p:cNvPr id="5" name="Slide Number Placeholder 4">
            <a:extLst>
              <a:ext uri="{FF2B5EF4-FFF2-40B4-BE49-F238E27FC236}">
                <a16:creationId xmlns:a16="http://schemas.microsoft.com/office/drawing/2014/main" id="{0E8719BA-4967-4B5C-942B-B6363477D4F2}"/>
              </a:ext>
            </a:extLst>
          </p:cNvPr>
          <p:cNvSpPr>
            <a:spLocks noGrp="1"/>
          </p:cNvSpPr>
          <p:nvPr>
            <p:ph type="sldNum" sz="quarter" idx="4"/>
          </p:nvPr>
        </p:nvSpPr>
        <p:spPr/>
        <p:txBody>
          <a:bodyPr/>
          <a:lstStyle/>
          <a:p>
            <a:fld id="{63F7E935-997C-4AB2-AAF8-EEF37886DB40}" type="slidenum">
              <a:rPr lang="en-GB" smtClean="0"/>
              <a:pPr/>
              <a:t>6</a:t>
            </a:fld>
            <a:endParaRPr lang="en-GB"/>
          </a:p>
        </p:txBody>
      </p:sp>
    </p:spTree>
    <p:extLst>
      <p:ext uri="{BB962C8B-B14F-4D97-AF65-F5344CB8AC3E}">
        <p14:creationId xmlns:p14="http://schemas.microsoft.com/office/powerpoint/2010/main" val="300522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92A0-4385-4AF9-AF7B-F651F82E2238}"/>
              </a:ext>
            </a:extLst>
          </p:cNvPr>
          <p:cNvSpPr>
            <a:spLocks noGrp="1"/>
          </p:cNvSpPr>
          <p:nvPr>
            <p:ph type="title"/>
          </p:nvPr>
        </p:nvSpPr>
        <p:spPr/>
        <p:txBody>
          <a:bodyPr/>
          <a:lstStyle/>
          <a:p>
            <a:r>
              <a:rPr lang="en-GB" dirty="0"/>
              <a:t>REFLECTION</a:t>
            </a:r>
          </a:p>
        </p:txBody>
      </p:sp>
      <p:sp>
        <p:nvSpPr>
          <p:cNvPr id="3" name="Text Placeholder 2">
            <a:extLst>
              <a:ext uri="{FF2B5EF4-FFF2-40B4-BE49-F238E27FC236}">
                <a16:creationId xmlns:a16="http://schemas.microsoft.com/office/drawing/2014/main" id="{527E0143-CC4C-42B4-A02E-1405FE48001D}"/>
              </a:ext>
            </a:extLst>
          </p:cNvPr>
          <p:cNvSpPr>
            <a:spLocks noGrp="1"/>
          </p:cNvSpPr>
          <p:nvPr>
            <p:ph type="body" sz="quarter" idx="10"/>
          </p:nvPr>
        </p:nvSpPr>
        <p:spPr/>
        <p:txBody>
          <a:bodyPr/>
          <a:lstStyle/>
          <a:p>
            <a:r>
              <a:rPr lang="en-GB" dirty="0"/>
              <a:t>ANY QUESTIONS?</a:t>
            </a:r>
          </a:p>
          <a:p>
            <a:endParaRPr lang="en-GB" dirty="0"/>
          </a:p>
        </p:txBody>
      </p:sp>
      <p:sp>
        <p:nvSpPr>
          <p:cNvPr id="4" name="Slide Number Placeholder 3">
            <a:extLst>
              <a:ext uri="{FF2B5EF4-FFF2-40B4-BE49-F238E27FC236}">
                <a16:creationId xmlns:a16="http://schemas.microsoft.com/office/drawing/2014/main" id="{6C36D172-BFE3-4589-BE83-D3F3DE5FC87E}"/>
              </a:ext>
            </a:extLst>
          </p:cNvPr>
          <p:cNvSpPr>
            <a:spLocks noGrp="1"/>
          </p:cNvSpPr>
          <p:nvPr>
            <p:ph type="sldNum" sz="quarter" idx="4"/>
          </p:nvPr>
        </p:nvSpPr>
        <p:spPr/>
        <p:txBody>
          <a:bodyPr/>
          <a:lstStyle/>
          <a:p>
            <a:fld id="{63F7E935-997C-4AB2-AAF8-EEF37886DB40}" type="slidenum">
              <a:rPr lang="en-GB" smtClean="0"/>
              <a:pPr/>
              <a:t>60</a:t>
            </a:fld>
            <a:endParaRPr lang="en-GB"/>
          </a:p>
        </p:txBody>
      </p:sp>
    </p:spTree>
    <p:extLst>
      <p:ext uri="{BB962C8B-B14F-4D97-AF65-F5344CB8AC3E}">
        <p14:creationId xmlns:p14="http://schemas.microsoft.com/office/powerpoint/2010/main" val="138908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C2DB-37FE-4C02-AB5A-D1E13C4C2B5D}"/>
              </a:ext>
            </a:extLst>
          </p:cNvPr>
          <p:cNvSpPr>
            <a:spLocks noGrp="1"/>
          </p:cNvSpPr>
          <p:nvPr>
            <p:ph type="title"/>
          </p:nvPr>
        </p:nvSpPr>
        <p:spPr/>
        <p:txBody>
          <a:bodyPr>
            <a:normAutofit/>
          </a:bodyPr>
          <a:lstStyle/>
          <a:p>
            <a:r>
              <a:rPr lang="en-GB" dirty="0"/>
              <a:t>REFLECTION</a:t>
            </a:r>
          </a:p>
        </p:txBody>
      </p:sp>
      <p:sp>
        <p:nvSpPr>
          <p:cNvPr id="4" name="Slide Number Placeholder 3">
            <a:extLst>
              <a:ext uri="{FF2B5EF4-FFF2-40B4-BE49-F238E27FC236}">
                <a16:creationId xmlns:a16="http://schemas.microsoft.com/office/drawing/2014/main" id="{6685F483-BE5E-4913-AF5C-9D0B3D67B3E2}"/>
              </a:ext>
            </a:extLst>
          </p:cNvPr>
          <p:cNvSpPr>
            <a:spLocks noGrp="1"/>
          </p:cNvSpPr>
          <p:nvPr>
            <p:ph type="sldNum" sz="quarter" idx="4"/>
          </p:nvPr>
        </p:nvSpPr>
        <p:spPr/>
        <p:txBody>
          <a:bodyPr/>
          <a:lstStyle/>
          <a:p>
            <a:fld id="{63F7E935-997C-4AB2-AAF8-EEF37886DB40}" type="slidenum">
              <a:rPr lang="en-GB" smtClean="0"/>
              <a:pPr/>
              <a:t>61</a:t>
            </a:fld>
            <a:endParaRPr lang="en-GB"/>
          </a:p>
        </p:txBody>
      </p:sp>
      <p:sp>
        <p:nvSpPr>
          <p:cNvPr id="10" name="Rectangle">
            <a:extLst>
              <a:ext uri="{FF2B5EF4-FFF2-40B4-BE49-F238E27FC236}">
                <a16:creationId xmlns:a16="http://schemas.microsoft.com/office/drawing/2014/main" id="{D9542257-5898-4303-830E-61AC66A3DF4A}"/>
              </a:ext>
            </a:extLst>
          </p:cNvPr>
          <p:cNvSpPr/>
          <p:nvPr/>
        </p:nvSpPr>
        <p:spPr>
          <a:xfrm>
            <a:off x="413487" y="1532212"/>
            <a:ext cx="8425803" cy="1653275"/>
          </a:xfrm>
          <a:prstGeom prst="rect">
            <a:avLst/>
          </a:prstGeom>
          <a:noFill/>
          <a:ln w="12700">
            <a:miter lim="400000"/>
          </a:ln>
        </p:spPr>
        <p:txBody>
          <a:bodyPr lIns="45718" tIns="45718" rIns="180000" bIns="45718" anchor="t"/>
          <a:lstStyle/>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Is there anything else you’d like to know about puberty, menstruation or contraception? You could share with the class or make a mental note to find out later.</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Discuss with someone else where people could find more information if they needed it. You could start with the websites listed below:</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endParaRPr lang="en-GB" sz="1600" dirty="0">
              <a:solidFill>
                <a:srgbClr val="000000"/>
              </a:solidFill>
            </a:endParaRPr>
          </a:p>
        </p:txBody>
      </p:sp>
      <p:grpSp>
        <p:nvGrpSpPr>
          <p:cNvPr id="41" name="Group 40">
            <a:extLst>
              <a:ext uri="{FF2B5EF4-FFF2-40B4-BE49-F238E27FC236}">
                <a16:creationId xmlns:a16="http://schemas.microsoft.com/office/drawing/2014/main" id="{4610558B-11B1-439F-8428-D776B3073243}"/>
              </a:ext>
            </a:extLst>
          </p:cNvPr>
          <p:cNvGrpSpPr/>
          <p:nvPr/>
        </p:nvGrpSpPr>
        <p:grpSpPr>
          <a:xfrm>
            <a:off x="304710" y="2972826"/>
            <a:ext cx="9061187" cy="3097423"/>
            <a:chOff x="304711" y="3124354"/>
            <a:chExt cx="9061187" cy="3097423"/>
          </a:xfrm>
        </p:grpSpPr>
        <p:grpSp>
          <p:nvGrpSpPr>
            <p:cNvPr id="32" name="Group 31">
              <a:extLst>
                <a:ext uri="{FF2B5EF4-FFF2-40B4-BE49-F238E27FC236}">
                  <a16:creationId xmlns:a16="http://schemas.microsoft.com/office/drawing/2014/main" id="{06EAB287-AF18-4D5C-9ACC-32EF08029A11}"/>
                </a:ext>
              </a:extLst>
            </p:cNvPr>
            <p:cNvGrpSpPr/>
            <p:nvPr/>
          </p:nvGrpSpPr>
          <p:grpSpPr>
            <a:xfrm>
              <a:off x="304711" y="3194951"/>
              <a:ext cx="3338752" cy="2326432"/>
              <a:chOff x="304711" y="3287715"/>
              <a:chExt cx="3338752" cy="2326432"/>
            </a:xfrm>
          </p:grpSpPr>
          <p:pic>
            <p:nvPicPr>
              <p:cNvPr id="29" name="Picture 28">
                <a:extLst>
                  <a:ext uri="{FF2B5EF4-FFF2-40B4-BE49-F238E27FC236}">
                    <a16:creationId xmlns:a16="http://schemas.microsoft.com/office/drawing/2014/main" id="{12D84E42-1B8E-4EDA-AF30-85167437B5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87" b="4902"/>
              <a:stretch/>
            </p:blipFill>
            <p:spPr>
              <a:xfrm>
                <a:off x="540116" y="3370965"/>
                <a:ext cx="2863484" cy="2172585"/>
              </a:xfrm>
              <a:prstGeom prst="rect">
                <a:avLst/>
              </a:prstGeom>
              <a:ln w="38100">
                <a:solidFill>
                  <a:schemeClr val="bg1"/>
                </a:solidFill>
              </a:ln>
            </p:spPr>
          </p:pic>
          <p:pic>
            <p:nvPicPr>
              <p:cNvPr id="25" name="Picture 2" descr="The World's Leading Mobile 3D Design App for iPad | Shapr3D">
                <a:extLst>
                  <a:ext uri="{FF2B5EF4-FFF2-40B4-BE49-F238E27FC236}">
                    <a16:creationId xmlns:a16="http://schemas.microsoft.com/office/drawing/2014/main" id="{CFBE7061-9187-4AFE-B2DA-011CCED314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11" y="3287715"/>
                <a:ext cx="3338752" cy="2326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BB837B1-52CC-4157-A3DD-CCCF0B63065F}"/>
                </a:ext>
              </a:extLst>
            </p:cNvPr>
            <p:cNvGrpSpPr/>
            <p:nvPr/>
          </p:nvGrpSpPr>
          <p:grpSpPr>
            <a:xfrm>
              <a:off x="5500539" y="3124354"/>
              <a:ext cx="3338752" cy="2326432"/>
              <a:chOff x="5500534" y="3304793"/>
              <a:chExt cx="3338752" cy="2326432"/>
            </a:xfrm>
          </p:grpSpPr>
          <p:pic>
            <p:nvPicPr>
              <p:cNvPr id="27" name="Screenshot 2020-06-16 at 10.14.30.png" descr="Screenshot 2020-06-16 at 10.14.30.png">
                <a:extLst>
                  <a:ext uri="{FF2B5EF4-FFF2-40B4-BE49-F238E27FC236}">
                    <a16:creationId xmlns:a16="http://schemas.microsoft.com/office/drawing/2014/main" id="{3D9EAE50-9ABC-4C9F-952C-27EB9BA9F1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556"/>
              <a:stretch/>
            </p:blipFill>
            <p:spPr>
              <a:xfrm>
                <a:off x="5724294" y="3388501"/>
                <a:ext cx="2890285" cy="2162733"/>
              </a:xfrm>
              <a:prstGeom prst="rect">
                <a:avLst/>
              </a:prstGeom>
              <a:ln w="12700">
                <a:miter lim="400000"/>
              </a:ln>
            </p:spPr>
          </p:pic>
          <p:pic>
            <p:nvPicPr>
              <p:cNvPr id="3" name="Picture 2" descr="The World's Leading Mobile 3D Design App for iPad | Shapr3D">
                <a:extLst>
                  <a:ext uri="{FF2B5EF4-FFF2-40B4-BE49-F238E27FC236}">
                    <a16:creationId xmlns:a16="http://schemas.microsoft.com/office/drawing/2014/main" id="{8DE50B45-268A-46DE-9155-0E8BE95CED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0534" y="3304793"/>
                <a:ext cx="3338752" cy="2326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6ACA9B78-9B9C-42B9-A1CF-17464FCBFF90}"/>
                </a:ext>
              </a:extLst>
            </p:cNvPr>
            <p:cNvGrpSpPr/>
            <p:nvPr/>
          </p:nvGrpSpPr>
          <p:grpSpPr>
            <a:xfrm>
              <a:off x="2777479" y="3608196"/>
              <a:ext cx="3338752" cy="2326432"/>
              <a:chOff x="3069472" y="3576867"/>
              <a:chExt cx="3338752" cy="2326432"/>
            </a:xfrm>
          </p:grpSpPr>
          <p:pic>
            <p:nvPicPr>
              <p:cNvPr id="31" name="Picture 30">
                <a:extLst>
                  <a:ext uri="{FF2B5EF4-FFF2-40B4-BE49-F238E27FC236}">
                    <a16:creationId xmlns:a16="http://schemas.microsoft.com/office/drawing/2014/main" id="{75B26996-03E5-4D7C-8CFE-4C116E8BC8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635"/>
              <a:stretch/>
            </p:blipFill>
            <p:spPr>
              <a:xfrm>
                <a:off x="3294179" y="3646576"/>
                <a:ext cx="2874182" cy="2239645"/>
              </a:xfrm>
              <a:prstGeom prst="rect">
                <a:avLst/>
              </a:prstGeom>
              <a:ln w="38100">
                <a:noFill/>
              </a:ln>
            </p:spPr>
          </p:pic>
          <p:pic>
            <p:nvPicPr>
              <p:cNvPr id="5" name="Picture 2" descr="The World's Leading Mobile 3D Design App for iPad | Shapr3D">
                <a:extLst>
                  <a:ext uri="{FF2B5EF4-FFF2-40B4-BE49-F238E27FC236}">
                    <a16:creationId xmlns:a16="http://schemas.microsoft.com/office/drawing/2014/main" id="{ADD03F4B-2EBE-43A6-87B8-EA36FB1D6E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9472" y="3576867"/>
                <a:ext cx="3338752" cy="2326432"/>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always.co.uk">
              <a:extLst>
                <a:ext uri="{FF2B5EF4-FFF2-40B4-BE49-F238E27FC236}">
                  <a16:creationId xmlns:a16="http://schemas.microsoft.com/office/drawing/2014/main" id="{ABD298A9-2717-4C22-86EC-77B856D6F000}"/>
                </a:ext>
              </a:extLst>
            </p:cNvPr>
            <p:cNvSpPr txBox="1"/>
            <p:nvPr/>
          </p:nvSpPr>
          <p:spPr>
            <a:xfrm>
              <a:off x="1432913" y="5496689"/>
              <a:ext cx="1231804"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 action="ppaction://noaction"/>
                </a:defRPr>
              </a:lvl1pPr>
            </a:lstStyle>
            <a:p>
              <a:r>
                <a:rPr sz="1400" dirty="0">
                  <a:latin typeface="+mn-lt"/>
                  <a:hlinkClick r:id="rId7"/>
                </a:rPr>
                <a:t>always.co.uk</a:t>
              </a:r>
            </a:p>
          </p:txBody>
        </p:sp>
        <p:sp>
          <p:nvSpPr>
            <p:cNvPr id="38" name="childline.org.uk">
              <a:extLst>
                <a:ext uri="{FF2B5EF4-FFF2-40B4-BE49-F238E27FC236}">
                  <a16:creationId xmlns:a16="http://schemas.microsoft.com/office/drawing/2014/main" id="{40F6B2BE-5687-4A5F-A320-DEAFB538125E}"/>
                </a:ext>
              </a:extLst>
            </p:cNvPr>
            <p:cNvSpPr txBox="1"/>
            <p:nvPr/>
          </p:nvSpPr>
          <p:spPr>
            <a:xfrm>
              <a:off x="6580715" y="5451112"/>
              <a:ext cx="2785183"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 action="ppaction://noaction"/>
                </a:defRPr>
              </a:lvl1pPr>
            </a:lstStyle>
            <a:p>
              <a:pPr algn="l"/>
              <a:r>
                <a:rPr sz="1400" dirty="0">
                  <a:latin typeface="+mn-lt"/>
                  <a:hlinkClick r:id="rId8"/>
                </a:rPr>
                <a:t>childline.org.uk</a:t>
              </a:r>
            </a:p>
          </p:txBody>
        </p:sp>
        <p:sp>
          <p:nvSpPr>
            <p:cNvPr id="40" name="tampax.co.uk">
              <a:extLst>
                <a:ext uri="{FF2B5EF4-FFF2-40B4-BE49-F238E27FC236}">
                  <a16:creationId xmlns:a16="http://schemas.microsoft.com/office/drawing/2014/main" id="{85B17C98-0724-4ABE-A402-629E86360886}"/>
                </a:ext>
              </a:extLst>
            </p:cNvPr>
            <p:cNvSpPr txBox="1"/>
            <p:nvPr/>
          </p:nvSpPr>
          <p:spPr>
            <a:xfrm>
              <a:off x="3956098" y="5914004"/>
              <a:ext cx="1231805"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 action="ppaction://noaction"/>
                </a:defRPr>
              </a:lvl1pPr>
            </a:lstStyle>
            <a:p>
              <a:r>
                <a:rPr sz="1400" dirty="0">
                  <a:latin typeface="+mn-lt"/>
                  <a:hlinkClick r:id="rId9"/>
                </a:rPr>
                <a:t>tampax.co.uk</a:t>
              </a:r>
            </a:p>
          </p:txBody>
        </p:sp>
      </p:grpSp>
    </p:spTree>
    <p:extLst>
      <p:ext uri="{BB962C8B-B14F-4D97-AF65-F5344CB8AC3E}">
        <p14:creationId xmlns:p14="http://schemas.microsoft.com/office/powerpoint/2010/main" val="26119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PUBERTY</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a:xfrm>
            <a:off x="528636" y="4144740"/>
            <a:ext cx="8086725" cy="1021026"/>
          </a:xfrm>
        </p:spPr>
        <p:txBody>
          <a:bodyPr>
            <a:normAutofit/>
          </a:bodyPr>
          <a:lstStyle/>
          <a:p>
            <a:r>
              <a:rPr lang="en-GB" dirty="0"/>
              <a:t>ALL ABOUT FERTILITY</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62</a:t>
            </a:fld>
            <a:endParaRPr lang="en-GB"/>
          </a:p>
        </p:txBody>
      </p:sp>
    </p:spTree>
    <p:extLst>
      <p:ext uri="{BB962C8B-B14F-4D97-AF65-F5344CB8AC3E}">
        <p14:creationId xmlns:p14="http://schemas.microsoft.com/office/powerpoint/2010/main" val="289762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81F7-413A-4491-BB37-981DE116A1A9}"/>
              </a:ext>
            </a:extLst>
          </p:cNvPr>
          <p:cNvSpPr>
            <a:spLocks noGrp="1"/>
          </p:cNvSpPr>
          <p:nvPr>
            <p:ph type="title"/>
          </p:nvPr>
        </p:nvSpPr>
        <p:spPr>
          <a:xfrm>
            <a:off x="457197" y="664572"/>
            <a:ext cx="8229600" cy="1530793"/>
          </a:xfrm>
        </p:spPr>
        <p:txBody>
          <a:bodyPr>
            <a:normAutofit/>
          </a:bodyPr>
          <a:lstStyle/>
          <a:p>
            <a:r>
              <a:rPr lang="en-GB" dirty="0"/>
              <a:t>HOW MUCH DO YOU KNOW </a:t>
            </a:r>
            <a:br>
              <a:rPr lang="en-GB" dirty="0"/>
            </a:br>
            <a:r>
              <a:rPr lang="en-GB" dirty="0"/>
              <a:t>ABOUT PUBERTY?</a:t>
            </a:r>
          </a:p>
        </p:txBody>
      </p:sp>
      <p:sp>
        <p:nvSpPr>
          <p:cNvPr id="3" name="Text Placeholder 2">
            <a:extLst>
              <a:ext uri="{FF2B5EF4-FFF2-40B4-BE49-F238E27FC236}">
                <a16:creationId xmlns:a16="http://schemas.microsoft.com/office/drawing/2014/main" id="{B9E708F5-0571-4A60-A043-C23393819F68}"/>
              </a:ext>
            </a:extLst>
          </p:cNvPr>
          <p:cNvSpPr>
            <a:spLocks noGrp="1"/>
          </p:cNvSpPr>
          <p:nvPr>
            <p:ph type="body" sz="quarter" idx="10"/>
          </p:nvPr>
        </p:nvSpPr>
        <p:spPr>
          <a:xfrm>
            <a:off x="503394" y="2149800"/>
            <a:ext cx="8229600" cy="870174"/>
          </a:xfrm>
        </p:spPr>
        <p:txBody>
          <a:bodyPr>
            <a:normAutofit/>
          </a:bodyPr>
          <a:lstStyle/>
          <a:p>
            <a:pPr marL="271463" indent="-271463">
              <a:spcBef>
                <a:spcPts val="0"/>
              </a:spcBef>
              <a:spcAft>
                <a:spcPts val="1200"/>
              </a:spcAft>
            </a:pPr>
            <a:r>
              <a:rPr lang="en-GB" dirty="0">
                <a:solidFill>
                  <a:srgbClr val="000000"/>
                </a:solidFill>
                <a:latin typeface="+mn-lt"/>
              </a:rPr>
              <a:t>In teams, work together to complete the </a:t>
            </a:r>
            <a:r>
              <a:rPr lang="en-GB" b="1" dirty="0">
                <a:solidFill>
                  <a:srgbClr val="000000"/>
                </a:solidFill>
                <a:latin typeface="+mn-lt"/>
              </a:rPr>
              <a:t>Puberty Quiz Activity Sheet. </a:t>
            </a:r>
          </a:p>
        </p:txBody>
      </p:sp>
      <p:sp>
        <p:nvSpPr>
          <p:cNvPr id="358" name="BOYS’ GENITALS"/>
          <p:cNvSpPr txBox="1"/>
          <p:nvPr/>
        </p:nvSpPr>
        <p:spPr>
          <a:xfrm>
            <a:off x="4525801" y="862327"/>
            <a:ext cx="92393"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002ABB"/>
                </a:solidFill>
                <a:latin typeface="Galano Grotesque SemiBold"/>
                <a:ea typeface="Galano Grotesque SemiBold"/>
                <a:cs typeface="Galano Grotesque SemiBold"/>
                <a:sym typeface="Galano Grotesque SemiBold"/>
              </a:defRPr>
            </a:lvl1pPr>
          </a:lstStyle>
          <a:p>
            <a:endParaRPr dirty="0"/>
          </a:p>
        </p:txBody>
      </p:sp>
      <p:sp>
        <p:nvSpPr>
          <p:cNvPr id="6" name="Rectangle 5">
            <a:extLst>
              <a:ext uri="{FF2B5EF4-FFF2-40B4-BE49-F238E27FC236}">
                <a16:creationId xmlns:a16="http://schemas.microsoft.com/office/drawing/2014/main" id="{0C43C740-BFB8-4B1B-B2C6-8FA00687A180}"/>
              </a:ext>
            </a:extLst>
          </p:cNvPr>
          <p:cNvSpPr/>
          <p:nvPr/>
        </p:nvSpPr>
        <p:spPr>
          <a:xfrm>
            <a:off x="1474204" y="2798085"/>
            <a:ext cx="6287979" cy="2079884"/>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180000" rIns="360000" bIns="45718" numCol="1" spcCol="38100" rtlCol="0" anchor="ctr">
            <a:noAutofit/>
          </a:bodyPr>
          <a:lstStyle/>
          <a:p>
            <a:pPr marL="0" marR="0" indent="0" algn="l" defTabSz="457200" rtl="0" fontAlgn="auto" latinLnBrk="0" hangingPunct="0">
              <a:lnSpc>
                <a:spcPct val="100000"/>
              </a:lnSpc>
              <a:spcBef>
                <a:spcPts val="0"/>
              </a:spcBef>
              <a:spcAft>
                <a:spcPts val="1200"/>
              </a:spcAft>
              <a:buClrTx/>
              <a:buSzTx/>
              <a:buFontTx/>
              <a:buNone/>
              <a:tabLst/>
            </a:pPr>
            <a:r>
              <a:rPr kumimoji="0" lang="en-GB" sz="2000" b="1" i="0" u="none" strike="noStrike" cap="none" spc="0" normalizeH="0" baseline="0" dirty="0">
                <a:ln>
                  <a:noFill/>
                </a:ln>
                <a:solidFill>
                  <a:schemeClr val="tx2"/>
                </a:solidFill>
                <a:effectLst/>
                <a:uFillTx/>
                <a:latin typeface="+mj-lt"/>
                <a:ea typeface="+mj-ea"/>
                <a:cs typeface="+mj-cs"/>
                <a:sym typeface="Helvetica"/>
              </a:rPr>
              <a:t>There are three rounds.</a:t>
            </a:r>
          </a:p>
          <a:p>
            <a:pPr marL="0" marR="0" indent="0" algn="l" defTabSz="457200" rtl="0" fontAlgn="auto" latinLnBrk="0" hangingPunct="0">
              <a:lnSpc>
                <a:spcPct val="100000"/>
              </a:lnSpc>
              <a:spcBef>
                <a:spcPts val="0"/>
              </a:spcBef>
              <a:spcAft>
                <a:spcPts val="1200"/>
              </a:spcAft>
              <a:buClrTx/>
              <a:buSzTx/>
              <a:buFontTx/>
              <a:buNone/>
              <a:tabLst/>
            </a:pPr>
            <a:r>
              <a:rPr kumimoji="0" lang="en-GB" sz="2000" b="1" i="0" u="none" strike="noStrike" cap="none" spc="0" normalizeH="0" baseline="0" dirty="0">
                <a:ln>
                  <a:noFill/>
                </a:ln>
                <a:solidFill>
                  <a:schemeClr val="tx2"/>
                </a:solidFill>
                <a:effectLst/>
                <a:uFillTx/>
                <a:latin typeface="+mj-lt"/>
                <a:ea typeface="+mj-ea"/>
                <a:cs typeface="+mj-cs"/>
                <a:sym typeface="Helvetica"/>
              </a:rPr>
              <a:t>Round 1 </a:t>
            </a:r>
            <a:r>
              <a:rPr kumimoji="0" lang="en-GB" sz="2000" b="0" i="0" u="none" strike="noStrike" cap="none" spc="0" normalizeH="0" baseline="0" dirty="0">
                <a:ln>
                  <a:noFill/>
                </a:ln>
                <a:solidFill>
                  <a:schemeClr val="tx2"/>
                </a:solidFill>
                <a:effectLst/>
                <a:uFillTx/>
                <a:latin typeface="+mj-lt"/>
                <a:ea typeface="+mj-ea"/>
                <a:cs typeface="+mj-cs"/>
                <a:sym typeface="Helvetica"/>
              </a:rPr>
              <a:t>– True or False?</a:t>
            </a:r>
          </a:p>
          <a:p>
            <a:pPr marL="0" marR="0" indent="0" algn="l" defTabSz="457200" rtl="0" fontAlgn="auto" latinLnBrk="0" hangingPunct="0">
              <a:lnSpc>
                <a:spcPct val="100000"/>
              </a:lnSpc>
              <a:spcBef>
                <a:spcPts val="0"/>
              </a:spcBef>
              <a:spcAft>
                <a:spcPts val="1200"/>
              </a:spcAft>
              <a:buClrTx/>
              <a:buSzTx/>
              <a:buFontTx/>
              <a:buNone/>
              <a:tabLst/>
            </a:pPr>
            <a:r>
              <a:rPr kumimoji="0" lang="en-GB" sz="2000" b="1" i="0" u="none" strike="noStrike" cap="none" spc="0" normalizeH="0" baseline="0" dirty="0">
                <a:ln>
                  <a:noFill/>
                </a:ln>
                <a:solidFill>
                  <a:schemeClr val="tx2"/>
                </a:solidFill>
                <a:effectLst/>
                <a:uFillTx/>
                <a:latin typeface="+mj-lt"/>
                <a:ea typeface="+mj-ea"/>
                <a:cs typeface="+mj-cs"/>
                <a:sym typeface="Helvetica"/>
              </a:rPr>
              <a:t>Round 2 </a:t>
            </a:r>
            <a:r>
              <a:rPr kumimoji="0" lang="en-GB" sz="2000" b="0" i="0" u="none" strike="noStrike" cap="none" spc="0" normalizeH="0" baseline="0" dirty="0">
                <a:ln>
                  <a:noFill/>
                </a:ln>
                <a:solidFill>
                  <a:schemeClr val="tx2"/>
                </a:solidFill>
                <a:effectLst/>
                <a:uFillTx/>
                <a:latin typeface="+mj-lt"/>
                <a:ea typeface="+mj-ea"/>
                <a:cs typeface="+mj-cs"/>
                <a:sym typeface="Helvetica"/>
              </a:rPr>
              <a:t>– Multiple choice and knowledge recall</a:t>
            </a:r>
          </a:p>
          <a:p>
            <a:pPr marL="0" marR="0" indent="0" algn="l" defTabSz="457200" rtl="0" fontAlgn="auto" latinLnBrk="0" hangingPunct="0">
              <a:lnSpc>
                <a:spcPct val="100000"/>
              </a:lnSpc>
              <a:spcBef>
                <a:spcPts val="0"/>
              </a:spcBef>
              <a:spcAft>
                <a:spcPts val="1200"/>
              </a:spcAft>
              <a:buClrTx/>
              <a:buSzTx/>
              <a:buFontTx/>
              <a:buNone/>
              <a:tabLst/>
            </a:pPr>
            <a:r>
              <a:rPr kumimoji="0" lang="en-GB" sz="2000" b="1" i="0" u="none" strike="noStrike" cap="none" spc="0" normalizeH="0" baseline="0" dirty="0">
                <a:ln>
                  <a:noFill/>
                </a:ln>
                <a:solidFill>
                  <a:schemeClr val="tx2"/>
                </a:solidFill>
                <a:effectLst/>
                <a:uFillTx/>
                <a:latin typeface="+mj-lt"/>
                <a:ea typeface="+mj-ea"/>
                <a:cs typeface="+mj-cs"/>
                <a:sym typeface="Helvetica"/>
              </a:rPr>
              <a:t>Round 3 </a:t>
            </a:r>
            <a:r>
              <a:rPr kumimoji="0" lang="en-GB" sz="2000" b="0" i="0" u="none" strike="noStrike" cap="none" spc="0" normalizeH="0" baseline="0" dirty="0">
                <a:ln>
                  <a:noFill/>
                </a:ln>
                <a:solidFill>
                  <a:schemeClr val="tx2"/>
                </a:solidFill>
                <a:effectLst/>
                <a:uFillTx/>
                <a:latin typeface="+mj-lt"/>
                <a:ea typeface="+mj-ea"/>
                <a:cs typeface="+mj-cs"/>
                <a:sym typeface="Helvetica"/>
              </a:rPr>
              <a:t>– Picture round</a:t>
            </a:r>
          </a:p>
        </p:txBody>
      </p:sp>
      <p:sp>
        <p:nvSpPr>
          <p:cNvPr id="8" name="TextBox 7">
            <a:extLst>
              <a:ext uri="{FF2B5EF4-FFF2-40B4-BE49-F238E27FC236}">
                <a16:creationId xmlns:a16="http://schemas.microsoft.com/office/drawing/2014/main" id="{27A594DB-24E0-4580-B1DC-704CDD60360A}"/>
              </a:ext>
            </a:extLst>
          </p:cNvPr>
          <p:cNvSpPr txBox="1"/>
          <p:nvPr/>
        </p:nvSpPr>
        <p:spPr>
          <a:xfrm>
            <a:off x="978939" y="5157523"/>
            <a:ext cx="718611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914400">
              <a:spcBef>
                <a:spcPts val="1000"/>
              </a:spcBef>
              <a:defRPr sz="1800">
                <a:solidFill>
                  <a:srgbClr val="000000"/>
                </a:solidFill>
                <a:latin typeface="Galano Grotesque"/>
                <a:ea typeface="Galano Grotesque"/>
                <a:cs typeface="Galano Grotesque"/>
                <a:sym typeface="Galano Grotesque"/>
              </a:defRPr>
            </a:pPr>
            <a:r>
              <a:rPr lang="en-US" dirty="0">
                <a:latin typeface="+mn-lt"/>
              </a:rPr>
              <a:t>You have 10 minutes to complete the quiz, then swap your </a:t>
            </a:r>
            <a:br>
              <a:rPr lang="en-US" dirty="0">
                <a:latin typeface="+mn-lt"/>
              </a:rPr>
            </a:br>
            <a:r>
              <a:rPr lang="en-US" dirty="0">
                <a:latin typeface="+mn-lt"/>
              </a:rPr>
              <a:t>answers with another team to review and mark. Good luck!</a:t>
            </a:r>
            <a:endParaRPr lang="en-GB" b="1" dirty="0">
              <a:latin typeface="+mn-lt"/>
            </a:endParaRPr>
          </a:p>
        </p:txBody>
      </p:sp>
      <p:pic>
        <p:nvPicPr>
          <p:cNvPr id="7" name="Picture 6">
            <a:extLst>
              <a:ext uri="{FF2B5EF4-FFF2-40B4-BE49-F238E27FC236}">
                <a16:creationId xmlns:a16="http://schemas.microsoft.com/office/drawing/2014/main" id="{97CE2F67-7C73-4416-B8E5-0CB9B87697C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551333" y="2928844"/>
            <a:ext cx="1063623" cy="3215152"/>
          </a:xfrm>
          <a:prstGeom prst="rect">
            <a:avLst/>
          </a:prstGeom>
        </p:spPr>
      </p:pic>
      <p:pic>
        <p:nvPicPr>
          <p:cNvPr id="10" name="Picture 9">
            <a:extLst>
              <a:ext uri="{FF2B5EF4-FFF2-40B4-BE49-F238E27FC236}">
                <a16:creationId xmlns:a16="http://schemas.microsoft.com/office/drawing/2014/main" id="{BCDFFCF4-C75E-4396-9A97-95CC7521C53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55523" y="2764428"/>
            <a:ext cx="1137557" cy="3429000"/>
          </a:xfrm>
          <a:prstGeom prst="rect">
            <a:avLst/>
          </a:prstGeom>
        </p:spPr>
      </p:pic>
    </p:spTree>
    <p:extLst>
      <p:ext uri="{BB962C8B-B14F-4D97-AF65-F5344CB8AC3E}">
        <p14:creationId xmlns:p14="http://schemas.microsoft.com/office/powerpoint/2010/main" val="137943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id="{79CC46D8-BC54-724E-9781-740DFE525904}"/>
              </a:ext>
            </a:extLst>
          </p:cNvPr>
          <p:cNvPicPr>
            <a:picLocks noChangeAspect="1"/>
          </p:cNvPicPr>
          <p:nvPr/>
        </p:nvPicPr>
        <p:blipFill>
          <a:blip r:embed="rId2"/>
          <a:stretch>
            <a:fillRect/>
          </a:stretch>
        </p:blipFill>
        <p:spPr>
          <a:xfrm>
            <a:off x="3380609" y="3230877"/>
            <a:ext cx="657772" cy="2428110"/>
          </a:xfrm>
          <a:prstGeom prst="rect">
            <a:avLst/>
          </a:prstGeom>
          <a:ln w="12700">
            <a:miter lim="400000"/>
          </a:ln>
        </p:spPr>
      </p:pic>
      <p:pic>
        <p:nvPicPr>
          <p:cNvPr id="14" name="Image" descr="Image">
            <a:extLst>
              <a:ext uri="{FF2B5EF4-FFF2-40B4-BE49-F238E27FC236}">
                <a16:creationId xmlns:a16="http://schemas.microsoft.com/office/drawing/2014/main" id="{3C22CD3A-7CFD-EF42-9BCC-3371C32E6853}"/>
              </a:ext>
            </a:extLst>
          </p:cNvPr>
          <p:cNvPicPr>
            <a:picLocks noChangeAspect="1"/>
          </p:cNvPicPr>
          <p:nvPr/>
        </p:nvPicPr>
        <p:blipFill>
          <a:blip r:embed="rId3"/>
          <a:stretch>
            <a:fillRect/>
          </a:stretch>
        </p:blipFill>
        <p:spPr>
          <a:xfrm>
            <a:off x="5211224" y="3217092"/>
            <a:ext cx="552172" cy="2455681"/>
          </a:xfrm>
          <a:prstGeom prst="rect">
            <a:avLst/>
          </a:prstGeom>
          <a:ln w="12700">
            <a:miter lim="400000"/>
          </a:ln>
        </p:spPr>
      </p:pic>
      <p:grpSp>
        <p:nvGrpSpPr>
          <p:cNvPr id="5" name="Group 4">
            <a:extLst>
              <a:ext uri="{FF2B5EF4-FFF2-40B4-BE49-F238E27FC236}">
                <a16:creationId xmlns:a16="http://schemas.microsoft.com/office/drawing/2014/main" id="{8B7C043F-CCEC-42ED-BAB9-0653CD3D4741}"/>
              </a:ext>
            </a:extLst>
          </p:cNvPr>
          <p:cNvGrpSpPr/>
          <p:nvPr/>
        </p:nvGrpSpPr>
        <p:grpSpPr>
          <a:xfrm>
            <a:off x="697606" y="3033694"/>
            <a:ext cx="7742260" cy="2923512"/>
            <a:chOff x="700862" y="3070427"/>
            <a:chExt cx="7742260" cy="2923512"/>
          </a:xfrm>
        </p:grpSpPr>
        <p:sp>
          <p:nvSpPr>
            <p:cNvPr id="17" name="Rectangle">
              <a:extLst>
                <a:ext uri="{FF2B5EF4-FFF2-40B4-BE49-F238E27FC236}">
                  <a16:creationId xmlns:a16="http://schemas.microsoft.com/office/drawing/2014/main" id="{A1B4434C-7280-48C9-A0C2-820CE2620C8C}"/>
                </a:ext>
              </a:extLst>
            </p:cNvPr>
            <p:cNvSpPr/>
            <p:nvPr/>
          </p:nvSpPr>
          <p:spPr>
            <a:xfrm>
              <a:off x="700862" y="3070427"/>
              <a:ext cx="7742260" cy="2923512"/>
            </a:xfrm>
            <a:prstGeom prst="rect">
              <a:avLst/>
            </a:prstGeom>
            <a:solidFill>
              <a:schemeClr val="accent2"/>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8" name="TextBox 10">
              <a:extLst>
                <a:ext uri="{FF2B5EF4-FFF2-40B4-BE49-F238E27FC236}">
                  <a16:creationId xmlns:a16="http://schemas.microsoft.com/office/drawing/2014/main" id="{DF797978-4641-4631-9228-3F36A4DC556F}"/>
                </a:ext>
              </a:extLst>
            </p:cNvPr>
            <p:cNvSpPr txBox="1"/>
            <p:nvPr/>
          </p:nvSpPr>
          <p:spPr>
            <a:xfrm>
              <a:off x="1177265" y="4264646"/>
              <a:ext cx="7030349" cy="12003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400" dirty="0">
                  <a:latin typeface="+mn-lt"/>
                </a:rPr>
                <a:t>Puberty is the process where the sexual </a:t>
              </a:r>
              <a:br>
                <a:rPr lang="en-GB" sz="2400" dirty="0">
                  <a:latin typeface="+mn-lt"/>
                </a:rPr>
              </a:br>
              <a:r>
                <a:rPr lang="en-GB" sz="2400" dirty="0">
                  <a:latin typeface="+mn-lt"/>
                </a:rPr>
                <a:t>organs mature. It’s also a time of important </a:t>
              </a:r>
              <a:br>
                <a:rPr lang="en-GB" sz="2400" dirty="0">
                  <a:latin typeface="+mn-lt"/>
                </a:rPr>
              </a:br>
              <a:r>
                <a:rPr lang="en-GB" sz="2400" dirty="0">
                  <a:latin typeface="+mn-lt"/>
                </a:rPr>
                <a:t>brain development too.</a:t>
              </a:r>
            </a:p>
          </p:txBody>
        </p:sp>
        <p:pic>
          <p:nvPicPr>
            <p:cNvPr id="19" name="Image" descr="Image">
              <a:extLst>
                <a:ext uri="{FF2B5EF4-FFF2-40B4-BE49-F238E27FC236}">
                  <a16:creationId xmlns:a16="http://schemas.microsoft.com/office/drawing/2014/main" id="{5AE93927-E89D-44A1-AF3B-F916F11CEEF0}"/>
                </a:ext>
              </a:extLst>
            </p:cNvPr>
            <p:cNvPicPr>
              <a:picLocks noChangeAspect="1"/>
            </p:cNvPicPr>
            <p:nvPr/>
          </p:nvPicPr>
          <p:blipFill>
            <a:blip r:embed="rId4"/>
            <a:stretch>
              <a:fillRect/>
            </a:stretch>
          </p:blipFill>
          <p:spPr>
            <a:xfrm>
              <a:off x="3064244" y="3395547"/>
              <a:ext cx="575253" cy="575253"/>
            </a:xfrm>
            <a:prstGeom prst="rect">
              <a:avLst/>
            </a:prstGeom>
            <a:ln w="12700" cap="flat">
              <a:noFill/>
              <a:miter lim="400000"/>
            </a:ln>
            <a:effectLst/>
          </p:spPr>
        </p:pic>
        <p:sp>
          <p:nvSpPr>
            <p:cNvPr id="20" name="TRUE!">
              <a:extLst>
                <a:ext uri="{FF2B5EF4-FFF2-40B4-BE49-F238E27FC236}">
                  <a16:creationId xmlns:a16="http://schemas.microsoft.com/office/drawing/2014/main" id="{5704CFFB-0D2A-4C1C-A312-DB338BDA77B4}"/>
                </a:ext>
              </a:extLst>
            </p:cNvPr>
            <p:cNvSpPr txBox="1"/>
            <p:nvPr/>
          </p:nvSpPr>
          <p:spPr>
            <a:xfrm>
              <a:off x="3944009" y="3252288"/>
              <a:ext cx="2015932" cy="86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dirty="0">
                  <a:latin typeface="+mj-lt"/>
                </a:rPr>
                <a:t>TRUE!</a:t>
              </a:r>
            </a:p>
          </p:txBody>
        </p:sp>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205447"/>
            <a:ext cx="6217094"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Puberty is the process where the body goes through </a:t>
            </a:r>
            <a:br>
              <a:rPr lang="en-GB" dirty="0">
                <a:solidFill>
                  <a:srgbClr val="000000"/>
                </a:solidFill>
                <a:latin typeface="+mn-lt"/>
              </a:rPr>
            </a:br>
            <a:r>
              <a:rPr lang="en-GB" dirty="0">
                <a:solidFill>
                  <a:srgbClr val="000000"/>
                </a:solidFill>
                <a:latin typeface="+mn-lt"/>
              </a:rPr>
              <a:t>a series of changes that prepare it for reproduction.</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#1</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254000"/>
            <a:ext cx="8229600" cy="1436386"/>
          </a:xfrm>
        </p:spPr>
        <p:txBody>
          <a:bodyPr>
            <a:normAutofit/>
          </a:bodyPr>
          <a:lstStyle/>
          <a:p>
            <a:r>
              <a:rPr lang="en-GB" dirty="0"/>
              <a:t>ROUND 1</a:t>
            </a:r>
            <a:br>
              <a:rPr lang="en-GB" dirty="0"/>
            </a:br>
            <a:r>
              <a:rPr lang="en-GB" dirty="0"/>
              <a:t>TRUE OR FALSE?</a:t>
            </a:r>
          </a:p>
        </p:txBody>
      </p:sp>
      <p:sp>
        <p:nvSpPr>
          <p:cNvPr id="9" name="Slide Number Placeholder 8">
            <a:extLst>
              <a:ext uri="{FF2B5EF4-FFF2-40B4-BE49-F238E27FC236}">
                <a16:creationId xmlns:a16="http://schemas.microsoft.com/office/drawing/2014/main" id="{CD8A6CA1-9EA7-4287-A89D-B3D67D6C027E}"/>
              </a:ext>
            </a:extLst>
          </p:cNvPr>
          <p:cNvSpPr>
            <a:spLocks noGrp="1"/>
          </p:cNvSpPr>
          <p:nvPr>
            <p:ph type="sldNum" sz="quarter" idx="4"/>
          </p:nvPr>
        </p:nvSpPr>
        <p:spPr/>
        <p:txBody>
          <a:bodyPr/>
          <a:lstStyle/>
          <a:p>
            <a:fld id="{63F7E935-997C-4AB2-AAF8-EEF37886DB40}" type="slidenum">
              <a:rPr lang="en-GB" smtClean="0"/>
              <a:pPr/>
              <a:t>8</a:t>
            </a:fld>
            <a:endParaRPr lang="en-GB"/>
          </a:p>
        </p:txBody>
      </p:sp>
    </p:spTree>
    <p:extLst>
      <p:ext uri="{BB962C8B-B14F-4D97-AF65-F5344CB8AC3E}">
        <p14:creationId xmlns:p14="http://schemas.microsoft.com/office/powerpoint/2010/main" val="23376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1288BA3D-3C96-41AD-B164-663DEB8C5427}"/>
              </a:ext>
            </a:extLst>
          </p:cNvPr>
          <p:cNvPicPr>
            <a:picLocks noChangeAspect="1"/>
          </p:cNvPicPr>
          <p:nvPr/>
        </p:nvPicPr>
        <p:blipFill>
          <a:blip r:embed="rId2"/>
          <a:stretch>
            <a:fillRect/>
          </a:stretch>
        </p:blipFill>
        <p:spPr>
          <a:xfrm>
            <a:off x="3890309" y="3442256"/>
            <a:ext cx="1330845" cy="2151564"/>
          </a:xfrm>
          <a:prstGeom prst="rect">
            <a:avLst/>
          </a:prstGeom>
          <a:ln w="12700">
            <a:miter lim="400000"/>
          </a:ln>
        </p:spPr>
      </p:pic>
      <p:grpSp>
        <p:nvGrpSpPr>
          <p:cNvPr id="6" name="Group 5">
            <a:extLst>
              <a:ext uri="{FF2B5EF4-FFF2-40B4-BE49-F238E27FC236}">
                <a16:creationId xmlns:a16="http://schemas.microsoft.com/office/drawing/2014/main" id="{74ED8603-9C9E-48CD-9E4B-48FCF578145B}"/>
              </a:ext>
            </a:extLst>
          </p:cNvPr>
          <p:cNvGrpSpPr/>
          <p:nvPr/>
        </p:nvGrpSpPr>
        <p:grpSpPr>
          <a:xfrm>
            <a:off x="700862" y="3025823"/>
            <a:ext cx="7742260" cy="2923512"/>
            <a:chOff x="700862" y="3025823"/>
            <a:chExt cx="7742260" cy="2923512"/>
          </a:xfrm>
        </p:grpSpPr>
        <p:grpSp>
          <p:nvGrpSpPr>
            <p:cNvPr id="14" name="Group 13">
              <a:extLst>
                <a:ext uri="{FF2B5EF4-FFF2-40B4-BE49-F238E27FC236}">
                  <a16:creationId xmlns:a16="http://schemas.microsoft.com/office/drawing/2014/main" id="{FAFA9105-4A56-440F-BFBE-2659B2B84486}"/>
                </a:ext>
              </a:extLst>
            </p:cNvPr>
            <p:cNvGrpSpPr/>
            <p:nvPr/>
          </p:nvGrpSpPr>
          <p:grpSpPr>
            <a:xfrm>
              <a:off x="700862" y="3025823"/>
              <a:ext cx="7742260" cy="2923512"/>
              <a:chOff x="700862" y="3070427"/>
              <a:chExt cx="7742260" cy="2923512"/>
            </a:xfrm>
          </p:grpSpPr>
          <p:sp>
            <p:nvSpPr>
              <p:cNvPr id="15" name="Rectangle">
                <a:extLst>
                  <a:ext uri="{FF2B5EF4-FFF2-40B4-BE49-F238E27FC236}">
                    <a16:creationId xmlns:a16="http://schemas.microsoft.com/office/drawing/2014/main" id="{3BBD2360-3E71-419D-AF3A-1C707BCADC9E}"/>
                  </a:ext>
                </a:extLst>
              </p:cNvPr>
              <p:cNvSpPr/>
              <p:nvPr/>
            </p:nvSpPr>
            <p:spPr>
              <a:xfrm>
                <a:off x="700862" y="3070427"/>
                <a:ext cx="7742260" cy="2923512"/>
              </a:xfrm>
              <a:prstGeom prst="rect">
                <a:avLst/>
              </a:prstGeom>
              <a:solidFill>
                <a:srgbClr val="FF0000"/>
              </a:solidFill>
              <a:ln w="50800" cap="flat">
                <a:solidFill>
                  <a:schemeClr val="tx2"/>
                </a:solidFill>
                <a:prstDash val="solid"/>
                <a:miter lim="400000"/>
              </a:ln>
              <a:effectLst/>
            </p:spPr>
            <p:txBody>
              <a:bodyPr wrap="square" lIns="45718" tIns="45718" rIns="45718" bIns="45718" numCol="1" anchor="ctr">
                <a:noAutofit/>
              </a:bodyPr>
              <a:lstStyle/>
              <a:p>
                <a:pPr algn="l">
                  <a:defRPr sz="1800">
                    <a:solidFill>
                      <a:srgbClr val="E0211D"/>
                    </a:solidFill>
                    <a:latin typeface="+mn-lt"/>
                    <a:ea typeface="+mn-ea"/>
                    <a:cs typeface="+mn-cs"/>
                    <a:sym typeface="Calibri"/>
                  </a:defRPr>
                </a:pPr>
                <a:endParaRPr/>
              </a:p>
            </p:txBody>
          </p:sp>
          <p:sp>
            <p:nvSpPr>
              <p:cNvPr id="16" name="TextBox 10">
                <a:extLst>
                  <a:ext uri="{FF2B5EF4-FFF2-40B4-BE49-F238E27FC236}">
                    <a16:creationId xmlns:a16="http://schemas.microsoft.com/office/drawing/2014/main" id="{BB04E943-F497-4179-A2FF-D13BAED1001E}"/>
                  </a:ext>
                </a:extLst>
              </p:cNvPr>
              <p:cNvSpPr txBox="1"/>
              <p:nvPr/>
            </p:nvSpPr>
            <p:spPr>
              <a:xfrm>
                <a:off x="1116485" y="4356197"/>
                <a:ext cx="6904481" cy="10156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2000">
                    <a:latin typeface="Galano Grotesque SemiBold"/>
                    <a:ea typeface="Galano Grotesque SemiBold"/>
                    <a:cs typeface="Galano Grotesque SemiBold"/>
                    <a:sym typeface="Galano Grotesque SemiBold"/>
                  </a:defRPr>
                </a:pPr>
                <a:r>
                  <a:rPr lang="en-GB" sz="2000" dirty="0">
                    <a:latin typeface="+mn-lt"/>
                  </a:rPr>
                  <a:t>On average, people start their period two years after they notice breast development. Remember, everyone is different so don’t worry too much about what is happening to others.</a:t>
                </a:r>
              </a:p>
            </p:txBody>
          </p:sp>
          <p:sp>
            <p:nvSpPr>
              <p:cNvPr id="22" name="TRUE!">
                <a:extLst>
                  <a:ext uri="{FF2B5EF4-FFF2-40B4-BE49-F238E27FC236}">
                    <a16:creationId xmlns:a16="http://schemas.microsoft.com/office/drawing/2014/main" id="{BD7911D2-D0EA-4711-91F1-FFF2DACBCB00}"/>
                  </a:ext>
                </a:extLst>
              </p:cNvPr>
              <p:cNvSpPr txBox="1"/>
              <p:nvPr/>
            </p:nvSpPr>
            <p:spPr>
              <a:xfrm>
                <a:off x="3890309" y="3252288"/>
                <a:ext cx="2123334" cy="86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5000">
                    <a:latin typeface="Galano Grotesque SemiBold"/>
                    <a:ea typeface="Galano Grotesque SemiBold"/>
                    <a:cs typeface="Galano Grotesque SemiBold"/>
                    <a:sym typeface="Galano Grotesque SemiBold"/>
                  </a:defRPr>
                </a:lvl1pPr>
              </a:lstStyle>
              <a:p>
                <a:r>
                  <a:rPr lang="en-GB" dirty="0">
                    <a:latin typeface="+mj-lt"/>
                  </a:rPr>
                  <a:t>FALSE</a:t>
                </a:r>
                <a:endParaRPr dirty="0">
                  <a:latin typeface="+mj-lt"/>
                </a:endParaRPr>
              </a:p>
            </p:txBody>
          </p:sp>
        </p:grpSp>
        <p:pic>
          <p:nvPicPr>
            <p:cNvPr id="4" name="Image" descr="Image">
              <a:extLst>
                <a:ext uri="{FF2B5EF4-FFF2-40B4-BE49-F238E27FC236}">
                  <a16:creationId xmlns:a16="http://schemas.microsoft.com/office/drawing/2014/main" id="{90CC1D70-FCBF-470A-87B4-B1324B523599}"/>
                </a:ext>
              </a:extLst>
            </p:cNvPr>
            <p:cNvPicPr>
              <a:picLocks noChangeAspect="1"/>
            </p:cNvPicPr>
            <p:nvPr/>
          </p:nvPicPr>
          <p:blipFill>
            <a:blip r:embed="rId3"/>
            <a:stretch>
              <a:fillRect/>
            </a:stretch>
          </p:blipFill>
          <p:spPr>
            <a:xfrm>
              <a:off x="3064370" y="3350943"/>
              <a:ext cx="575254" cy="575251"/>
            </a:xfrm>
            <a:prstGeom prst="rect">
              <a:avLst/>
            </a:prstGeom>
            <a:ln w="12700" cap="flat">
              <a:noFill/>
              <a:miter lim="400000"/>
            </a:ln>
            <a:effectLst/>
          </p:spPr>
        </p:pic>
      </p:grpSp>
      <p:sp>
        <p:nvSpPr>
          <p:cNvPr id="120" name="Rectangle"/>
          <p:cNvSpPr/>
          <p:nvPr/>
        </p:nvSpPr>
        <p:spPr>
          <a:xfrm>
            <a:off x="697606" y="2119624"/>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latin typeface="+mn-lt"/>
                <a:ea typeface="+mn-ea"/>
                <a:cs typeface="+mn-cs"/>
                <a:sym typeface="Calibri"/>
              </a:defRPr>
            </a:pPr>
            <a:endParaRPr/>
          </a:p>
        </p:txBody>
      </p:sp>
      <p:sp>
        <p:nvSpPr>
          <p:cNvPr id="121" name="Puberty is the time when our bodies change and develop as we mature."/>
          <p:cNvSpPr txBox="1"/>
          <p:nvPr/>
        </p:nvSpPr>
        <p:spPr>
          <a:xfrm>
            <a:off x="1866806" y="2205447"/>
            <a:ext cx="6573043"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a:defRPr sz="2000">
                <a:solidFill>
                  <a:srgbClr val="002ABB"/>
                </a:solidFill>
                <a:latin typeface="Galano Grotesque SemiBold"/>
                <a:ea typeface="Galano Grotesque SemiBold"/>
                <a:cs typeface="Galano Grotesque SemiBold"/>
                <a:sym typeface="Galano Grotesque SemiBold"/>
              </a:defRPr>
            </a:lvl1pPr>
          </a:lstStyle>
          <a:p>
            <a:r>
              <a:rPr lang="en-GB" dirty="0">
                <a:solidFill>
                  <a:srgbClr val="000000"/>
                </a:solidFill>
                <a:latin typeface="+mn-lt"/>
              </a:rPr>
              <a:t>A person’s period usually starts three years after they start developing breasts.</a:t>
            </a:r>
          </a:p>
        </p:txBody>
      </p:sp>
      <p:sp>
        <p:nvSpPr>
          <p:cNvPr id="122" name="Rectangle"/>
          <p:cNvSpPr/>
          <p:nvPr/>
        </p:nvSpPr>
        <p:spPr>
          <a:xfrm>
            <a:off x="704151" y="2129451"/>
            <a:ext cx="946229" cy="884602"/>
          </a:xfrm>
          <a:prstGeom prst="rect">
            <a:avLst/>
          </a:prstGeom>
          <a:solidFill>
            <a:schemeClr val="tx2"/>
          </a:solidFill>
          <a:ln w="12700">
            <a:miter lim="400000"/>
          </a:ln>
        </p:spPr>
        <p:txBody>
          <a:bodyPr lIns="45718" tIns="45718" rIns="45718" bIns="45718" anchor="ctr"/>
          <a:lstStyle/>
          <a:p>
            <a:pPr>
              <a:defRPr sz="1800">
                <a:solidFill>
                  <a:srgbClr val="6DDDE2"/>
                </a:solidFill>
                <a:latin typeface="+mn-lt"/>
                <a:ea typeface="+mn-ea"/>
                <a:cs typeface="+mn-cs"/>
                <a:sym typeface="Calibri"/>
              </a:defRPr>
            </a:pPr>
            <a:r>
              <a:rPr lang="en-GB" sz="3200" dirty="0">
                <a:solidFill>
                  <a:schemeClr val="bg1"/>
                </a:solidFill>
              </a:rPr>
              <a:t>#2</a:t>
            </a:r>
            <a:endParaRPr sz="3200" dirty="0">
              <a:solidFill>
                <a:schemeClr val="bg1"/>
              </a:solidFill>
            </a:endParaRPr>
          </a:p>
        </p:txBody>
      </p:sp>
      <p:sp>
        <p:nvSpPr>
          <p:cNvPr id="3" name="Title 2">
            <a:extLst>
              <a:ext uri="{FF2B5EF4-FFF2-40B4-BE49-F238E27FC236}">
                <a16:creationId xmlns:a16="http://schemas.microsoft.com/office/drawing/2014/main" id="{53C30746-8DA1-4D53-8D31-C6AD190CDEA7}"/>
              </a:ext>
            </a:extLst>
          </p:cNvPr>
          <p:cNvSpPr>
            <a:spLocks noGrp="1"/>
          </p:cNvSpPr>
          <p:nvPr>
            <p:ph type="title"/>
          </p:nvPr>
        </p:nvSpPr>
        <p:spPr>
          <a:xfrm>
            <a:off x="457199" y="426720"/>
            <a:ext cx="8229600" cy="1104932"/>
          </a:xfrm>
        </p:spPr>
        <p:txBody>
          <a:bodyPr/>
          <a:lstStyle/>
          <a:p>
            <a:r>
              <a:rPr lang="en-GB" dirty="0"/>
              <a:t>ROUND 1</a:t>
            </a:r>
            <a:br>
              <a:rPr lang="en-GB" dirty="0"/>
            </a:br>
            <a:r>
              <a:rPr lang="en-GB" dirty="0"/>
              <a:t>TRUE OR FALSE?</a:t>
            </a:r>
          </a:p>
        </p:txBody>
      </p:sp>
      <p:sp>
        <p:nvSpPr>
          <p:cNvPr id="7" name="Slide Number Placeholder 6">
            <a:extLst>
              <a:ext uri="{FF2B5EF4-FFF2-40B4-BE49-F238E27FC236}">
                <a16:creationId xmlns:a16="http://schemas.microsoft.com/office/drawing/2014/main" id="{02DC84C2-B370-4AEF-B84F-6537B82EC5C3}"/>
              </a:ext>
            </a:extLst>
          </p:cNvPr>
          <p:cNvSpPr>
            <a:spLocks noGrp="1"/>
          </p:cNvSpPr>
          <p:nvPr>
            <p:ph type="sldNum" sz="quarter" idx="4"/>
          </p:nvPr>
        </p:nvSpPr>
        <p:spPr/>
        <p:txBody>
          <a:bodyPr/>
          <a:lstStyle/>
          <a:p>
            <a:fld id="{63F7E935-997C-4AB2-AAF8-EEF37886DB40}" type="slidenum">
              <a:rPr lang="en-GB" smtClean="0"/>
              <a:pPr/>
              <a:t>9</a:t>
            </a:fld>
            <a:endParaRPr lang="en-GB"/>
          </a:p>
        </p:txBody>
      </p:sp>
    </p:spTree>
    <p:extLst>
      <p:ext uri="{BB962C8B-B14F-4D97-AF65-F5344CB8AC3E}">
        <p14:creationId xmlns:p14="http://schemas.microsoft.com/office/powerpoint/2010/main" val="19095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ALWAYS">
      <a:dk1>
        <a:srgbClr val="FFFFFF"/>
      </a:dk1>
      <a:lt1>
        <a:srgbClr val="FFFFFF"/>
      </a:lt1>
      <a:dk2>
        <a:srgbClr val="A7A7A7"/>
      </a:dk2>
      <a:lt2>
        <a:srgbClr val="002ABB"/>
      </a:lt2>
      <a:accent1>
        <a:srgbClr val="33CCFF"/>
      </a:accent1>
      <a:accent2>
        <a:srgbClr val="028732"/>
      </a:accent2>
      <a:accent3>
        <a:srgbClr val="ED40A9"/>
      </a:accent3>
      <a:accent4>
        <a:srgbClr val="FFCF00"/>
      </a:accent4>
      <a:accent5>
        <a:srgbClr val="FF7500"/>
      </a:accent5>
      <a:accent6>
        <a:srgbClr val="9009FF"/>
      </a:accent6>
      <a:hlink>
        <a:srgbClr val="002ABB"/>
      </a:hlink>
      <a:folHlink>
        <a:srgbClr val="33CCFF"/>
      </a:folHlink>
    </a:clrScheme>
    <a:fontScheme name="ALWAYS">
      <a:majorFont>
        <a:latin typeface="Arial"/>
        <a:ea typeface="Helvetica"/>
        <a:cs typeface="Helvetica"/>
      </a:majorFont>
      <a:minorFont>
        <a:latin typeface="Arial"/>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2A92DB"/>
      </a:accent2>
      <a:accent3>
        <a:srgbClr val="1C236E"/>
      </a:accent3>
      <a:accent4>
        <a:srgbClr val="2D9EE5"/>
      </a:accent4>
      <a:accent5>
        <a:srgbClr val="102E6C"/>
      </a:accent5>
      <a:accent6>
        <a:srgbClr val="0F2968"/>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0FFAD9EE734498FA0ED6CEB71CFAE" ma:contentTypeVersion="12" ma:contentTypeDescription="Create a new document." ma:contentTypeScope="" ma:versionID="db81af653e22c8e2aefd8f0d9447d352">
  <xsd:schema xmlns:xsd="http://www.w3.org/2001/XMLSchema" xmlns:xs="http://www.w3.org/2001/XMLSchema" xmlns:p="http://schemas.microsoft.com/office/2006/metadata/properties" xmlns:ns2="ddb67308-80df-4189-9a85-111fca9997ef" xmlns:ns3="3ea15e76-26c1-4c26-8628-8100dc021b24" targetNamespace="http://schemas.microsoft.com/office/2006/metadata/properties" ma:root="true" ma:fieldsID="0515b4091ed5bd06d5131ff3b8eb10e6" ns2:_="" ns3:_="">
    <xsd:import namespace="ddb67308-80df-4189-9a85-111fca9997ef"/>
    <xsd:import namespace="3ea15e76-26c1-4c26-8628-8100dc021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67308-80df-4189-9a85-111fca999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5b84baf-1e5c-4279-a581-6621f582304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a15e76-26c1-4c26-8628-8100dc021b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fa755c8-7353-43d0-a40e-9cb8b1f98951}" ma:internalName="TaxCatchAll" ma:showField="CatchAllData" ma:web="3ea15e76-26c1-4c26-8628-8100dc021b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b67308-80df-4189-9a85-111fca9997ef">
      <Terms xmlns="http://schemas.microsoft.com/office/infopath/2007/PartnerControls"/>
    </lcf76f155ced4ddcb4097134ff3c332f>
    <TaxCatchAll xmlns="3ea15e76-26c1-4c26-8628-8100dc021b24" xsi:nil="true"/>
  </documentManagement>
</p:properties>
</file>

<file path=customXml/itemProps1.xml><?xml version="1.0" encoding="utf-8"?>
<ds:datastoreItem xmlns:ds="http://schemas.openxmlformats.org/officeDocument/2006/customXml" ds:itemID="{3D3BFE31-2B61-4E6D-B221-F87EFF3DBD88}"/>
</file>

<file path=customXml/itemProps2.xml><?xml version="1.0" encoding="utf-8"?>
<ds:datastoreItem xmlns:ds="http://schemas.openxmlformats.org/officeDocument/2006/customXml" ds:itemID="{1588B342-793E-49D7-B47C-604C38659EC6}"/>
</file>

<file path=customXml/itemProps3.xml><?xml version="1.0" encoding="utf-8"?>
<ds:datastoreItem xmlns:ds="http://schemas.openxmlformats.org/officeDocument/2006/customXml" ds:itemID="{CAFEC933-4A71-498F-9A60-5366750E5A10}"/>
</file>

<file path=docProps/app.xml><?xml version="1.0" encoding="utf-8"?>
<Properties xmlns="http://schemas.openxmlformats.org/officeDocument/2006/extended-properties" xmlns:vt="http://schemas.openxmlformats.org/officeDocument/2006/docPropsVTypes">
  <TotalTime>5748</TotalTime>
  <Words>3482</Words>
  <Application>Microsoft Macintosh PowerPoint</Application>
  <PresentationFormat>On-screen Show (4:3)</PresentationFormat>
  <Paragraphs>431</Paragraphs>
  <Slides>62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Galano Grotesque SemiBold</vt:lpstr>
      <vt:lpstr>Gill Sans</vt:lpstr>
      <vt:lpstr>Ink Free</vt:lpstr>
      <vt:lpstr>Custom Design</vt:lpstr>
      <vt:lpstr>PowerPoint Presentation</vt:lpstr>
      <vt:lpstr>WHAT ARE WE GOING TO LEARN?</vt:lpstr>
      <vt:lpstr>RESPECT. YOUR RULES.</vt:lpstr>
      <vt:lpstr>STARTER ACTIVITY</vt:lpstr>
      <vt:lpstr>WHAT IS THE DEFINITION OF PUBERTY?</vt:lpstr>
      <vt:lpstr>ACTIVITY 1</vt:lpstr>
      <vt:lpstr>HOW MUCH DO YOU KNOW  ABOUT PUBERTY?</vt:lpstr>
      <vt:lpstr>ROUND 1 TRUE OR FALSE?</vt:lpstr>
      <vt:lpstr>ROUND 1 TRUE OR FALSE?</vt:lpstr>
      <vt:lpstr>ROUND 1 TRUE OR FALSE?</vt:lpstr>
      <vt:lpstr>ROUND 1 TRUE OR FALSE?</vt:lpstr>
      <vt:lpstr>ROUND 1 TRUE OR FALSE?</vt:lpstr>
      <vt:lpstr>ROUND 1 TRUE OR FALSE?</vt:lpstr>
      <vt:lpstr>ROUND 1 TRUE OR FALSE?</vt:lpstr>
      <vt:lpstr>ROUND 1 TRUE OR FALSE?</vt:lpstr>
      <vt:lpstr>ROUND 1 TRUE OR FALSE?</vt:lpstr>
      <vt:lpstr>ROUND 1 TRUE OR FALSE?</vt:lpstr>
      <vt:lpstr>ROUND 2 MULTIPLE CHOICE AND KNOWLEDGE RECALL ROUND</vt:lpstr>
      <vt:lpstr>ROUND 2 MULTIPLE CHOICE AND KNOWLEDGE RECALL ROUND</vt:lpstr>
      <vt:lpstr>ROUND 2 MULTIPLE CHOICE AND KNOWLEDGE RECALL ROUND</vt:lpstr>
      <vt:lpstr>ROUND 2 MULTIPLE CHOICE AND KNOWLEDGE RECALL ROUND</vt:lpstr>
      <vt:lpstr>ROUND 2 MULTIPLE CHOICE AND KNOWLEDGE RECALL ROUND</vt:lpstr>
      <vt:lpstr>ROUND 3 PICTURE ROUND</vt:lpstr>
      <vt:lpstr>ROUND 3 PICTURE ROUND</vt:lpstr>
      <vt:lpstr>ROUND 3 PICTURE ROUND</vt:lpstr>
      <vt:lpstr>TOTAL SCORES</vt:lpstr>
      <vt:lpstr>PUBERTY AND PERIODS</vt:lpstr>
      <vt:lpstr>ACTIVITY 2</vt:lpstr>
      <vt:lpstr>TAMPONS</vt:lpstr>
      <vt:lpstr>CHOOSING THE RIGHT TAMPON</vt:lpstr>
      <vt:lpstr>USING AN APPLICATOR TAMPON</vt:lpstr>
      <vt:lpstr>USING AN APPLICATOR TAMPON</vt:lpstr>
      <vt:lpstr>TSS - WHAT IS IT?</vt:lpstr>
      <vt:lpstr>LET’S INVESTIGATE HOW TAMPONS WORK</vt:lpstr>
      <vt:lpstr>DID YOU SPOT THESE FEATURES?</vt:lpstr>
      <vt:lpstr>ACTIVITY 3</vt:lpstr>
      <vt:lpstr>REPRODUCTION – THE FACTS</vt:lpstr>
      <vt:lpstr>THE MENSTRUAL CYCLE</vt:lpstr>
      <vt:lpstr>THE MENSTRUAL CYCLE</vt:lpstr>
      <vt:lpstr>THE MENSTRUAL CYCLE</vt:lpstr>
      <vt:lpstr>THE MENSTRUAL CYCLE</vt:lpstr>
      <vt:lpstr>FERTILISATION AND IMPLANTATION</vt:lpstr>
      <vt:lpstr>FERTILISATION AND IMPLANTATION</vt:lpstr>
      <vt:lpstr>FERTILISATION AND IMPLANTATION</vt:lpstr>
      <vt:lpstr>CONTRACEPTION AND CONSENT</vt:lpstr>
      <vt:lpstr>CONTRACEPTION INVESTIGATION</vt:lpstr>
      <vt:lpstr>CONTRACEPTION REVIEW</vt:lpstr>
      <vt:lpstr>CONTRACEPTION REVIEW</vt:lpstr>
      <vt:lpstr>CONTRACEPTION REVIEW</vt:lpstr>
      <vt:lpstr>CONTRACEPTION REVIEW</vt:lpstr>
      <vt:lpstr>CONTRACEPTION REVIEW</vt:lpstr>
      <vt:lpstr>CONTRACEPTION REVIEW</vt:lpstr>
      <vt:lpstr>CONTRACEPTION REVIEW</vt:lpstr>
      <vt:lpstr>CONTRACEPTION REVIEW</vt:lpstr>
      <vt:lpstr>CONTRACEPTION REVIEW</vt:lpstr>
      <vt:lpstr>CONTRACEPTION REVIEW</vt:lpstr>
      <vt:lpstr>WANT TO KNOW MORE?</vt:lpstr>
      <vt:lpstr>ACTIVITY 4</vt:lpstr>
      <vt:lpstr>CONTRACEPTION CAMPAIGN</vt:lpstr>
      <vt:lpstr>REFLECTION</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Alex Haworth</cp:lastModifiedBy>
  <cp:revision>731</cp:revision>
  <dcterms:modified xsi:type="dcterms:W3CDTF">2020-11-06T11:29:28Z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0x01010036F0FFAD9EE734498FA0ED6CEB71CFAE</vt:lpwstr>
  </property>
  <property fmtid="{D5CDD505-2E9C-101B-9397-08002B2CF9AE}" pid="3" name="Order">
    <vt:r8>44333800</vt:r8>
  </property>
</Properties>
</file>