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60" r:id="rId2"/>
    <p:sldId id="306" r:id="rId3"/>
    <p:sldId id="307" r:id="rId4"/>
    <p:sldId id="361" r:id="rId5"/>
    <p:sldId id="414" r:id="rId6"/>
    <p:sldId id="317" r:id="rId7"/>
    <p:sldId id="390" r:id="rId8"/>
    <p:sldId id="416" r:id="rId9"/>
    <p:sldId id="417" r:id="rId10"/>
    <p:sldId id="418" r:id="rId11"/>
    <p:sldId id="370" r:id="rId12"/>
    <p:sldId id="419" r:id="rId13"/>
    <p:sldId id="368" r:id="rId14"/>
    <p:sldId id="420" r:id="rId15"/>
    <p:sldId id="421" r:id="rId16"/>
    <p:sldId id="422" r:id="rId17"/>
    <p:sldId id="423" r:id="rId18"/>
    <p:sldId id="424" r:id="rId19"/>
    <p:sldId id="425" r:id="rId20"/>
    <p:sldId id="426" r:id="rId21"/>
    <p:sldId id="427" r:id="rId22"/>
    <p:sldId id="411" r:id="rId23"/>
    <p:sldId id="428" r:id="rId24"/>
    <p:sldId id="429"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845" userDrawn="1">
          <p15:clr>
            <a:srgbClr val="A4A3A4"/>
          </p15:clr>
        </p15:guide>
        <p15:guide id="2" pos="408" userDrawn="1">
          <p15:clr>
            <a:srgbClr val="A4A3A4"/>
          </p15:clr>
        </p15:guide>
        <p15:guide id="3" orient="horz" pos="3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3"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4"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60A3"/>
    <a:srgbClr val="F25B41"/>
    <a:srgbClr val="3CC3CC"/>
    <a:srgbClr val="FEBF17"/>
    <a:srgbClr val="841CF5"/>
    <a:srgbClr val="FF7500"/>
    <a:srgbClr val="0055E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88483" autoAdjust="0"/>
  </p:normalViewPr>
  <p:slideViewPr>
    <p:cSldViewPr snapToGrid="0">
      <p:cViewPr varScale="1">
        <p:scale>
          <a:sx n="104" d="100"/>
          <a:sy n="104" d="100"/>
        </p:scale>
        <p:origin x="2216" y="208"/>
      </p:cViewPr>
      <p:guideLst>
        <p:guide orient="horz" pos="845"/>
        <p:guide pos="408"/>
        <p:guide orient="horz" pos="356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3" name="Image" descr="Image">
            <a:extLst>
              <a:ext uri="{FF2B5EF4-FFF2-40B4-BE49-F238E27FC236}">
                <a16:creationId xmlns:a16="http://schemas.microsoft.com/office/drawing/2014/main" id="{1367739A-5600-423E-A6D2-1708D88C118A}"/>
              </a:ext>
            </a:extLst>
          </p:cNvPr>
          <p:cNvPicPr>
            <a:picLocks noChangeAspect="1"/>
          </p:cNvPicPr>
          <p:nvPr userDrawn="1"/>
        </p:nvPicPr>
        <p:blipFill>
          <a:blip r:embed="rId3"/>
          <a:stretch>
            <a:fillRect/>
          </a:stretch>
        </p:blipFill>
        <p:spPr>
          <a:xfrm>
            <a:off x="2954128" y="5145490"/>
            <a:ext cx="3235739" cy="206306"/>
          </a:xfrm>
          <a:prstGeom prst="rect">
            <a:avLst/>
          </a:prstGeom>
          <a:ln w="12700">
            <a:miter lim="400000"/>
          </a:ln>
        </p:spPr>
      </p:pic>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4C225F2-A998-46D1-B5C6-6284B19DC28D}"/>
              </a:ext>
            </a:extLst>
          </p:cNvPr>
          <p:cNvPicPr>
            <a:picLocks noChangeAspect="1"/>
          </p:cNvPicPr>
          <p:nvPr userDrawn="1"/>
        </p:nvPicPr>
        <p:blipFill>
          <a:blip r:embed="rId2"/>
          <a:stretch>
            <a:fillRect/>
          </a:stretch>
        </p:blipFill>
        <p:spPr>
          <a:xfrm>
            <a:off x="2954128" y="5145490"/>
            <a:ext cx="3235739" cy="206306"/>
          </a:xfrm>
          <a:prstGeom prst="rect">
            <a:avLst/>
          </a:prstGeom>
          <a:ln w="12700">
            <a:miter lim="400000"/>
          </a:ln>
        </p:spPr>
      </p:pic>
      <p:pic>
        <p:nvPicPr>
          <p:cNvPr id="30" name="Image" descr="Image"/>
          <p:cNvPicPr>
            <a:picLocks noChangeAspect="1"/>
          </p:cNvPicPr>
          <p:nvPr/>
        </p:nvPicPr>
        <p:blipFill>
          <a:blip r:embed="rId3"/>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3"/>
          <a:stretch>
            <a:fillRect/>
          </a:stretch>
        </p:blipFill>
        <p:spPr>
          <a:xfrm rot="10800000">
            <a:off x="2775" y="6426198"/>
            <a:ext cx="9138450" cy="431803"/>
          </a:xfrm>
          <a:prstGeom prst="rect">
            <a:avLst/>
          </a:prstGeom>
          <a:ln w="12700">
            <a:miter lim="400000"/>
          </a:ln>
        </p:spPr>
      </p:pic>
      <p:pic>
        <p:nvPicPr>
          <p:cNvPr id="32" name="Always_SOC_C&amp;D_RGB_061918.png" descr="Always_SOC_C&amp;D_RGB_061918.png"/>
          <p:cNvPicPr>
            <a:picLocks noChangeAspect="1"/>
          </p:cNvPicPr>
          <p:nvPr/>
        </p:nvPicPr>
        <p:blipFill>
          <a:blip r:embed="rId4"/>
          <a:stretch>
            <a:fillRect/>
          </a:stretch>
        </p:blipFill>
        <p:spPr>
          <a:xfrm>
            <a:off x="4153382" y="5870723"/>
            <a:ext cx="837238" cy="837239"/>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5"/>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tx1"/>
                </a:solidFill>
              </a:defRPr>
            </a:lvl1pPr>
          </a:lstStyle>
          <a:p>
            <a:fld id="{63F7E935-997C-4AB2-AAF8-EEF37886DB40}" type="slidenum">
              <a:rPr lang="en-GB" smtClean="0"/>
              <a:pPr/>
              <a:t>‹#›</a:t>
            </a:fld>
            <a:endParaRPr lang="en-GB"/>
          </a:p>
        </p:txBody>
      </p:sp>
      <p:pic>
        <p:nvPicPr>
          <p:cNvPr id="2" name="Image" descr="Image">
            <a:extLst>
              <a:ext uri="{FF2B5EF4-FFF2-40B4-BE49-F238E27FC236}">
                <a16:creationId xmlns:a16="http://schemas.microsoft.com/office/drawing/2014/main" id="{53674385-4932-473B-B675-81EA4AF7C28E}"/>
              </a:ext>
            </a:extLst>
          </p:cNvPr>
          <p:cNvPicPr>
            <a:picLocks noChangeAspect="1"/>
          </p:cNvPicPr>
          <p:nvPr userDrawn="1"/>
        </p:nvPicPr>
        <p:blipFill>
          <a:blip r:embed="rId3"/>
          <a:stretch>
            <a:fillRect/>
          </a:stretch>
        </p:blipFill>
        <p:spPr>
          <a:xfrm>
            <a:off x="2954128" y="5145490"/>
            <a:ext cx="3235739" cy="206306"/>
          </a:xfrm>
          <a:prstGeom prst="rect">
            <a:avLst/>
          </a:prstGeom>
          <a:ln w="12700">
            <a:miter lim="400000"/>
          </a:ln>
        </p:spPr>
      </p:pic>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childline.org.uk" TargetMode="External"/><Relationship Id="rId5" Type="http://schemas.openxmlformats.org/officeDocument/2006/relationships/hyperlink" Target="http://samaritans.org"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RELATIONSHIPS</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INCLUSIVITY</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AE7444-5D5F-4A19-B489-9CE5AA30C86A}"/>
              </a:ext>
            </a:extLst>
          </p:cNvPr>
          <p:cNvPicPr>
            <a:picLocks noChangeAspect="1"/>
          </p:cNvPicPr>
          <p:nvPr/>
        </p:nvPicPr>
        <p:blipFill>
          <a:blip r:embed="rId2"/>
          <a:stretch>
            <a:fillRect/>
          </a:stretch>
        </p:blipFill>
        <p:spPr>
          <a:xfrm rot="20643038">
            <a:off x="2161337" y="3125203"/>
            <a:ext cx="2396571" cy="3323443"/>
          </a:xfrm>
          <a:prstGeom prst="rect">
            <a:avLst/>
          </a:prstGeom>
        </p:spPr>
      </p:pic>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HOW SHOULD WE BE EQUAL?</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10</a:t>
            </a:fld>
            <a:endParaRPr lang="en-GB"/>
          </a:p>
        </p:txBody>
      </p:sp>
      <p:grpSp>
        <p:nvGrpSpPr>
          <p:cNvPr id="11" name="Group 10">
            <a:extLst>
              <a:ext uri="{FF2B5EF4-FFF2-40B4-BE49-F238E27FC236}">
                <a16:creationId xmlns:a16="http://schemas.microsoft.com/office/drawing/2014/main" id="{5A27B576-8FFF-40F9-BCA4-5D0DEFE0B29E}"/>
              </a:ext>
            </a:extLst>
          </p:cNvPr>
          <p:cNvGrpSpPr/>
          <p:nvPr/>
        </p:nvGrpSpPr>
        <p:grpSpPr>
          <a:xfrm>
            <a:off x="4763011" y="3716074"/>
            <a:ext cx="2870734" cy="2459299"/>
            <a:chOff x="4222840" y="3862049"/>
            <a:chExt cx="2621891" cy="2272072"/>
          </a:xfrm>
        </p:grpSpPr>
        <p:pic>
          <p:nvPicPr>
            <p:cNvPr id="12" name="Graphic 11" descr="Speech">
              <a:extLst>
                <a:ext uri="{FF2B5EF4-FFF2-40B4-BE49-F238E27FC236}">
                  <a16:creationId xmlns:a16="http://schemas.microsoft.com/office/drawing/2014/main" id="{BA185BD8-1114-4759-AF4E-1D1800DCA47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163" t="10187" r="8167" b="16492"/>
            <a:stretch/>
          </p:blipFill>
          <p:spPr>
            <a:xfrm>
              <a:off x="4222840" y="3862049"/>
              <a:ext cx="2621891" cy="2272072"/>
            </a:xfrm>
            <a:prstGeom prst="rect">
              <a:avLst/>
            </a:prstGeom>
          </p:spPr>
        </p:pic>
        <p:sp>
          <p:nvSpPr>
            <p:cNvPr id="13" name="TextBox 12">
              <a:extLst>
                <a:ext uri="{FF2B5EF4-FFF2-40B4-BE49-F238E27FC236}">
                  <a16:creationId xmlns:a16="http://schemas.microsoft.com/office/drawing/2014/main" id="{3F8B79D4-1B0E-4827-805C-33C48168268C}"/>
                </a:ext>
              </a:extLst>
            </p:cNvPr>
            <p:cNvSpPr txBox="1"/>
            <p:nvPr/>
          </p:nvSpPr>
          <p:spPr>
            <a:xfrm>
              <a:off x="4410425" y="4197382"/>
              <a:ext cx="2192320" cy="1307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solidFill>
                    <a:srgbClr val="000000"/>
                  </a:solidFill>
                </a:rPr>
                <a:t>Extension</a:t>
              </a:r>
              <a:r>
                <a:rPr lang="en-GB" sz="1600" dirty="0">
                  <a:solidFill>
                    <a:srgbClr val="000000"/>
                  </a:solidFill>
                </a:rPr>
                <a:t>: </a:t>
              </a:r>
              <a:br>
                <a:rPr lang="en-GB" sz="1800" dirty="0">
                  <a:solidFill>
                    <a:srgbClr val="000000"/>
                  </a:solidFill>
                </a:rPr>
              </a:br>
              <a:r>
                <a:rPr lang="en-GB" sz="1400" dirty="0">
                  <a:solidFill>
                    <a:srgbClr val="000000"/>
                  </a:solidFill>
                </a:rPr>
                <a:t>annotate the mind map with another colour to show </a:t>
              </a:r>
              <a:br>
                <a:rPr lang="en-GB" sz="1400" dirty="0">
                  <a:solidFill>
                    <a:srgbClr val="000000"/>
                  </a:solidFill>
                </a:rPr>
              </a:br>
              <a:r>
                <a:rPr lang="en-GB" sz="1400" dirty="0">
                  <a:solidFill>
                    <a:srgbClr val="000000"/>
                  </a:solidFill>
                </a:rPr>
                <a:t>how some people may need extra support to access different opportunities.</a:t>
              </a:r>
              <a:endParaRPr lang="en-GB" sz="2000" dirty="0">
                <a:solidFill>
                  <a:srgbClr val="000000"/>
                </a:solidFill>
              </a:endParaRPr>
            </a:p>
          </p:txBody>
        </p:sp>
      </p:grpSp>
      <p:sp>
        <p:nvSpPr>
          <p:cNvPr id="10" name="Text Placeholder 2">
            <a:extLst>
              <a:ext uri="{FF2B5EF4-FFF2-40B4-BE49-F238E27FC236}">
                <a16:creationId xmlns:a16="http://schemas.microsoft.com/office/drawing/2014/main" id="{DAF7CB04-7B24-6642-830A-FD65A37DF3EC}"/>
              </a:ext>
            </a:extLst>
          </p:cNvPr>
          <p:cNvSpPr txBox="1">
            <a:spLocks/>
          </p:cNvSpPr>
          <p:nvPr/>
        </p:nvSpPr>
        <p:spPr>
          <a:xfrm>
            <a:off x="956057" y="1395643"/>
            <a:ext cx="7231884" cy="19925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hangingPunct="1">
              <a:spcBef>
                <a:spcPts val="0"/>
              </a:spcBef>
              <a:spcAft>
                <a:spcPts val="1200"/>
              </a:spcAft>
            </a:pPr>
            <a:r>
              <a:rPr lang="en-GB" sz="2000" dirty="0"/>
              <a:t>The definition of equality is that we should all have the same </a:t>
            </a:r>
            <a:r>
              <a:rPr lang="en-GB" sz="2000" i="1" dirty="0"/>
              <a:t>‘status, rights, or opportunities’</a:t>
            </a:r>
            <a:r>
              <a:rPr lang="en-GB" sz="2000" dirty="0"/>
              <a:t>. </a:t>
            </a:r>
          </a:p>
          <a:p>
            <a:pPr hangingPunct="1">
              <a:spcBef>
                <a:spcPts val="0"/>
              </a:spcBef>
              <a:spcAft>
                <a:spcPts val="1200"/>
              </a:spcAft>
            </a:pPr>
            <a:r>
              <a:rPr lang="en-GB" sz="2000" dirty="0"/>
              <a:t>Go back to your mind map. Inside the person, write all the ways that we should have equality. What status, rights or opportunities should everyone have?</a:t>
            </a:r>
          </a:p>
        </p:txBody>
      </p:sp>
    </p:spTree>
    <p:extLst>
      <p:ext uri="{BB962C8B-B14F-4D97-AF65-F5344CB8AC3E}">
        <p14:creationId xmlns:p14="http://schemas.microsoft.com/office/powerpoint/2010/main" val="112910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DO WE LIVE IN AN EQUAL SOCIETY?</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605898"/>
            <a:ext cx="8229600" cy="1607201"/>
          </a:xfrm>
        </p:spPr>
        <p:txBody>
          <a:bodyPr>
            <a:normAutofit/>
          </a:bodyPr>
          <a:lstStyle/>
          <a:p>
            <a:r>
              <a:rPr lang="en-GB" sz="2000" b="1" dirty="0"/>
              <a:t>What do you think?</a:t>
            </a:r>
          </a:p>
          <a:p>
            <a:r>
              <a:rPr lang="en-GB" dirty="0"/>
              <a:t>Can you think of any examples of individuals or groups of people who have campaigned for equality in the past, or are campaigning for equality today? </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11</a:t>
            </a:fld>
            <a:endParaRPr lang="en-GB"/>
          </a:p>
        </p:txBody>
      </p:sp>
      <p:pic>
        <p:nvPicPr>
          <p:cNvPr id="6" name="Image" descr="Image">
            <a:extLst>
              <a:ext uri="{FF2B5EF4-FFF2-40B4-BE49-F238E27FC236}">
                <a16:creationId xmlns:a16="http://schemas.microsoft.com/office/drawing/2014/main" id="{D33F9B41-80F4-4FEA-8B50-7806B13C418D}"/>
              </a:ext>
            </a:extLst>
          </p:cNvPr>
          <p:cNvPicPr>
            <a:picLocks noChangeAspect="1"/>
          </p:cNvPicPr>
          <p:nvPr/>
        </p:nvPicPr>
        <p:blipFill>
          <a:blip r:embed="rId2"/>
          <a:stretch>
            <a:fillRect/>
          </a:stretch>
        </p:blipFill>
        <p:spPr>
          <a:xfrm>
            <a:off x="1352976" y="2854327"/>
            <a:ext cx="6438045" cy="3203573"/>
          </a:xfrm>
          <a:prstGeom prst="rect">
            <a:avLst/>
          </a:prstGeom>
          <a:ln w="12700">
            <a:miter lim="400000"/>
          </a:ln>
        </p:spPr>
      </p:pic>
    </p:spTree>
    <p:extLst>
      <p:ext uri="{BB962C8B-B14F-4D97-AF65-F5344CB8AC3E}">
        <p14:creationId xmlns:p14="http://schemas.microsoft.com/office/powerpoint/2010/main" val="124322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4E9432A-CB3B-4E1B-B385-EEA2D70FA1B5}"/>
              </a:ext>
            </a:extLst>
          </p:cNvPr>
          <p:cNvGrpSpPr/>
          <p:nvPr/>
        </p:nvGrpSpPr>
        <p:grpSpPr>
          <a:xfrm>
            <a:off x="4607410" y="3083084"/>
            <a:ext cx="3641012" cy="2537045"/>
            <a:chOff x="4448888" y="3040749"/>
            <a:chExt cx="3641012" cy="2537045"/>
          </a:xfrm>
        </p:grpSpPr>
        <p:pic>
          <p:nvPicPr>
            <p:cNvPr id="17" name="Screenshot 2020-06-10 at 15.57.49.png" descr="Screenshot 2020-06-10 at 15.57.49.png">
              <a:extLst>
                <a:ext uri="{FF2B5EF4-FFF2-40B4-BE49-F238E27FC236}">
                  <a16:creationId xmlns:a16="http://schemas.microsoft.com/office/drawing/2014/main" id="{4603623A-3CFB-4F52-915D-9CD80EB28E0F}"/>
                </a:ext>
              </a:extLst>
            </p:cNvPr>
            <p:cNvPicPr>
              <a:picLocks noChangeAspect="1"/>
            </p:cNvPicPr>
            <p:nvPr/>
          </p:nvPicPr>
          <p:blipFill rotWithShape="1">
            <a:blip r:embed="rId2"/>
            <a:srcRect l="1920" b="15135"/>
            <a:stretch/>
          </p:blipFill>
          <p:spPr>
            <a:xfrm>
              <a:off x="4718050" y="3131324"/>
              <a:ext cx="3117850" cy="2384211"/>
            </a:xfrm>
            <a:prstGeom prst="rect">
              <a:avLst/>
            </a:prstGeom>
            <a:ln w="12700">
              <a:miter lim="400000"/>
            </a:ln>
          </p:spPr>
        </p:pic>
        <p:pic>
          <p:nvPicPr>
            <p:cNvPr id="14" name="Picture 2" descr="The World's Leading Mobile 3D Design App for iPad | Shapr3D">
              <a:extLst>
                <a:ext uri="{FF2B5EF4-FFF2-40B4-BE49-F238E27FC236}">
                  <a16:creationId xmlns:a16="http://schemas.microsoft.com/office/drawing/2014/main" id="{B3819AF4-8C42-456B-90F7-C940D59A49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888" y="3040749"/>
              <a:ext cx="3641012" cy="2537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E25FDE99-81D5-47A1-8EE3-6B7490A046FD}"/>
              </a:ext>
            </a:extLst>
          </p:cNvPr>
          <p:cNvGrpSpPr/>
          <p:nvPr/>
        </p:nvGrpSpPr>
        <p:grpSpPr>
          <a:xfrm>
            <a:off x="647700" y="3040749"/>
            <a:ext cx="3708548" cy="2584104"/>
            <a:chOff x="647700" y="2821339"/>
            <a:chExt cx="3708548" cy="2584104"/>
          </a:xfrm>
        </p:grpSpPr>
        <p:pic>
          <p:nvPicPr>
            <p:cNvPr id="5" name="Screenshot 2020-06-04 at 10.19.43.png" descr="Screenshot 2020-06-04 at 10.19.43.png">
              <a:extLst>
                <a:ext uri="{FF2B5EF4-FFF2-40B4-BE49-F238E27FC236}">
                  <a16:creationId xmlns:a16="http://schemas.microsoft.com/office/drawing/2014/main" id="{59FEAD5C-9A92-4FD6-854D-974CE4A5A639}"/>
                </a:ext>
              </a:extLst>
            </p:cNvPr>
            <p:cNvPicPr>
              <a:picLocks noChangeAspect="1"/>
            </p:cNvPicPr>
            <p:nvPr/>
          </p:nvPicPr>
          <p:blipFill rotWithShape="1">
            <a:blip r:embed="rId4"/>
            <a:srcRect b="6362"/>
            <a:stretch/>
          </p:blipFill>
          <p:spPr>
            <a:xfrm>
              <a:off x="898862" y="2916343"/>
              <a:ext cx="3196888" cy="2385907"/>
            </a:xfrm>
            <a:prstGeom prst="rect">
              <a:avLst/>
            </a:prstGeom>
            <a:ln w="12700">
              <a:miter lim="400000"/>
            </a:ln>
          </p:spPr>
        </p:pic>
        <p:pic>
          <p:nvPicPr>
            <p:cNvPr id="9" name="Picture 2" descr="The World's Leading Mobile 3D Design App for iPad | Shapr3D">
              <a:extLst>
                <a:ext uri="{FF2B5EF4-FFF2-40B4-BE49-F238E27FC236}">
                  <a16:creationId xmlns:a16="http://schemas.microsoft.com/office/drawing/2014/main" id="{9DDD457C-188E-48A2-BEA2-ABF136491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2821339"/>
              <a:ext cx="3708548" cy="25841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WHERE TO GET HELP</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566238"/>
            <a:ext cx="8229600" cy="1607201"/>
          </a:xfrm>
        </p:spPr>
        <p:txBody>
          <a:bodyPr>
            <a:normAutofit/>
          </a:bodyPr>
          <a:lstStyle/>
          <a:p>
            <a:r>
              <a:rPr lang="en-GB" sz="2000" b="1" dirty="0"/>
              <a:t>It’s never acceptable to be discriminated against.</a:t>
            </a:r>
          </a:p>
          <a:p>
            <a:r>
              <a:rPr lang="en-GB" dirty="0"/>
              <a:t>If you are experiencing discrimination of any kind, speak to a trusted adult.</a:t>
            </a:r>
          </a:p>
          <a:p>
            <a:r>
              <a:rPr lang="en-GB" dirty="0"/>
              <a:t>You can also find advice on these sites:</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12</a:t>
            </a:fld>
            <a:endParaRPr lang="en-GB"/>
          </a:p>
        </p:txBody>
      </p:sp>
      <p:sp>
        <p:nvSpPr>
          <p:cNvPr id="21" name="samaritans.org">
            <a:extLst>
              <a:ext uri="{FF2B5EF4-FFF2-40B4-BE49-F238E27FC236}">
                <a16:creationId xmlns:a16="http://schemas.microsoft.com/office/drawing/2014/main" id="{E91D5861-8DE1-4B60-8613-BFEDB2F58D6B}"/>
              </a:ext>
            </a:extLst>
          </p:cNvPr>
          <p:cNvSpPr txBox="1"/>
          <p:nvPr/>
        </p:nvSpPr>
        <p:spPr>
          <a:xfrm>
            <a:off x="5777241" y="5620129"/>
            <a:ext cx="1450073"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5"/>
              </a:defRPr>
            </a:lvl1pPr>
          </a:lstStyle>
          <a:p>
            <a:r>
              <a:rPr sz="1600" dirty="0">
                <a:latin typeface="+mn-lt"/>
                <a:hlinkClick r:id="rId5"/>
              </a:rPr>
              <a:t>samaritans.org</a:t>
            </a:r>
          </a:p>
        </p:txBody>
      </p:sp>
      <p:sp>
        <p:nvSpPr>
          <p:cNvPr id="23" name="childline.org.uk">
            <a:extLst>
              <a:ext uri="{FF2B5EF4-FFF2-40B4-BE49-F238E27FC236}">
                <a16:creationId xmlns:a16="http://schemas.microsoft.com/office/drawing/2014/main" id="{4DC28E58-7F7D-45CB-A77B-232B03C2AEC3}"/>
              </a:ext>
            </a:extLst>
          </p:cNvPr>
          <p:cNvSpPr txBox="1"/>
          <p:nvPr/>
        </p:nvSpPr>
        <p:spPr>
          <a:xfrm>
            <a:off x="1736345" y="5616664"/>
            <a:ext cx="1458087"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6"/>
              </a:defRPr>
            </a:lvl1pPr>
          </a:lstStyle>
          <a:p>
            <a:r>
              <a:rPr sz="1600" dirty="0">
                <a:latin typeface="+mn-lt"/>
                <a:hlinkClick r:id="rId6"/>
              </a:rPr>
              <a:t>childline.org.uk</a:t>
            </a:r>
          </a:p>
        </p:txBody>
      </p:sp>
    </p:spTree>
    <p:extLst>
      <p:ext uri="{BB962C8B-B14F-4D97-AF65-F5344CB8AC3E}">
        <p14:creationId xmlns:p14="http://schemas.microsoft.com/office/powerpoint/2010/main" val="13737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INCLUSIVITY</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13</a:t>
            </a:fld>
            <a:endParaRPr lang="en-GB"/>
          </a:p>
        </p:txBody>
      </p:sp>
    </p:spTree>
    <p:extLst>
      <p:ext uri="{BB962C8B-B14F-4D97-AF65-F5344CB8AC3E}">
        <p14:creationId xmlns:p14="http://schemas.microsoft.com/office/powerpoint/2010/main" val="17982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EVERYBODY MEANS… EVERYBODY</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605898"/>
            <a:ext cx="8229600" cy="1607201"/>
          </a:xfrm>
        </p:spPr>
        <p:txBody>
          <a:bodyPr>
            <a:normAutofit/>
          </a:bodyPr>
          <a:lstStyle/>
          <a:p>
            <a:r>
              <a:rPr lang="en-GB" dirty="0"/>
              <a:t>Inclusivity means including people who might </a:t>
            </a:r>
            <a:br>
              <a:rPr lang="en-GB" dirty="0"/>
            </a:br>
            <a:r>
              <a:rPr lang="en-GB" dirty="0"/>
              <a:t>otherwise be excluded or marginalised.</a:t>
            </a:r>
          </a:p>
          <a:p>
            <a:r>
              <a:rPr lang="en-GB" dirty="0"/>
              <a:t>Why do you think we need to make a special effort </a:t>
            </a:r>
            <a:br>
              <a:rPr lang="en-GB" dirty="0"/>
            </a:br>
            <a:r>
              <a:rPr lang="en-GB" dirty="0"/>
              <a:t>to ensure all people are included in society?</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14</a:t>
            </a:fld>
            <a:endParaRPr lang="en-GB"/>
          </a:p>
        </p:txBody>
      </p:sp>
      <p:pic>
        <p:nvPicPr>
          <p:cNvPr id="6" name="Image" descr="Image">
            <a:extLst>
              <a:ext uri="{FF2B5EF4-FFF2-40B4-BE49-F238E27FC236}">
                <a16:creationId xmlns:a16="http://schemas.microsoft.com/office/drawing/2014/main" id="{D33F9B41-80F4-4FEA-8B50-7806B13C418D}"/>
              </a:ext>
            </a:extLst>
          </p:cNvPr>
          <p:cNvPicPr>
            <a:picLocks noChangeAspect="1"/>
          </p:cNvPicPr>
          <p:nvPr/>
        </p:nvPicPr>
        <p:blipFill>
          <a:blip r:embed="rId2"/>
          <a:stretch>
            <a:fillRect/>
          </a:stretch>
        </p:blipFill>
        <p:spPr>
          <a:xfrm>
            <a:off x="1352976" y="3092450"/>
            <a:ext cx="6438045" cy="3203573"/>
          </a:xfrm>
          <a:prstGeom prst="rect">
            <a:avLst/>
          </a:prstGeom>
          <a:ln w="12700">
            <a:miter lim="400000"/>
          </a:ln>
        </p:spPr>
      </p:pic>
    </p:spTree>
    <p:extLst>
      <p:ext uri="{BB962C8B-B14F-4D97-AF65-F5344CB8AC3E}">
        <p14:creationId xmlns:p14="http://schemas.microsoft.com/office/powerpoint/2010/main" val="27748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INCLUSIVITY IN ACTION</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531652"/>
            <a:ext cx="8229600" cy="1917540"/>
          </a:xfrm>
        </p:spPr>
        <p:txBody>
          <a:bodyPr>
            <a:noAutofit/>
          </a:bodyPr>
          <a:lstStyle/>
          <a:p>
            <a:r>
              <a:rPr lang="en-GB" dirty="0"/>
              <a:t>It’s not enough just to say that we are inclusive. </a:t>
            </a:r>
            <a:br>
              <a:rPr lang="en-GB" dirty="0"/>
            </a:br>
            <a:r>
              <a:rPr lang="en-GB" dirty="0"/>
              <a:t>We need to make sure our actions are inclusive too!</a:t>
            </a:r>
          </a:p>
          <a:p>
            <a:r>
              <a:rPr lang="en-GB" dirty="0"/>
              <a:t>Look at the examples of young people who are experiencing </a:t>
            </a:r>
            <a:br>
              <a:rPr lang="en-GB" dirty="0"/>
            </a:br>
            <a:r>
              <a:rPr lang="en-GB" dirty="0"/>
              <a:t>barriers to inclusion on the </a:t>
            </a:r>
            <a:r>
              <a:rPr lang="en-GB" b="1" dirty="0"/>
              <a:t>Inclusivity in Action Activity Sheet. </a:t>
            </a:r>
            <a:br>
              <a:rPr lang="en-GB" dirty="0"/>
            </a:br>
            <a:r>
              <a:rPr lang="en-GB" dirty="0"/>
              <a:t>What can other students and the school do to help?</a:t>
            </a:r>
          </a:p>
          <a:p>
            <a:r>
              <a:rPr lang="en-GB" sz="2000" b="1" dirty="0"/>
              <a:t>Be ready to share your ideas!</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15</a:t>
            </a:fld>
            <a:endParaRPr lang="en-GB"/>
          </a:p>
        </p:txBody>
      </p:sp>
      <p:grpSp>
        <p:nvGrpSpPr>
          <p:cNvPr id="17" name="Group 16">
            <a:extLst>
              <a:ext uri="{FF2B5EF4-FFF2-40B4-BE49-F238E27FC236}">
                <a16:creationId xmlns:a16="http://schemas.microsoft.com/office/drawing/2014/main" id="{DED8C9D3-D487-4615-B8F3-C5EF5249A9E8}"/>
              </a:ext>
            </a:extLst>
          </p:cNvPr>
          <p:cNvGrpSpPr/>
          <p:nvPr/>
        </p:nvGrpSpPr>
        <p:grpSpPr>
          <a:xfrm>
            <a:off x="461345" y="3623263"/>
            <a:ext cx="4378069" cy="3053760"/>
            <a:chOff x="3858290" y="3659452"/>
            <a:chExt cx="4386720" cy="3140133"/>
          </a:xfrm>
        </p:grpSpPr>
        <p:pic>
          <p:nvPicPr>
            <p:cNvPr id="5" name="Picture 4" descr="A picture containing shirt&#10;&#10;Description automatically generated">
              <a:extLst>
                <a:ext uri="{FF2B5EF4-FFF2-40B4-BE49-F238E27FC236}">
                  <a16:creationId xmlns:a16="http://schemas.microsoft.com/office/drawing/2014/main" id="{CA0CF8FE-1D48-444D-95DA-B4744EA869CA}"/>
                </a:ext>
              </a:extLst>
            </p:cNvPr>
            <p:cNvPicPr>
              <a:picLocks noChangeAspect="1"/>
            </p:cNvPicPr>
            <p:nvPr/>
          </p:nvPicPr>
          <p:blipFill rotWithShape="1">
            <a:blip r:embed="rId2">
              <a:extLst>
                <a:ext uri="{28A0092B-C50C-407E-A947-70E740481C1C}">
                  <a14:useLocalDpi xmlns:a14="http://schemas.microsoft.com/office/drawing/2010/main" val="0"/>
                </a:ext>
              </a:extLst>
            </a:blip>
            <a:srcRect b="25818"/>
            <a:stretch/>
          </p:blipFill>
          <p:spPr>
            <a:xfrm>
              <a:off x="5567258" y="3659452"/>
              <a:ext cx="1256492" cy="3113809"/>
            </a:xfrm>
            <a:prstGeom prst="rect">
              <a:avLst/>
            </a:prstGeom>
          </p:spPr>
        </p:pic>
        <p:pic>
          <p:nvPicPr>
            <p:cNvPr id="9" name="Picture 8" descr="A close up of a flag&#10;&#10;Description automatically generated">
              <a:extLst>
                <a:ext uri="{FF2B5EF4-FFF2-40B4-BE49-F238E27FC236}">
                  <a16:creationId xmlns:a16="http://schemas.microsoft.com/office/drawing/2014/main" id="{D9A04478-203A-4D40-851A-A43D4C133F36}"/>
                </a:ext>
              </a:extLst>
            </p:cNvPr>
            <p:cNvPicPr>
              <a:picLocks noChangeAspect="1"/>
            </p:cNvPicPr>
            <p:nvPr/>
          </p:nvPicPr>
          <p:blipFill rotWithShape="1">
            <a:blip r:embed="rId3">
              <a:extLst>
                <a:ext uri="{28A0092B-C50C-407E-A947-70E740481C1C}">
                  <a14:useLocalDpi xmlns:a14="http://schemas.microsoft.com/office/drawing/2010/main" val="0"/>
                </a:ext>
              </a:extLst>
            </a:blip>
            <a:srcRect b="27586"/>
            <a:stretch/>
          </p:blipFill>
          <p:spPr>
            <a:xfrm flipH="1">
              <a:off x="6754196" y="3784536"/>
              <a:ext cx="1490814" cy="301504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81BFA930-F3D3-4516-B79A-7ABD869681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559" r="60890" b="8053"/>
            <a:stretch/>
          </p:blipFill>
          <p:spPr>
            <a:xfrm>
              <a:off x="3858290" y="3826933"/>
              <a:ext cx="2461559" cy="2927943"/>
            </a:xfrm>
            <a:prstGeom prst="rect">
              <a:avLst/>
            </a:prstGeom>
          </p:spPr>
        </p:pic>
      </p:grpSp>
      <p:pic>
        <p:nvPicPr>
          <p:cNvPr id="13" name="accents_nologo.png" descr="accents_nologo.png">
            <a:extLst>
              <a:ext uri="{FF2B5EF4-FFF2-40B4-BE49-F238E27FC236}">
                <a16:creationId xmlns:a16="http://schemas.microsoft.com/office/drawing/2014/main" id="{D4B9B7E9-F532-468A-B339-A63E947BE6ED}"/>
              </a:ext>
            </a:extLst>
          </p:cNvPr>
          <p:cNvPicPr>
            <a:picLocks noChangeAspect="1"/>
          </p:cNvPicPr>
          <p:nvPr/>
        </p:nvPicPr>
        <p:blipFill rotWithShape="1">
          <a:blip r:embed="rId5"/>
          <a:srcRect t="87316" b="2517"/>
          <a:stretch/>
        </p:blipFill>
        <p:spPr>
          <a:xfrm>
            <a:off x="0" y="6160772"/>
            <a:ext cx="9144000" cy="697228"/>
          </a:xfrm>
          <a:prstGeom prst="rect">
            <a:avLst/>
          </a:prstGeom>
          <a:ln w="12700">
            <a:miter lim="400000"/>
          </a:ln>
        </p:spPr>
      </p:pic>
      <p:grpSp>
        <p:nvGrpSpPr>
          <p:cNvPr id="14" name="Group 13">
            <a:extLst>
              <a:ext uri="{FF2B5EF4-FFF2-40B4-BE49-F238E27FC236}">
                <a16:creationId xmlns:a16="http://schemas.microsoft.com/office/drawing/2014/main" id="{0A5BCA69-928C-4D78-9E50-21AFD6C9D07F}"/>
              </a:ext>
            </a:extLst>
          </p:cNvPr>
          <p:cNvGrpSpPr/>
          <p:nvPr/>
        </p:nvGrpSpPr>
        <p:grpSpPr>
          <a:xfrm>
            <a:off x="5243930" y="3697766"/>
            <a:ext cx="2851108" cy="2728432"/>
            <a:chOff x="3770962" y="3249635"/>
            <a:chExt cx="3073769" cy="2958901"/>
          </a:xfrm>
        </p:grpSpPr>
        <p:pic>
          <p:nvPicPr>
            <p:cNvPr id="15" name="Graphic 14" descr="Speech">
              <a:extLst>
                <a:ext uri="{FF2B5EF4-FFF2-40B4-BE49-F238E27FC236}">
                  <a16:creationId xmlns:a16="http://schemas.microsoft.com/office/drawing/2014/main" id="{80410E27-ACCC-459F-B70E-D4E2E36AAF2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0163" t="10187" r="8167" b="16492"/>
            <a:stretch/>
          </p:blipFill>
          <p:spPr>
            <a:xfrm>
              <a:off x="3770962" y="3249635"/>
              <a:ext cx="3073769" cy="2958901"/>
            </a:xfrm>
            <a:prstGeom prst="rect">
              <a:avLst/>
            </a:prstGeom>
          </p:spPr>
        </p:pic>
        <p:sp>
          <p:nvSpPr>
            <p:cNvPr id="16" name="TextBox 15">
              <a:extLst>
                <a:ext uri="{FF2B5EF4-FFF2-40B4-BE49-F238E27FC236}">
                  <a16:creationId xmlns:a16="http://schemas.microsoft.com/office/drawing/2014/main" id="{BEF1E661-1178-4B8E-BF8D-3736D12E873E}"/>
                </a:ext>
              </a:extLst>
            </p:cNvPr>
            <p:cNvSpPr txBox="1"/>
            <p:nvPr/>
          </p:nvSpPr>
          <p:spPr>
            <a:xfrm>
              <a:off x="4011480" y="3696220"/>
              <a:ext cx="2455839" cy="16981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solidFill>
                    <a:srgbClr val="000000"/>
                  </a:solidFill>
                </a:rPr>
                <a:t>Extension:</a:t>
              </a:r>
              <a:r>
                <a:rPr lang="en-GB" sz="1600" dirty="0">
                  <a:solidFill>
                    <a:srgbClr val="000000"/>
                  </a:solidFill>
                </a:rPr>
                <a:t> </a:t>
              </a:r>
              <a:br>
                <a:rPr lang="en-GB" sz="1600" dirty="0">
                  <a:solidFill>
                    <a:srgbClr val="000000"/>
                  </a:solidFill>
                </a:rPr>
              </a:br>
              <a:r>
                <a:rPr lang="en-GB" sz="1400" dirty="0">
                  <a:solidFill>
                    <a:srgbClr val="000000"/>
                  </a:solidFill>
                </a:rPr>
                <a:t>can you think of other groups with a protected characteristic who schools and students could act more inclusively towards? How could they do this?</a:t>
              </a:r>
              <a:endParaRPr lang="en-GB" sz="1800" dirty="0">
                <a:solidFill>
                  <a:srgbClr val="000000"/>
                </a:solidFill>
              </a:endParaRPr>
            </a:p>
          </p:txBody>
        </p:sp>
      </p:grpSp>
    </p:spTree>
    <p:extLst>
      <p:ext uri="{BB962C8B-B14F-4D97-AF65-F5344CB8AC3E}">
        <p14:creationId xmlns:p14="http://schemas.microsoft.com/office/powerpoint/2010/main" val="15267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CELEBRATING DIVERSITY</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16</a:t>
            </a:fld>
            <a:endParaRPr lang="en-GB"/>
          </a:p>
        </p:txBody>
      </p:sp>
    </p:spTree>
    <p:extLst>
      <p:ext uri="{BB962C8B-B14F-4D97-AF65-F5344CB8AC3E}">
        <p14:creationId xmlns:p14="http://schemas.microsoft.com/office/powerpoint/2010/main" val="347918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DIVERSITY MAKES US STRONGER</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605898"/>
            <a:ext cx="8229600" cy="1607201"/>
          </a:xfrm>
        </p:spPr>
        <p:txBody>
          <a:bodyPr>
            <a:normAutofit/>
          </a:bodyPr>
          <a:lstStyle/>
          <a:p>
            <a:pPr>
              <a:spcBef>
                <a:spcPts val="0"/>
              </a:spcBef>
              <a:spcAft>
                <a:spcPts val="600"/>
              </a:spcAft>
            </a:pPr>
            <a:r>
              <a:rPr lang="en-GB" dirty="0"/>
              <a:t>How do our differences make us stronger?</a:t>
            </a:r>
          </a:p>
          <a:p>
            <a:pPr>
              <a:spcBef>
                <a:spcPts val="0"/>
              </a:spcBef>
              <a:spcAft>
                <a:spcPts val="600"/>
              </a:spcAft>
            </a:pPr>
            <a:r>
              <a:rPr lang="en-GB" dirty="0"/>
              <a:t>What if we were all the same? </a:t>
            </a:r>
          </a:p>
          <a:p>
            <a:pPr>
              <a:spcBef>
                <a:spcPts val="0"/>
              </a:spcBef>
              <a:spcAft>
                <a:spcPts val="600"/>
              </a:spcAft>
            </a:pPr>
            <a:r>
              <a:rPr lang="en-GB" dirty="0"/>
              <a:t>How would that be a disadvantage?</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17</a:t>
            </a:fld>
            <a:endParaRPr lang="en-GB"/>
          </a:p>
        </p:txBody>
      </p:sp>
      <p:grpSp>
        <p:nvGrpSpPr>
          <p:cNvPr id="12" name="Group 11">
            <a:extLst>
              <a:ext uri="{FF2B5EF4-FFF2-40B4-BE49-F238E27FC236}">
                <a16:creationId xmlns:a16="http://schemas.microsoft.com/office/drawing/2014/main" id="{03E24692-B3AB-49F7-9CCF-76AA1F579724}"/>
              </a:ext>
            </a:extLst>
          </p:cNvPr>
          <p:cNvGrpSpPr/>
          <p:nvPr/>
        </p:nvGrpSpPr>
        <p:grpSpPr>
          <a:xfrm>
            <a:off x="457199" y="3270493"/>
            <a:ext cx="8305799" cy="2381974"/>
            <a:chOff x="647700" y="3295985"/>
            <a:chExt cx="8496300" cy="2381974"/>
          </a:xfrm>
        </p:grpSpPr>
        <p:sp>
          <p:nvSpPr>
            <p:cNvPr id="9" name="Rectangle 8">
              <a:extLst>
                <a:ext uri="{FF2B5EF4-FFF2-40B4-BE49-F238E27FC236}">
                  <a16:creationId xmlns:a16="http://schemas.microsoft.com/office/drawing/2014/main" id="{DFA4B476-F5F3-4673-97AA-468F4925508A}"/>
                </a:ext>
              </a:extLst>
            </p:cNvPr>
            <p:cNvSpPr/>
            <p:nvPr/>
          </p:nvSpPr>
          <p:spPr>
            <a:xfrm>
              <a:off x="647700" y="3304359"/>
              <a:ext cx="5668433" cy="2356666"/>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mj-lt"/>
                  <a:ea typeface="+mj-ea"/>
                  <a:cs typeface="+mj-cs"/>
                  <a:sym typeface="Helvetica"/>
                </a:rPr>
                <a:t>“Strength lies in differences, </a:t>
              </a:r>
              <a:br>
                <a:rPr kumimoji="0" lang="en-GB" sz="2800" b="0" i="0" u="none" strike="noStrike" cap="none" spc="0" normalizeH="0" baseline="0" dirty="0">
                  <a:ln>
                    <a:noFill/>
                  </a:ln>
                  <a:solidFill>
                    <a:schemeClr val="bg1"/>
                  </a:solidFill>
                  <a:effectLst/>
                  <a:uFillTx/>
                  <a:latin typeface="+mj-lt"/>
                  <a:ea typeface="+mj-ea"/>
                  <a:cs typeface="+mj-cs"/>
                  <a:sym typeface="Helvetica"/>
                </a:rPr>
              </a:br>
              <a:r>
                <a:rPr kumimoji="0" lang="en-GB" sz="2800" b="0" i="0" u="none" strike="noStrike" cap="none" spc="0" normalizeH="0" baseline="0" dirty="0">
                  <a:ln>
                    <a:noFill/>
                  </a:ln>
                  <a:solidFill>
                    <a:schemeClr val="bg1"/>
                  </a:solidFill>
                  <a:effectLst/>
                  <a:uFillTx/>
                  <a:latin typeface="+mj-lt"/>
                  <a:ea typeface="+mj-ea"/>
                  <a:cs typeface="+mj-cs"/>
                  <a:sym typeface="Helvetica"/>
                </a:rPr>
                <a:t>not in similarities”</a:t>
              </a:r>
            </a:p>
            <a:p>
              <a:pPr marL="0" marR="0" indent="0" algn="ctr" defTabSz="457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bg1"/>
                </a:solidFill>
                <a:effectLst/>
                <a:uFillTx/>
                <a:latin typeface="+mj-lt"/>
                <a:ea typeface="+mj-ea"/>
                <a:cs typeface="+mj-cs"/>
                <a:sym typeface="Helvetica"/>
              </a:endParaRPr>
            </a:p>
            <a:p>
              <a:r>
                <a:rPr lang="en-US" sz="1600" dirty="0">
                  <a:latin typeface="+mn-lt"/>
                </a:rPr>
                <a:t>Stephen R. Covey</a:t>
              </a:r>
              <a:endParaRPr lang="en-GB" sz="1600" dirty="0">
                <a:latin typeface="+mn-lt"/>
              </a:endParaRPr>
            </a:p>
          </p:txBody>
        </p:sp>
        <p:pic>
          <p:nvPicPr>
            <p:cNvPr id="11" name="Picture 10" descr="A person wearing a suit and tie&#10;&#10;Description automatically generated">
              <a:extLst>
                <a:ext uri="{FF2B5EF4-FFF2-40B4-BE49-F238E27FC236}">
                  <a16:creationId xmlns:a16="http://schemas.microsoft.com/office/drawing/2014/main" id="{E406F3E6-1DE1-4E32-BD9A-0A8B32CA13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133" y="3295985"/>
              <a:ext cx="2827867" cy="2381974"/>
            </a:xfrm>
            <a:prstGeom prst="rect">
              <a:avLst/>
            </a:prstGeom>
          </p:spPr>
        </p:pic>
      </p:grpSp>
    </p:spTree>
    <p:extLst>
      <p:ext uri="{BB962C8B-B14F-4D97-AF65-F5344CB8AC3E}">
        <p14:creationId xmlns:p14="http://schemas.microsoft.com/office/powerpoint/2010/main" val="275117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DIVERSITY DREAM TEAM</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605898"/>
            <a:ext cx="8229600" cy="1607201"/>
          </a:xfrm>
        </p:spPr>
        <p:txBody>
          <a:bodyPr>
            <a:normAutofit/>
          </a:bodyPr>
          <a:lstStyle/>
          <a:p>
            <a:pPr>
              <a:spcBef>
                <a:spcPts val="0"/>
              </a:spcBef>
              <a:spcAft>
                <a:spcPts val="600"/>
              </a:spcAft>
            </a:pPr>
            <a:r>
              <a:rPr lang="en-GB" dirty="0"/>
              <a:t>Working in groups, use the </a:t>
            </a:r>
            <a:r>
              <a:rPr lang="en-GB" b="1" dirty="0"/>
              <a:t>Diversity Dream Team Activity Sheet </a:t>
            </a:r>
            <a:r>
              <a:rPr lang="en-GB" dirty="0"/>
              <a:t>to </a:t>
            </a:r>
            <a:br>
              <a:rPr lang="en-GB" dirty="0"/>
            </a:br>
            <a:r>
              <a:rPr lang="en-GB" dirty="0"/>
              <a:t>create your own dream team. It could be a sports team, a dance troupe, </a:t>
            </a:r>
            <a:br>
              <a:rPr lang="en-GB" dirty="0"/>
            </a:br>
            <a:r>
              <a:rPr lang="en-GB" dirty="0"/>
              <a:t>a superhero squad – whatever you like!</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18</a:t>
            </a:fld>
            <a:endParaRPr lang="en-GB"/>
          </a:p>
        </p:txBody>
      </p:sp>
      <p:sp>
        <p:nvSpPr>
          <p:cNvPr id="9" name="Rectangle 8">
            <a:extLst>
              <a:ext uri="{FF2B5EF4-FFF2-40B4-BE49-F238E27FC236}">
                <a16:creationId xmlns:a16="http://schemas.microsoft.com/office/drawing/2014/main" id="{DFA4B476-F5F3-4673-97AA-468F4925508A}"/>
              </a:ext>
            </a:extLst>
          </p:cNvPr>
          <p:cNvSpPr/>
          <p:nvPr/>
        </p:nvSpPr>
        <p:spPr>
          <a:xfrm>
            <a:off x="647700" y="2865805"/>
            <a:ext cx="4770967" cy="3309568"/>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44000" bIns="45718" numCol="1" spcCol="38100" rtlCol="0" anchor="ctr">
            <a:noAutofit/>
          </a:bodyPr>
          <a:lstStyle/>
          <a:p>
            <a:pPr marR="0" algn="l" defTabSz="457200" rtl="0" fontAlgn="auto" latinLnBrk="0" hangingPunct="0">
              <a:lnSpc>
                <a:spcPct val="100000"/>
              </a:lnSpc>
              <a:spcBef>
                <a:spcPts val="0"/>
              </a:spcBef>
              <a:spcAft>
                <a:spcPts val="600"/>
              </a:spcAft>
              <a:buClrTx/>
              <a:buSzTx/>
              <a:tabLst/>
            </a:pPr>
            <a:r>
              <a:rPr lang="en-GB" sz="1800" b="1" dirty="0">
                <a:latin typeface="+mn-lt"/>
              </a:rPr>
              <a:t>You need to…</a:t>
            </a:r>
          </a:p>
          <a:p>
            <a:pPr marL="285750"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lang="en-GB" sz="1400" dirty="0">
                <a:latin typeface="+mn-lt"/>
              </a:rPr>
              <a:t>Decide on what your dream team do and their name.</a:t>
            </a:r>
          </a:p>
          <a:p>
            <a:pPr marL="285750"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lang="en-GB" sz="1400" dirty="0">
                <a:latin typeface="+mn-lt"/>
              </a:rPr>
              <a:t>Choose the diverse people who will be in your dream team. They could be famous people or made up characters. You could consider your mind maps and the protected characteristics to ensure you have a diverse team.</a:t>
            </a:r>
          </a:p>
          <a:p>
            <a:pPr marL="285750"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lang="en-GB" sz="1400" dirty="0">
                <a:latin typeface="+mn-lt"/>
              </a:rPr>
              <a:t>Explain what they are working towards together.</a:t>
            </a:r>
          </a:p>
          <a:p>
            <a:pPr marL="285750"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lang="en-GB" sz="1400" dirty="0">
                <a:latin typeface="+mn-lt"/>
              </a:rPr>
              <a:t>Show how their unique skills will complement each other.</a:t>
            </a:r>
          </a:p>
        </p:txBody>
      </p:sp>
      <p:grpSp>
        <p:nvGrpSpPr>
          <p:cNvPr id="8" name="Group 7">
            <a:extLst>
              <a:ext uri="{FF2B5EF4-FFF2-40B4-BE49-F238E27FC236}">
                <a16:creationId xmlns:a16="http://schemas.microsoft.com/office/drawing/2014/main" id="{D1E7F476-E3E6-4448-8F30-6E16239E92CF}"/>
              </a:ext>
            </a:extLst>
          </p:cNvPr>
          <p:cNvGrpSpPr/>
          <p:nvPr/>
        </p:nvGrpSpPr>
        <p:grpSpPr>
          <a:xfrm>
            <a:off x="5624579" y="2905212"/>
            <a:ext cx="3365500" cy="3122180"/>
            <a:chOff x="3770962" y="3249634"/>
            <a:chExt cx="3073769" cy="2884488"/>
          </a:xfrm>
        </p:grpSpPr>
        <p:pic>
          <p:nvPicPr>
            <p:cNvPr id="10" name="Graphic 9" descr="Speech">
              <a:extLst>
                <a:ext uri="{FF2B5EF4-FFF2-40B4-BE49-F238E27FC236}">
                  <a16:creationId xmlns:a16="http://schemas.microsoft.com/office/drawing/2014/main" id="{40B1A531-2CF7-429D-94FA-131C4770138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163" t="10187" r="8167" b="16492"/>
            <a:stretch/>
          </p:blipFill>
          <p:spPr>
            <a:xfrm>
              <a:off x="3770962" y="3249634"/>
              <a:ext cx="3073769" cy="2884488"/>
            </a:xfrm>
            <a:prstGeom prst="rect">
              <a:avLst/>
            </a:prstGeom>
          </p:spPr>
        </p:pic>
        <p:sp>
          <p:nvSpPr>
            <p:cNvPr id="13" name="TextBox 12">
              <a:extLst>
                <a:ext uri="{FF2B5EF4-FFF2-40B4-BE49-F238E27FC236}">
                  <a16:creationId xmlns:a16="http://schemas.microsoft.com/office/drawing/2014/main" id="{9B4C0E91-D7F1-4A5A-A357-AC02EB51C0FF}"/>
                </a:ext>
              </a:extLst>
            </p:cNvPr>
            <p:cNvSpPr txBox="1"/>
            <p:nvPr/>
          </p:nvSpPr>
          <p:spPr>
            <a:xfrm>
              <a:off x="4057876" y="3710437"/>
              <a:ext cx="2455839" cy="1620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r>
                <a:rPr lang="en-GB" sz="1800" b="1" dirty="0">
                  <a:solidFill>
                    <a:srgbClr val="000000"/>
                  </a:solidFill>
                </a:rPr>
                <a:t>Extension</a:t>
              </a:r>
              <a:r>
                <a:rPr lang="en-GB" sz="1800" dirty="0">
                  <a:solidFill>
                    <a:srgbClr val="000000"/>
                  </a:solidFill>
                </a:rPr>
                <a:t>: </a:t>
              </a:r>
              <a:br>
                <a:rPr lang="en-GB" sz="1800" dirty="0">
                  <a:solidFill>
                    <a:srgbClr val="000000"/>
                  </a:solidFill>
                </a:rPr>
              </a:br>
              <a:r>
                <a:rPr lang="en-GB" sz="1800" dirty="0">
                  <a:solidFill>
                    <a:srgbClr val="000000"/>
                  </a:solidFill>
                </a:rPr>
                <a:t>how can the team set </a:t>
              </a:r>
              <a:br>
                <a:rPr lang="en-GB" sz="1800" dirty="0">
                  <a:solidFill>
                    <a:srgbClr val="000000"/>
                  </a:solidFill>
                </a:rPr>
              </a:br>
              <a:r>
                <a:rPr lang="en-GB" sz="1800" dirty="0">
                  <a:solidFill>
                    <a:srgbClr val="000000"/>
                  </a:solidFill>
                </a:rPr>
                <a:t>a positive example by being inclusive? </a:t>
              </a:r>
              <a:br>
                <a:rPr lang="en-GB" sz="1800" dirty="0">
                  <a:solidFill>
                    <a:srgbClr val="000000"/>
                  </a:solidFill>
                </a:rPr>
              </a:br>
              <a:r>
                <a:rPr lang="en-GB" sz="1800" dirty="0">
                  <a:solidFill>
                    <a:srgbClr val="000000"/>
                  </a:solidFill>
                </a:rPr>
                <a:t>Be ready to present </a:t>
              </a:r>
              <a:br>
                <a:rPr lang="en-GB" sz="1800" dirty="0">
                  <a:solidFill>
                    <a:srgbClr val="000000"/>
                  </a:solidFill>
                </a:rPr>
              </a:br>
              <a:r>
                <a:rPr lang="en-GB" sz="1800" dirty="0">
                  <a:solidFill>
                    <a:srgbClr val="000000"/>
                  </a:solidFill>
                </a:rPr>
                <a:t>your ideas!</a:t>
              </a:r>
            </a:p>
          </p:txBody>
        </p:sp>
      </p:grpSp>
    </p:spTree>
    <p:extLst>
      <p:ext uri="{BB962C8B-B14F-4D97-AF65-F5344CB8AC3E}">
        <p14:creationId xmlns:p14="http://schemas.microsoft.com/office/powerpoint/2010/main" val="36674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A0EF2600-2537-402F-8584-4105E2382FEE}"/>
              </a:ext>
            </a:extLst>
          </p:cNvPr>
          <p:cNvSpPr/>
          <p:nvPr/>
        </p:nvSpPr>
        <p:spPr>
          <a:xfrm>
            <a:off x="432912" y="2303813"/>
            <a:ext cx="4939188" cy="2928588"/>
          </a:xfrm>
          <a:prstGeom prst="rect">
            <a:avLst/>
          </a:prstGeom>
          <a:noFill/>
          <a:ln w="12700">
            <a:miter lim="400000"/>
          </a:ln>
        </p:spPr>
        <p:txBody>
          <a:bodyPr lIns="45718" tIns="45718" rIns="180000" bIns="45718" anchor="t"/>
          <a:lstStyle/>
          <a:p>
            <a:pPr marL="177800" algn="l">
              <a:spcAft>
                <a:spcPts val="1200"/>
              </a:spcAft>
              <a:defRPr sz="1800">
                <a:solidFill>
                  <a:srgbClr val="000000"/>
                </a:solidFill>
                <a:latin typeface="+mn-lt"/>
                <a:ea typeface="+mn-ea"/>
                <a:cs typeface="+mn-cs"/>
                <a:sym typeface="Calibri"/>
              </a:defRPr>
            </a:pPr>
            <a:r>
              <a:rPr lang="en-GB" sz="1800" b="1" dirty="0">
                <a:solidFill>
                  <a:srgbClr val="000000"/>
                </a:solidFill>
              </a:rPr>
              <a:t>Tell the class:</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Your team name and what they do.</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Who’s in your team and how they’re diverse.</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What they want to achieve.</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How their unique skills will complement </a:t>
            </a:r>
            <a:br>
              <a:rPr lang="en-GB" sz="1600" dirty="0">
                <a:solidFill>
                  <a:srgbClr val="000000"/>
                </a:solidFill>
              </a:rPr>
            </a:br>
            <a:r>
              <a:rPr lang="en-GB" sz="1600" dirty="0">
                <a:solidFill>
                  <a:srgbClr val="000000"/>
                </a:solidFill>
              </a:rPr>
              <a:t>each other.</a:t>
            </a:r>
          </a:p>
        </p:txBody>
      </p:sp>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0" y="830608"/>
            <a:ext cx="9128586" cy="701044"/>
          </a:xfrm>
        </p:spPr>
        <p:txBody>
          <a:bodyPr>
            <a:normAutofit/>
          </a:bodyPr>
          <a:lstStyle/>
          <a:p>
            <a:r>
              <a:rPr lang="en-GB" dirty="0"/>
              <a:t>PRESENT YOUR DIVERSITY DREAM TEAM</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19</a:t>
            </a:fld>
            <a:endParaRPr lang="en-GB"/>
          </a:p>
        </p:txBody>
      </p:sp>
      <p:pic>
        <p:nvPicPr>
          <p:cNvPr id="6" name="Picture 5">
            <a:extLst>
              <a:ext uri="{FF2B5EF4-FFF2-40B4-BE49-F238E27FC236}">
                <a16:creationId xmlns:a16="http://schemas.microsoft.com/office/drawing/2014/main" id="{7BA82BC9-30E0-4760-9943-CB4CBEE6170D}"/>
              </a:ext>
            </a:extLst>
          </p:cNvPr>
          <p:cNvPicPr>
            <a:picLocks noChangeAspect="1"/>
          </p:cNvPicPr>
          <p:nvPr/>
        </p:nvPicPr>
        <p:blipFill>
          <a:blip r:embed="rId2"/>
          <a:stretch>
            <a:fillRect/>
          </a:stretch>
        </p:blipFill>
        <p:spPr>
          <a:xfrm>
            <a:off x="5331075" y="1929957"/>
            <a:ext cx="3292226" cy="3831327"/>
          </a:xfrm>
          <a:prstGeom prst="rect">
            <a:avLst/>
          </a:prstGeom>
        </p:spPr>
      </p:pic>
      <p:pic>
        <p:nvPicPr>
          <p:cNvPr id="8" name="accents_nologo.png" descr="accents_nologo.png">
            <a:extLst>
              <a:ext uri="{FF2B5EF4-FFF2-40B4-BE49-F238E27FC236}">
                <a16:creationId xmlns:a16="http://schemas.microsoft.com/office/drawing/2014/main" id="{0AA05457-F01F-461D-A4D5-56228B39FAA5}"/>
              </a:ext>
            </a:extLst>
          </p:cNvPr>
          <p:cNvPicPr>
            <a:picLocks noChangeAspect="1"/>
          </p:cNvPicPr>
          <p:nvPr/>
        </p:nvPicPr>
        <p:blipFill rotWithShape="1">
          <a:blip r:embed="rId3"/>
          <a:srcRect t="87316" b="2575"/>
          <a:stretch/>
        </p:blipFill>
        <p:spPr>
          <a:xfrm>
            <a:off x="-67732" y="6159589"/>
            <a:ext cx="9211732" cy="698411"/>
          </a:xfrm>
          <a:prstGeom prst="rect">
            <a:avLst/>
          </a:prstGeom>
          <a:ln w="12700">
            <a:miter lim="400000"/>
          </a:ln>
        </p:spPr>
      </p:pic>
      <p:sp>
        <p:nvSpPr>
          <p:cNvPr id="17" name="TextBox 16">
            <a:extLst>
              <a:ext uri="{FF2B5EF4-FFF2-40B4-BE49-F238E27FC236}">
                <a16:creationId xmlns:a16="http://schemas.microsoft.com/office/drawing/2014/main" id="{DC8D0447-2E50-401E-9F48-0526713098F9}"/>
              </a:ext>
            </a:extLst>
          </p:cNvPr>
          <p:cNvSpPr txBox="1"/>
          <p:nvPr/>
        </p:nvSpPr>
        <p:spPr>
          <a:xfrm>
            <a:off x="647700" y="4934448"/>
            <a:ext cx="380795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2400" b="1" dirty="0">
                <a:solidFill>
                  <a:schemeClr val="tx2"/>
                </a:solidFill>
                <a:latin typeface="+mn-lt"/>
              </a:rPr>
              <a:t>LET’S VOTE FOR </a:t>
            </a:r>
            <a:br>
              <a:rPr lang="en-GB" sz="2400" b="1" dirty="0">
                <a:solidFill>
                  <a:schemeClr val="tx2"/>
                </a:solidFill>
                <a:latin typeface="+mn-lt"/>
              </a:rPr>
            </a:br>
            <a:r>
              <a:rPr lang="en-GB" sz="2400" b="1" dirty="0">
                <a:solidFill>
                  <a:schemeClr val="tx2"/>
                </a:solidFill>
                <a:latin typeface="+mn-lt"/>
              </a:rPr>
              <a:t>OUR FAVOURITE TEAM!</a:t>
            </a:r>
          </a:p>
        </p:txBody>
      </p:sp>
    </p:spTree>
    <p:extLst>
      <p:ext uri="{BB962C8B-B14F-4D97-AF65-F5344CB8AC3E}">
        <p14:creationId xmlns:p14="http://schemas.microsoft.com/office/powerpoint/2010/main" val="36547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1163204" y="2024057"/>
            <a:ext cx="7025267"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678035" y="2749344"/>
            <a:ext cx="5995603" cy="2246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In this lesson, we’ll explore the diverse culture that we live in, learn about equality and discrimination </a:t>
            </a:r>
            <a:br>
              <a:rPr lang="en-GB" sz="2800" dirty="0">
                <a:latin typeface="+mn-lt"/>
                <a:cs typeface="Arial" panose="020B0604020202020204" pitchFamily="34" charset="0"/>
              </a:rPr>
            </a:br>
            <a:r>
              <a:rPr lang="en-GB" sz="2800" dirty="0">
                <a:latin typeface="+mn-lt"/>
                <a:cs typeface="Arial" panose="020B0604020202020204" pitchFamily="34" charset="0"/>
              </a:rPr>
              <a:t>and consider how to be respectful and inclusive of all. </a:t>
            </a:r>
          </a:p>
        </p:txBody>
      </p:sp>
      <p:pic>
        <p:nvPicPr>
          <p:cNvPr id="5" name="Image" descr="Image">
            <a:extLst>
              <a:ext uri="{FF2B5EF4-FFF2-40B4-BE49-F238E27FC236}">
                <a16:creationId xmlns:a16="http://schemas.microsoft.com/office/drawing/2014/main" id="{90F933E6-8A73-456B-9115-15BC5B03C6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0190" y="3870889"/>
            <a:ext cx="1701212" cy="2250440"/>
          </a:xfrm>
          <a:prstGeom prst="rect">
            <a:avLst/>
          </a:prstGeom>
          <a:ln w="12700">
            <a:miter lim="400000"/>
          </a:ln>
        </p:spPr>
      </p:pic>
      <p:pic>
        <p:nvPicPr>
          <p:cNvPr id="10" name="Picture 9" descr="A picture containing shirt&#10;&#10;Description automatically generated">
            <a:extLst>
              <a:ext uri="{FF2B5EF4-FFF2-40B4-BE49-F238E27FC236}">
                <a16:creationId xmlns:a16="http://schemas.microsoft.com/office/drawing/2014/main" id="{19FBA27B-926B-461A-987A-DF785D590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13" y="1864429"/>
            <a:ext cx="1305432" cy="3978166"/>
          </a:xfrm>
          <a:prstGeom prst="rect">
            <a:avLst/>
          </a:prstGeom>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#EqualityForAll</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20</a:t>
            </a:fld>
            <a:endParaRPr lang="en-GB"/>
          </a:p>
        </p:txBody>
      </p:sp>
    </p:spTree>
    <p:extLst>
      <p:ext uri="{BB962C8B-B14F-4D97-AF65-F5344CB8AC3E}">
        <p14:creationId xmlns:p14="http://schemas.microsoft.com/office/powerpoint/2010/main" val="24626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lag&#10;&#10;Description automatically generated">
            <a:extLst>
              <a:ext uri="{FF2B5EF4-FFF2-40B4-BE49-F238E27FC236}">
                <a16:creationId xmlns:a16="http://schemas.microsoft.com/office/drawing/2014/main" id="{0AFE079A-5ECC-48E6-B90A-424122B080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73"/>
          <a:stretch/>
        </p:blipFill>
        <p:spPr>
          <a:xfrm>
            <a:off x="1791394" y="3829260"/>
            <a:ext cx="5561210" cy="2845683"/>
          </a:xfrm>
          <a:prstGeom prst="rect">
            <a:avLst/>
          </a:prstGeom>
        </p:spPr>
      </p:pic>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#EqualityForAll</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605898"/>
            <a:ext cx="8229600" cy="2597967"/>
          </a:xfrm>
        </p:spPr>
        <p:txBody>
          <a:bodyPr>
            <a:noAutofit/>
          </a:bodyPr>
          <a:lstStyle/>
          <a:p>
            <a:r>
              <a:rPr lang="en-GB" dirty="0"/>
              <a:t>Create a campaign for greater equality within your school or local </a:t>
            </a:r>
            <a:br>
              <a:rPr lang="en-GB" dirty="0"/>
            </a:br>
            <a:r>
              <a:rPr lang="en-GB" dirty="0"/>
              <a:t>community for a group of people with a protected characteristic.</a:t>
            </a:r>
          </a:p>
          <a:p>
            <a:pPr algn="l"/>
            <a:endParaRPr lang="en-GB" dirty="0"/>
          </a:p>
          <a:p>
            <a:r>
              <a:rPr lang="en-GB" sz="2000" dirty="0">
                <a:solidFill>
                  <a:schemeClr val="tx2"/>
                </a:solidFill>
              </a:rPr>
              <a:t>What challenges does this group face?</a:t>
            </a:r>
          </a:p>
          <a:p>
            <a:r>
              <a:rPr lang="en-GB" sz="2000" dirty="0">
                <a:solidFill>
                  <a:schemeClr val="tx2"/>
                </a:solidFill>
              </a:rPr>
              <a:t>What could help to ensure they are treated equally?</a:t>
            </a:r>
          </a:p>
          <a:p>
            <a:r>
              <a:rPr lang="en-GB" sz="2000" dirty="0">
                <a:solidFill>
                  <a:schemeClr val="tx2"/>
                </a:solidFill>
              </a:rPr>
              <a:t>How would you end discrimination against them?</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21</a:t>
            </a:fld>
            <a:endParaRPr lang="en-GB"/>
          </a:p>
        </p:txBody>
      </p:sp>
      <p:pic>
        <p:nvPicPr>
          <p:cNvPr id="13" name="accents_nologo.png" descr="accents_nologo.png">
            <a:extLst>
              <a:ext uri="{FF2B5EF4-FFF2-40B4-BE49-F238E27FC236}">
                <a16:creationId xmlns:a16="http://schemas.microsoft.com/office/drawing/2014/main" id="{D4B9B7E9-F532-468A-B339-A63E947BE6ED}"/>
              </a:ext>
            </a:extLst>
          </p:cNvPr>
          <p:cNvPicPr>
            <a:picLocks noChangeAspect="1"/>
          </p:cNvPicPr>
          <p:nvPr/>
        </p:nvPicPr>
        <p:blipFill rotWithShape="1">
          <a:blip r:embed="rId3"/>
          <a:srcRect t="87316" b="2517"/>
          <a:stretch/>
        </p:blipFill>
        <p:spPr>
          <a:xfrm>
            <a:off x="0" y="6160772"/>
            <a:ext cx="9144000" cy="697228"/>
          </a:xfrm>
          <a:prstGeom prst="rect">
            <a:avLst/>
          </a:prstGeom>
          <a:ln w="12700">
            <a:miter lim="400000"/>
          </a:ln>
        </p:spPr>
      </p:pic>
    </p:spTree>
    <p:extLst>
      <p:ext uri="{BB962C8B-B14F-4D97-AF65-F5344CB8AC3E}">
        <p14:creationId xmlns:p14="http://schemas.microsoft.com/office/powerpoint/2010/main" val="341040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WHAT CAN I DO?</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22</a:t>
            </a:fld>
            <a:endParaRPr lang="en-GB"/>
          </a:p>
        </p:txBody>
      </p:sp>
    </p:spTree>
    <p:extLst>
      <p:ext uri="{BB962C8B-B14F-4D97-AF65-F5344CB8AC3E}">
        <p14:creationId xmlns:p14="http://schemas.microsoft.com/office/powerpoint/2010/main" val="476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WHAT CAN I DO?</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a:xfrm>
            <a:off x="457199" y="1783933"/>
            <a:ext cx="8229600" cy="501650"/>
          </a:xfrm>
        </p:spPr>
        <p:txBody>
          <a:bodyPr>
            <a:normAutofit/>
          </a:bodyPr>
          <a:lstStyle/>
          <a:p>
            <a:r>
              <a:rPr lang="en-GB" sz="2400" b="1" dirty="0"/>
              <a:t>Complete the sentence:</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23</a:t>
            </a:fld>
            <a:endParaRPr lang="en-GB"/>
          </a:p>
        </p:txBody>
      </p:sp>
      <p:pic>
        <p:nvPicPr>
          <p:cNvPr id="6" name="Image" descr="Image">
            <a:extLst>
              <a:ext uri="{FF2B5EF4-FFF2-40B4-BE49-F238E27FC236}">
                <a16:creationId xmlns:a16="http://schemas.microsoft.com/office/drawing/2014/main" id="{D33F9B41-80F4-4FEA-8B50-7806B13C418D}"/>
              </a:ext>
            </a:extLst>
          </p:cNvPr>
          <p:cNvPicPr>
            <a:picLocks noChangeAspect="1"/>
          </p:cNvPicPr>
          <p:nvPr/>
        </p:nvPicPr>
        <p:blipFill>
          <a:blip r:embed="rId2"/>
          <a:stretch>
            <a:fillRect/>
          </a:stretch>
        </p:blipFill>
        <p:spPr>
          <a:xfrm>
            <a:off x="1721518" y="3429000"/>
            <a:ext cx="5700964" cy="2836801"/>
          </a:xfrm>
          <a:prstGeom prst="rect">
            <a:avLst/>
          </a:prstGeom>
          <a:ln w="12700">
            <a:miter lim="400000"/>
          </a:ln>
        </p:spPr>
      </p:pic>
      <p:sp>
        <p:nvSpPr>
          <p:cNvPr id="5" name="Rectangle 4">
            <a:extLst>
              <a:ext uri="{FF2B5EF4-FFF2-40B4-BE49-F238E27FC236}">
                <a16:creationId xmlns:a16="http://schemas.microsoft.com/office/drawing/2014/main" id="{757D1950-68B1-4E9A-80A1-D2AB7148EFDA}"/>
              </a:ext>
            </a:extLst>
          </p:cNvPr>
          <p:cNvSpPr/>
          <p:nvPr/>
        </p:nvSpPr>
        <p:spPr>
          <a:xfrm>
            <a:off x="1291689" y="2397622"/>
            <a:ext cx="6560622" cy="779097"/>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R="0" defTabSz="457200" rtl="0" fontAlgn="auto" latinLnBrk="0" hangingPunct="0">
              <a:lnSpc>
                <a:spcPct val="100000"/>
              </a:lnSpc>
              <a:spcBef>
                <a:spcPts val="0"/>
              </a:spcBef>
              <a:spcAft>
                <a:spcPts val="600"/>
              </a:spcAft>
              <a:buClrTx/>
              <a:buSzTx/>
              <a:tabLst/>
            </a:pPr>
            <a:r>
              <a:rPr lang="en-GB" sz="1800" b="1" dirty="0">
                <a:latin typeface="+mn-lt"/>
              </a:rPr>
              <a:t>I will be respectful and inclusive to others by…</a:t>
            </a:r>
          </a:p>
        </p:txBody>
      </p:sp>
    </p:spTree>
    <p:extLst>
      <p:ext uri="{BB962C8B-B14F-4D97-AF65-F5344CB8AC3E}">
        <p14:creationId xmlns:p14="http://schemas.microsoft.com/office/powerpoint/2010/main" val="12084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RELATIONSHIPS</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INCLUSIVITY</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24</a:t>
            </a:fld>
            <a:endParaRPr lang="en-GB"/>
          </a:p>
        </p:txBody>
      </p:sp>
    </p:spTree>
    <p:extLst>
      <p:ext uri="{BB962C8B-B14F-4D97-AF65-F5344CB8AC3E}">
        <p14:creationId xmlns:p14="http://schemas.microsoft.com/office/powerpoint/2010/main" val="22705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4" name="Group 13">
            <a:extLst>
              <a:ext uri="{FF2B5EF4-FFF2-40B4-BE49-F238E27FC236}">
                <a16:creationId xmlns:a16="http://schemas.microsoft.com/office/drawing/2014/main" id="{3CB48F0C-60AF-493E-B26A-08A81A9DAE05}"/>
              </a:ext>
            </a:extLst>
          </p:cNvPr>
          <p:cNvGrpSpPr/>
          <p:nvPr/>
        </p:nvGrpSpPr>
        <p:grpSpPr>
          <a:xfrm>
            <a:off x="873496" y="2709088"/>
            <a:ext cx="7331938" cy="2386777"/>
            <a:chOff x="873496" y="2709088"/>
            <a:chExt cx="7331938" cy="2386777"/>
          </a:xfrm>
        </p:grpSpPr>
        <p:sp>
          <p:nvSpPr>
            <p:cNvPr id="15" name="KIND">
              <a:extLst>
                <a:ext uri="{FF2B5EF4-FFF2-40B4-BE49-F238E27FC236}">
                  <a16:creationId xmlns:a16="http://schemas.microsoft.com/office/drawing/2014/main" id="{7D090FEC-9F4F-4192-9CD7-7E4278E09CD5}"/>
                </a:ext>
              </a:extLst>
            </p:cNvPr>
            <p:cNvSpPr txBox="1"/>
            <p:nvPr/>
          </p:nvSpPr>
          <p:spPr>
            <a:xfrm>
              <a:off x="7113939" y="2709462"/>
              <a:ext cx="103168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16" name="HEAR">
              <a:extLst>
                <a:ext uri="{FF2B5EF4-FFF2-40B4-BE49-F238E27FC236}">
                  <a16:creationId xmlns:a16="http://schemas.microsoft.com/office/drawing/2014/main" id="{C759EB58-59BA-47C8-90B8-6AF1442D189D}"/>
                </a:ext>
              </a:extLst>
            </p:cNvPr>
            <p:cNvSpPr txBox="1"/>
            <p:nvPr/>
          </p:nvSpPr>
          <p:spPr>
            <a:xfrm>
              <a:off x="1013756" y="2709088"/>
              <a:ext cx="1180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17" name="UNDERSTAND">
              <a:extLst>
                <a:ext uri="{FF2B5EF4-FFF2-40B4-BE49-F238E27FC236}">
                  <a16:creationId xmlns:a16="http://schemas.microsoft.com/office/drawing/2014/main" id="{5CDD2470-40B6-4EBB-8996-EE3E1DF7B54C}"/>
                </a:ext>
              </a:extLst>
            </p:cNvPr>
            <p:cNvSpPr txBox="1"/>
            <p:nvPr/>
          </p:nvSpPr>
          <p:spPr>
            <a:xfrm>
              <a:off x="3170823" y="4541871"/>
              <a:ext cx="27821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18" name="SPEAK">
              <a:extLst>
                <a:ext uri="{FF2B5EF4-FFF2-40B4-BE49-F238E27FC236}">
                  <a16:creationId xmlns:a16="http://schemas.microsoft.com/office/drawing/2014/main" id="{F798A0FE-83F9-4DBC-94D6-7F6195A46631}"/>
                </a:ext>
              </a:extLst>
            </p:cNvPr>
            <p:cNvSpPr txBox="1"/>
            <p:nvPr/>
          </p:nvSpPr>
          <p:spPr>
            <a:xfrm>
              <a:off x="6789025" y="4541871"/>
              <a:ext cx="141640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19" name="RESPECT">
              <a:extLst>
                <a:ext uri="{FF2B5EF4-FFF2-40B4-BE49-F238E27FC236}">
                  <a16:creationId xmlns:a16="http://schemas.microsoft.com/office/drawing/2014/main" id="{67C07717-BADD-4D14-9B27-701B6B579C6A}"/>
                </a:ext>
              </a:extLst>
            </p:cNvPr>
            <p:cNvSpPr txBox="1"/>
            <p:nvPr/>
          </p:nvSpPr>
          <p:spPr>
            <a:xfrm>
              <a:off x="3607645" y="2709462"/>
              <a:ext cx="190853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20" name="LISTEN">
              <a:extLst>
                <a:ext uri="{FF2B5EF4-FFF2-40B4-BE49-F238E27FC236}">
                  <a16:creationId xmlns:a16="http://schemas.microsoft.com/office/drawing/2014/main" id="{2C14066B-EAC2-4CD5-AF93-D8932B251E75}"/>
                </a:ext>
              </a:extLst>
            </p:cNvPr>
            <p:cNvSpPr txBox="1"/>
            <p:nvPr/>
          </p:nvSpPr>
          <p:spPr>
            <a:xfrm>
              <a:off x="873496" y="4541871"/>
              <a:ext cx="146129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21" name="UNDERSTAND">
              <a:extLst>
                <a:ext uri="{FF2B5EF4-FFF2-40B4-BE49-F238E27FC236}">
                  <a16:creationId xmlns:a16="http://schemas.microsoft.com/office/drawing/2014/main" id="{46A22B64-3990-4A30-BC6A-473FB6E0CA92}"/>
                </a:ext>
              </a:extLst>
            </p:cNvPr>
            <p:cNvSpPr txBox="1"/>
            <p:nvPr/>
          </p:nvSpPr>
          <p:spPr>
            <a:xfrm>
              <a:off x="1637340" y="3537447"/>
              <a:ext cx="2445537"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22" name="UNDERSTAND">
              <a:extLst>
                <a:ext uri="{FF2B5EF4-FFF2-40B4-BE49-F238E27FC236}">
                  <a16:creationId xmlns:a16="http://schemas.microsoft.com/office/drawing/2014/main" id="{E2A5949F-3213-406D-93F4-563CBB9DCF3F}"/>
                </a:ext>
              </a:extLst>
            </p:cNvPr>
            <p:cNvSpPr txBox="1"/>
            <p:nvPr/>
          </p:nvSpPr>
          <p:spPr>
            <a:xfrm>
              <a:off x="5391374" y="3494659"/>
              <a:ext cx="197265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DEFINITION CHALLENGE</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DEFINITION CHALLENGE</a:t>
            </a:r>
          </a:p>
        </p:txBody>
      </p:sp>
      <p:sp>
        <p:nvSpPr>
          <p:cNvPr id="3" name="Text Placeholder 2">
            <a:extLst>
              <a:ext uri="{FF2B5EF4-FFF2-40B4-BE49-F238E27FC236}">
                <a16:creationId xmlns:a16="http://schemas.microsoft.com/office/drawing/2014/main" id="{BBB6D796-638C-4CFA-9A58-2D1A837C47E7}"/>
              </a:ext>
            </a:extLst>
          </p:cNvPr>
          <p:cNvSpPr>
            <a:spLocks noGrp="1"/>
          </p:cNvSpPr>
          <p:nvPr>
            <p:ph type="body" sz="quarter" idx="10"/>
          </p:nvPr>
        </p:nvSpPr>
        <p:spPr>
          <a:xfrm>
            <a:off x="457199" y="1605899"/>
            <a:ext cx="8229600" cy="501650"/>
          </a:xfrm>
        </p:spPr>
        <p:txBody>
          <a:bodyPr>
            <a:normAutofit/>
          </a:bodyPr>
          <a:lstStyle/>
          <a:p>
            <a:r>
              <a:rPr lang="en-GB" sz="2400" b="1" dirty="0"/>
              <a:t>Diversity and Equality</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5</a:t>
            </a:fld>
            <a:endParaRPr lang="en-GB"/>
          </a:p>
        </p:txBody>
      </p:sp>
      <p:sp>
        <p:nvSpPr>
          <p:cNvPr id="24" name="Rectangle 23">
            <a:extLst>
              <a:ext uri="{FF2B5EF4-FFF2-40B4-BE49-F238E27FC236}">
                <a16:creationId xmlns:a16="http://schemas.microsoft.com/office/drawing/2014/main" id="{3F72B2F0-5578-4392-9854-3134549008BA}"/>
              </a:ext>
            </a:extLst>
          </p:cNvPr>
          <p:cNvSpPr/>
          <p:nvPr/>
        </p:nvSpPr>
        <p:spPr>
          <a:xfrm>
            <a:off x="678093" y="2921330"/>
            <a:ext cx="7787812" cy="1296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r>
              <a:rPr lang="en-GB" sz="2800" b="1" dirty="0"/>
              <a:t>Diversity</a:t>
            </a:r>
            <a:endParaRPr lang="en-GB" sz="2000" b="1" dirty="0"/>
          </a:p>
          <a:p>
            <a:r>
              <a:rPr lang="en-GB" sz="2400" dirty="0"/>
              <a:t>The condition or fact of being different or varied</a:t>
            </a:r>
          </a:p>
        </p:txBody>
      </p:sp>
      <p:sp>
        <p:nvSpPr>
          <p:cNvPr id="5" name="Rectangle 4">
            <a:extLst>
              <a:ext uri="{FF2B5EF4-FFF2-40B4-BE49-F238E27FC236}">
                <a16:creationId xmlns:a16="http://schemas.microsoft.com/office/drawing/2014/main" id="{8E99731D-F135-403D-808F-4E83CDE24932}"/>
              </a:ext>
            </a:extLst>
          </p:cNvPr>
          <p:cNvSpPr/>
          <p:nvPr/>
        </p:nvSpPr>
        <p:spPr>
          <a:xfrm>
            <a:off x="678094" y="4370119"/>
            <a:ext cx="7787812" cy="1441869"/>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r>
              <a:rPr lang="en-GB" sz="2800" b="1" dirty="0">
                <a:solidFill>
                  <a:schemeClr val="tx2"/>
                </a:solidFill>
              </a:rPr>
              <a:t>Equality</a:t>
            </a:r>
            <a:endParaRPr lang="en-GB" sz="2000" b="1" dirty="0">
              <a:solidFill>
                <a:schemeClr val="tx2"/>
              </a:solidFill>
            </a:endParaRPr>
          </a:p>
          <a:p>
            <a:r>
              <a:rPr lang="en-GB" sz="2400" dirty="0">
                <a:solidFill>
                  <a:schemeClr val="tx2"/>
                </a:solidFill>
              </a:rPr>
              <a:t>The state of being equal, especially in </a:t>
            </a:r>
            <a:br>
              <a:rPr lang="en-GB" sz="2400" dirty="0">
                <a:solidFill>
                  <a:schemeClr val="tx2"/>
                </a:solidFill>
              </a:rPr>
            </a:br>
            <a:r>
              <a:rPr lang="en-GB" sz="2400" dirty="0">
                <a:solidFill>
                  <a:schemeClr val="tx2"/>
                </a:solidFill>
              </a:rPr>
              <a:t>status, rights, or opportunities</a:t>
            </a:r>
          </a:p>
        </p:txBody>
      </p:sp>
      <p:sp>
        <p:nvSpPr>
          <p:cNvPr id="7" name="Text Placeholder 2">
            <a:extLst>
              <a:ext uri="{FF2B5EF4-FFF2-40B4-BE49-F238E27FC236}">
                <a16:creationId xmlns:a16="http://schemas.microsoft.com/office/drawing/2014/main" id="{BD9AB423-44D8-4651-8E14-F39CF0446CD8}"/>
              </a:ext>
            </a:extLst>
          </p:cNvPr>
          <p:cNvSpPr txBox="1">
            <a:spLocks/>
          </p:cNvSpPr>
          <p:nvPr/>
        </p:nvSpPr>
        <p:spPr>
          <a:xfrm>
            <a:off x="457199" y="2135205"/>
            <a:ext cx="8229600" cy="501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hangingPunct="1"/>
            <a:r>
              <a:rPr lang="en-GB" sz="2400" dirty="0"/>
              <a:t>What do you think the definitions are? </a:t>
            </a:r>
          </a:p>
        </p:txBody>
      </p:sp>
    </p:spTree>
    <p:extLst>
      <p:ext uri="{BB962C8B-B14F-4D97-AF65-F5344CB8AC3E}">
        <p14:creationId xmlns:p14="http://schemas.microsoft.com/office/powerpoint/2010/main" val="15366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UNDERSTANDING SIMILARITIES </a:t>
            </a:r>
            <a:br>
              <a:rPr lang="en-GB" dirty="0"/>
            </a:br>
            <a:r>
              <a:rPr lang="en-GB" dirty="0"/>
              <a:t>AND DIFFERENCES</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1700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ll Outline Template - ClipArt Best | Person outline, Person ...">
            <a:extLst>
              <a:ext uri="{FF2B5EF4-FFF2-40B4-BE49-F238E27FC236}">
                <a16:creationId xmlns:a16="http://schemas.microsoft.com/office/drawing/2014/main" id="{9A2AFBEA-014F-4CFF-83F6-B48BDC03AC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68" t="4634" r="18759" b="12462"/>
          <a:stretch/>
        </p:blipFill>
        <p:spPr bwMode="auto">
          <a:xfrm>
            <a:off x="3837632" y="3456448"/>
            <a:ext cx="1652819" cy="2802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619166"/>
            <a:ext cx="8229600" cy="1120734"/>
          </a:xfrm>
        </p:spPr>
        <p:txBody>
          <a:bodyPr>
            <a:normAutofit/>
          </a:bodyPr>
          <a:lstStyle/>
          <a:p>
            <a:r>
              <a:rPr lang="en-GB" dirty="0"/>
              <a:t>HOW ARE WE DIVERSE?</a:t>
            </a:r>
          </a:p>
        </p:txBody>
      </p:sp>
      <p:sp>
        <p:nvSpPr>
          <p:cNvPr id="3" name="Text Placeholder 2">
            <a:extLst>
              <a:ext uri="{FF2B5EF4-FFF2-40B4-BE49-F238E27FC236}">
                <a16:creationId xmlns:a16="http://schemas.microsoft.com/office/drawing/2014/main" id="{196AD873-8AE3-4350-B0A9-0DE2BC9657CC}"/>
              </a:ext>
            </a:extLst>
          </p:cNvPr>
          <p:cNvSpPr>
            <a:spLocks noGrp="1"/>
          </p:cNvSpPr>
          <p:nvPr>
            <p:ph type="body" sz="quarter" idx="10"/>
          </p:nvPr>
        </p:nvSpPr>
        <p:spPr>
          <a:xfrm>
            <a:off x="457199" y="1463943"/>
            <a:ext cx="8229600" cy="1992505"/>
          </a:xfrm>
        </p:spPr>
        <p:txBody>
          <a:bodyPr anchor="ctr">
            <a:normAutofit/>
          </a:bodyPr>
          <a:lstStyle/>
          <a:p>
            <a:pPr>
              <a:spcBef>
                <a:spcPts val="0"/>
              </a:spcBef>
              <a:spcAft>
                <a:spcPts val="1200"/>
              </a:spcAft>
            </a:pPr>
            <a:r>
              <a:rPr lang="en-GB" sz="2000" dirty="0"/>
              <a:t>On a large piece of paper, draw the outline of a person. </a:t>
            </a:r>
          </a:p>
          <a:p>
            <a:pPr>
              <a:spcBef>
                <a:spcPts val="0"/>
              </a:spcBef>
              <a:spcAft>
                <a:spcPts val="1200"/>
              </a:spcAft>
            </a:pPr>
            <a:r>
              <a:rPr lang="en-GB" sz="2000" dirty="0"/>
              <a:t>Outside of that person, mind map all the ways </a:t>
            </a:r>
            <a:br>
              <a:rPr lang="en-GB" sz="2000" dirty="0"/>
            </a:br>
            <a:r>
              <a:rPr lang="en-GB" sz="2000" dirty="0"/>
              <a:t>that we can be different from one another.</a:t>
            </a:r>
          </a:p>
          <a:p>
            <a:pPr>
              <a:spcBef>
                <a:spcPts val="0"/>
              </a:spcBef>
              <a:spcAft>
                <a:spcPts val="1200"/>
              </a:spcAft>
            </a:pPr>
            <a:r>
              <a:rPr lang="en-GB" sz="2000" b="1" dirty="0"/>
              <a:t>How many can you think of?</a:t>
            </a:r>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7</a:t>
            </a:fld>
            <a:endParaRPr lang="en-GB"/>
          </a:p>
        </p:txBody>
      </p:sp>
      <p:pic>
        <p:nvPicPr>
          <p:cNvPr id="11" name="Picture 10">
            <a:extLst>
              <a:ext uri="{FF2B5EF4-FFF2-40B4-BE49-F238E27FC236}">
                <a16:creationId xmlns:a16="http://schemas.microsoft.com/office/drawing/2014/main" id="{040CA2E6-F187-4E4F-9F91-4C5AE726360C}"/>
              </a:ext>
            </a:extLst>
          </p:cNvPr>
          <p:cNvPicPr>
            <a:picLocks noChangeAspect="1"/>
          </p:cNvPicPr>
          <p:nvPr/>
        </p:nvPicPr>
        <p:blipFill>
          <a:blip r:embed="rId3"/>
          <a:stretch>
            <a:fillRect/>
          </a:stretch>
        </p:blipFill>
        <p:spPr>
          <a:xfrm rot="874381">
            <a:off x="6464260" y="3718613"/>
            <a:ext cx="1842962" cy="1112639"/>
          </a:xfrm>
          <a:prstGeom prst="rect">
            <a:avLst/>
          </a:prstGeom>
        </p:spPr>
      </p:pic>
      <p:pic>
        <p:nvPicPr>
          <p:cNvPr id="19" name="Image" descr="Image">
            <a:extLst>
              <a:ext uri="{FF2B5EF4-FFF2-40B4-BE49-F238E27FC236}">
                <a16:creationId xmlns:a16="http://schemas.microsoft.com/office/drawing/2014/main" id="{C3FEDD63-BF62-4EFC-B8BC-B6BDD1C4DAA1}"/>
              </a:ext>
            </a:extLst>
          </p:cNvPr>
          <p:cNvPicPr>
            <a:picLocks noChangeAspect="1"/>
          </p:cNvPicPr>
          <p:nvPr/>
        </p:nvPicPr>
        <p:blipFill>
          <a:blip r:embed="rId4"/>
          <a:stretch>
            <a:fillRect/>
          </a:stretch>
        </p:blipFill>
        <p:spPr>
          <a:xfrm>
            <a:off x="4701110" y="4154745"/>
            <a:ext cx="1885042" cy="120188"/>
          </a:xfrm>
          <a:prstGeom prst="rect">
            <a:avLst/>
          </a:prstGeom>
          <a:ln w="12700">
            <a:miter lim="400000"/>
          </a:ln>
        </p:spPr>
      </p:pic>
    </p:spTree>
    <p:extLst>
      <p:ext uri="{BB962C8B-B14F-4D97-AF65-F5344CB8AC3E}">
        <p14:creationId xmlns:p14="http://schemas.microsoft.com/office/powerpoint/2010/main" val="8775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tue of a person&#10;&#10;Description automatically generated">
            <a:extLst>
              <a:ext uri="{FF2B5EF4-FFF2-40B4-BE49-F238E27FC236}">
                <a16:creationId xmlns:a16="http://schemas.microsoft.com/office/drawing/2014/main" id="{44B4B803-DD0D-48A0-A480-0B8424FFBC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4" t="386" r="21981"/>
          <a:stretch/>
        </p:blipFill>
        <p:spPr>
          <a:xfrm>
            <a:off x="6132544" y="2522070"/>
            <a:ext cx="2718134" cy="3072893"/>
          </a:xfrm>
          <a:prstGeom prst="rect">
            <a:avLst/>
          </a:prstGeom>
          <a:solidFill>
            <a:srgbClr val="FFFFFF">
              <a:shade val="85000"/>
            </a:srgbClr>
          </a:solidFill>
          <a:ln w="57150" cap="sq">
            <a:noFill/>
            <a:miter lim="800000"/>
          </a:ln>
          <a:effectLst/>
        </p:spPr>
      </p:pic>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a:xfrm>
            <a:off x="457199" y="640108"/>
            <a:ext cx="8229600" cy="1069910"/>
          </a:xfrm>
        </p:spPr>
        <p:txBody>
          <a:bodyPr>
            <a:normAutofit/>
          </a:bodyPr>
          <a:lstStyle/>
          <a:p>
            <a:r>
              <a:rPr lang="en-GB" dirty="0"/>
              <a:t>PROTECTED CHARACTERISTICS</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8</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457199" y="2510150"/>
            <a:ext cx="5271246" cy="1811329"/>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solidFill>
                <a:effectLst/>
                <a:uFillTx/>
                <a:latin typeface="+mj-lt"/>
                <a:ea typeface="+mj-ea"/>
                <a:cs typeface="+mj-cs"/>
                <a:sym typeface="Helvetica"/>
              </a:rPr>
              <a:t>Under the Equality Act 2010</a:t>
            </a:r>
            <a:br>
              <a:rPr kumimoji="0" lang="en-GB" sz="2000" b="0" i="0" u="none" strike="noStrike" cap="none" spc="0" normalizeH="0" baseline="0" dirty="0">
                <a:ln>
                  <a:noFill/>
                </a:ln>
                <a:solidFill>
                  <a:schemeClr val="tx2"/>
                </a:solidFill>
                <a:effectLst/>
                <a:uFillTx/>
                <a:latin typeface="+mj-lt"/>
                <a:ea typeface="+mj-ea"/>
                <a:cs typeface="+mj-cs"/>
                <a:sym typeface="Helvetica"/>
              </a:rPr>
            </a:br>
            <a:r>
              <a:rPr kumimoji="0" lang="en-GB" sz="2000" b="0" i="0" u="none" strike="noStrike" cap="none" spc="0" normalizeH="0" baseline="0" dirty="0">
                <a:ln>
                  <a:noFill/>
                </a:ln>
                <a:solidFill>
                  <a:schemeClr val="tx2"/>
                </a:solidFill>
                <a:effectLst/>
                <a:uFillTx/>
                <a:latin typeface="+mj-lt"/>
                <a:ea typeface="+mj-ea"/>
                <a:cs typeface="+mj-cs"/>
                <a:sym typeface="Helvetica"/>
              </a:rPr>
              <a:t>there are nine protected characteristics.</a:t>
            </a:r>
          </a:p>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It is illegal to discriminate against a person based on any of these characteristics. </a:t>
            </a:r>
          </a:p>
        </p:txBody>
      </p:sp>
      <p:sp>
        <p:nvSpPr>
          <p:cNvPr id="13" name="Rectangle 12">
            <a:extLst>
              <a:ext uri="{FF2B5EF4-FFF2-40B4-BE49-F238E27FC236}">
                <a16:creationId xmlns:a16="http://schemas.microsoft.com/office/drawing/2014/main" id="{804CEA82-7837-4D18-AA98-2AFBE416F718}"/>
              </a:ext>
            </a:extLst>
          </p:cNvPr>
          <p:cNvSpPr/>
          <p:nvPr/>
        </p:nvSpPr>
        <p:spPr>
          <a:xfrm>
            <a:off x="457199" y="4496844"/>
            <a:ext cx="5271246" cy="1133707"/>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r>
              <a:rPr kumimoji="0" lang="en-GB" sz="2000" b="1" i="0" u="none" strike="noStrike" cap="none" spc="0" normalizeH="0" baseline="0" dirty="0">
                <a:ln>
                  <a:noFill/>
                </a:ln>
                <a:solidFill>
                  <a:schemeClr val="bg1"/>
                </a:solidFill>
                <a:effectLst/>
                <a:uFillTx/>
                <a:latin typeface="+mj-lt"/>
                <a:ea typeface="+mj-ea"/>
                <a:cs typeface="+mj-cs"/>
                <a:sym typeface="Helvetica"/>
              </a:rPr>
              <a:t>Look at your mind map. </a:t>
            </a:r>
          </a:p>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1"/>
                </a:solidFill>
                <a:effectLst/>
                <a:uFillTx/>
                <a:latin typeface="+mj-lt"/>
                <a:ea typeface="+mj-ea"/>
                <a:cs typeface="+mj-cs"/>
                <a:sym typeface="Helvetica"/>
              </a:rPr>
              <a:t>Circle any that you think could </a:t>
            </a:r>
            <a:br>
              <a:rPr kumimoji="0" lang="en-GB" sz="2000" b="0" i="0" u="none" strike="noStrike" cap="none" spc="0" normalizeH="0" baseline="0" dirty="0">
                <a:ln>
                  <a:noFill/>
                </a:ln>
                <a:solidFill>
                  <a:schemeClr val="bg1"/>
                </a:solidFill>
                <a:effectLst/>
                <a:uFillTx/>
                <a:latin typeface="+mj-lt"/>
                <a:ea typeface="+mj-ea"/>
                <a:cs typeface="+mj-cs"/>
                <a:sym typeface="Helvetica"/>
              </a:rPr>
            </a:br>
            <a:r>
              <a:rPr kumimoji="0" lang="en-GB" sz="2000" b="0" i="0" u="none" strike="noStrike" cap="none" spc="0" normalizeH="0" baseline="0" dirty="0">
                <a:ln>
                  <a:noFill/>
                </a:ln>
                <a:solidFill>
                  <a:schemeClr val="bg1"/>
                </a:solidFill>
                <a:effectLst/>
                <a:uFillTx/>
                <a:latin typeface="+mj-lt"/>
                <a:ea typeface="+mj-ea"/>
                <a:cs typeface="+mj-cs"/>
                <a:sym typeface="Helvetica"/>
              </a:rPr>
              <a:t>be protected characteristics.</a:t>
            </a:r>
          </a:p>
        </p:txBody>
      </p:sp>
    </p:spTree>
    <p:extLst>
      <p:ext uri="{BB962C8B-B14F-4D97-AF65-F5344CB8AC3E}">
        <p14:creationId xmlns:p14="http://schemas.microsoft.com/office/powerpoint/2010/main" val="10927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a:xfrm>
            <a:off x="457199" y="817908"/>
            <a:ext cx="8229600" cy="701044"/>
          </a:xfrm>
        </p:spPr>
        <p:txBody>
          <a:bodyPr>
            <a:normAutofit/>
          </a:bodyPr>
          <a:lstStyle/>
          <a:p>
            <a:r>
              <a:rPr lang="en-GB" dirty="0"/>
              <a:t>PROTECTED CHARACTERISTICS</a:t>
            </a:r>
          </a:p>
        </p:txBody>
      </p:sp>
      <p:sp>
        <p:nvSpPr>
          <p:cNvPr id="3" name="Text Placeholder 2">
            <a:extLst>
              <a:ext uri="{FF2B5EF4-FFF2-40B4-BE49-F238E27FC236}">
                <a16:creationId xmlns:a16="http://schemas.microsoft.com/office/drawing/2014/main" id="{AC23CD11-1283-446B-9281-EF4125E5BE35}"/>
              </a:ext>
            </a:extLst>
          </p:cNvPr>
          <p:cNvSpPr>
            <a:spLocks noGrp="1"/>
          </p:cNvSpPr>
          <p:nvPr>
            <p:ph type="body" sz="quarter" idx="10"/>
          </p:nvPr>
        </p:nvSpPr>
        <p:spPr/>
        <p:txBody>
          <a:bodyPr/>
          <a:lstStyle/>
          <a:p>
            <a:r>
              <a:rPr lang="en-GB" dirty="0"/>
              <a:t>How many did you correctly identify?</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9</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647700" y="2510150"/>
            <a:ext cx="8039096" cy="2252350"/>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68000" rIns="180000" bIns="45718" numCol="2" spcCol="38100" rtlCol="0" anchor="ctr">
            <a:noAutofit/>
          </a:bodyPr>
          <a:lstStyle/>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Age			</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Marriage and civil partnership</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Sex</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Religion or belief</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Sexual orientation	</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endParaRPr lang="en-GB" sz="2000" dirty="0">
              <a:solidFill>
                <a:schemeClr val="tx2"/>
              </a:solidFill>
            </a:endParaRPr>
          </a:p>
          <a:p>
            <a:pPr marL="901700" marR="0" indent="-2794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Gender reassignment</a:t>
            </a:r>
          </a:p>
          <a:p>
            <a:pPr marL="901700" marR="0" indent="-2794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Race</a:t>
            </a:r>
          </a:p>
          <a:p>
            <a:pPr marL="901700" marR="0" indent="-2794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Disability</a:t>
            </a:r>
          </a:p>
          <a:p>
            <a:pPr marL="901700" marR="0" indent="-2794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Being pregnant or </a:t>
            </a:r>
            <a:br>
              <a:rPr kumimoji="0" lang="en-GB" sz="2000" b="0" i="0" u="none" strike="noStrike" cap="none" spc="0" normalizeH="0" baseline="0" dirty="0">
                <a:ln>
                  <a:noFill/>
                </a:ln>
                <a:solidFill>
                  <a:schemeClr val="tx2"/>
                </a:solidFill>
                <a:effectLst/>
                <a:uFillTx/>
                <a:latin typeface="+mj-lt"/>
                <a:ea typeface="+mj-ea"/>
                <a:cs typeface="+mj-cs"/>
                <a:sym typeface="Helvetica"/>
              </a:rPr>
            </a:br>
            <a:r>
              <a:rPr kumimoji="0" lang="en-GB" sz="2000" b="0" i="0" u="none" strike="noStrike" cap="none" spc="0" normalizeH="0" baseline="0" dirty="0">
                <a:ln>
                  <a:noFill/>
                </a:ln>
                <a:solidFill>
                  <a:schemeClr val="tx2"/>
                </a:solidFill>
                <a:effectLst/>
                <a:uFillTx/>
                <a:latin typeface="+mj-lt"/>
                <a:ea typeface="+mj-ea"/>
                <a:cs typeface="+mj-cs"/>
                <a:sym typeface="Helvetica"/>
              </a:rPr>
              <a:t>on maternity leave</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endParaRPr kumimoji="0" lang="en-GB" sz="2000" b="0" i="0" u="none" strike="noStrike" cap="none" spc="0" normalizeH="0" baseline="0" dirty="0">
              <a:ln>
                <a:noFill/>
              </a:ln>
              <a:solidFill>
                <a:schemeClr val="tx2"/>
              </a:solidFill>
              <a:effectLst/>
              <a:uFillTx/>
              <a:latin typeface="+mj-lt"/>
              <a:ea typeface="+mj-ea"/>
              <a:cs typeface="+mj-cs"/>
              <a:sym typeface="Helvetica"/>
            </a:endParaRPr>
          </a:p>
        </p:txBody>
      </p:sp>
      <p:sp>
        <p:nvSpPr>
          <p:cNvPr id="13" name="Rectangle 12">
            <a:extLst>
              <a:ext uri="{FF2B5EF4-FFF2-40B4-BE49-F238E27FC236}">
                <a16:creationId xmlns:a16="http://schemas.microsoft.com/office/drawing/2014/main" id="{804CEA82-7837-4D18-AA98-2AFBE416F718}"/>
              </a:ext>
            </a:extLst>
          </p:cNvPr>
          <p:cNvSpPr/>
          <p:nvPr/>
        </p:nvSpPr>
        <p:spPr>
          <a:xfrm>
            <a:off x="647700" y="5108541"/>
            <a:ext cx="8039099" cy="931551"/>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1"/>
                </a:solidFill>
                <a:effectLst/>
                <a:uFillTx/>
                <a:latin typeface="+mj-lt"/>
                <a:ea typeface="+mj-ea"/>
                <a:cs typeface="+mj-cs"/>
                <a:sym typeface="Helvetica"/>
              </a:rPr>
              <a:t>Why do you think these characteristics are protected? </a:t>
            </a:r>
          </a:p>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1"/>
                </a:solidFill>
                <a:effectLst/>
                <a:uFillTx/>
                <a:latin typeface="+mj-lt"/>
                <a:ea typeface="+mj-ea"/>
                <a:cs typeface="+mj-cs"/>
                <a:sym typeface="Helvetica"/>
              </a:rPr>
              <a:t>Do any surprise you?</a:t>
            </a:r>
          </a:p>
        </p:txBody>
      </p:sp>
    </p:spTree>
    <p:extLst>
      <p:ext uri="{BB962C8B-B14F-4D97-AF65-F5344CB8AC3E}">
        <p14:creationId xmlns:p14="http://schemas.microsoft.com/office/powerpoint/2010/main" val="10168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4AFA8244-4312-4768-9734-EB5DABA2BE2E}"/>
</file>

<file path=customXml/itemProps2.xml><?xml version="1.0" encoding="utf-8"?>
<ds:datastoreItem xmlns:ds="http://schemas.openxmlformats.org/officeDocument/2006/customXml" ds:itemID="{02CCC3A7-E990-4EE2-B495-8AB426E0FA1A}"/>
</file>

<file path=customXml/itemProps3.xml><?xml version="1.0" encoding="utf-8"?>
<ds:datastoreItem xmlns:ds="http://schemas.openxmlformats.org/officeDocument/2006/customXml" ds:itemID="{18981CCC-A2B4-45B7-95D5-2C361D6B5C8E}"/>
</file>

<file path=docProps/app.xml><?xml version="1.0" encoding="utf-8"?>
<Properties xmlns="http://schemas.openxmlformats.org/officeDocument/2006/extended-properties" xmlns:vt="http://schemas.openxmlformats.org/officeDocument/2006/docPropsVTypes">
  <TotalTime>2474</TotalTime>
  <Words>942</Words>
  <Application>Microsoft Macintosh PowerPoint</Application>
  <PresentationFormat>On-screen Show (4:3)</PresentationFormat>
  <Paragraphs>134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Gill Sans</vt:lpstr>
      <vt:lpstr>Custom Design</vt:lpstr>
      <vt:lpstr>PowerPoint Presentation</vt:lpstr>
      <vt:lpstr>WHAT ARE WE GOING TO LEARN?</vt:lpstr>
      <vt:lpstr>RESPECT. YOUR RULES.</vt:lpstr>
      <vt:lpstr>STARTER ACTIVITY</vt:lpstr>
      <vt:lpstr>DEFINITION CHALLENGE</vt:lpstr>
      <vt:lpstr>ACTIVITY 1</vt:lpstr>
      <vt:lpstr>HOW ARE WE DIVERSE?</vt:lpstr>
      <vt:lpstr>PROTECTED CHARACTERISTICS</vt:lpstr>
      <vt:lpstr>PROTECTED CHARACTERISTICS</vt:lpstr>
      <vt:lpstr>HOW SHOULD WE BE EQUAL?</vt:lpstr>
      <vt:lpstr>DO WE LIVE IN AN EQUAL SOCIETY?</vt:lpstr>
      <vt:lpstr>WHERE TO GET HELP</vt:lpstr>
      <vt:lpstr>ACTIVITY 2</vt:lpstr>
      <vt:lpstr>EVERYBODY MEANS… EVERYBODY</vt:lpstr>
      <vt:lpstr>INCLUSIVITY IN ACTION</vt:lpstr>
      <vt:lpstr>ACTIVITY 3</vt:lpstr>
      <vt:lpstr>DIVERSITY MAKES US STRONGER</vt:lpstr>
      <vt:lpstr>DIVERSITY DREAM TEAM</vt:lpstr>
      <vt:lpstr>PRESENT YOUR DIVERSITY DREAM TEAM</vt:lpstr>
      <vt:lpstr>ACTIVITY 4</vt:lpstr>
      <vt:lpstr>#EqualityForAll</vt:lpstr>
      <vt:lpstr>REFLECTION</vt:lpstr>
      <vt:lpstr>WHAT CAN I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549</cp:revision>
  <dcterms:modified xsi:type="dcterms:W3CDTF">2020-10-12T11:28:49Z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44331800</vt:r8>
  </property>
</Properties>
</file>