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60" r:id="rId2"/>
    <p:sldId id="306" r:id="rId3"/>
    <p:sldId id="307" r:id="rId4"/>
    <p:sldId id="361" r:id="rId5"/>
    <p:sldId id="389" r:id="rId6"/>
    <p:sldId id="317" r:id="rId7"/>
    <p:sldId id="390" r:id="rId8"/>
    <p:sldId id="391" r:id="rId9"/>
    <p:sldId id="392" r:id="rId10"/>
    <p:sldId id="393" r:id="rId11"/>
    <p:sldId id="394" r:id="rId12"/>
    <p:sldId id="395" r:id="rId13"/>
    <p:sldId id="396" r:id="rId14"/>
    <p:sldId id="397" r:id="rId15"/>
    <p:sldId id="398" r:id="rId16"/>
    <p:sldId id="399" r:id="rId17"/>
    <p:sldId id="400" r:id="rId18"/>
    <p:sldId id="318" r:id="rId19"/>
    <p:sldId id="368" r:id="rId20"/>
    <p:sldId id="366" r:id="rId21"/>
    <p:sldId id="401" r:id="rId22"/>
    <p:sldId id="402" r:id="rId23"/>
    <p:sldId id="403" r:id="rId24"/>
    <p:sldId id="404" r:id="rId25"/>
    <p:sldId id="405" r:id="rId26"/>
    <p:sldId id="406" r:id="rId27"/>
    <p:sldId id="407" r:id="rId28"/>
    <p:sldId id="408" r:id="rId29"/>
    <p:sldId id="409" r:id="rId30"/>
    <p:sldId id="410" r:id="rId31"/>
    <p:sldId id="411" r:id="rId32"/>
    <p:sldId id="413" r:id="rId33"/>
    <p:sldId id="412"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845" userDrawn="1">
          <p15:clr>
            <a:srgbClr val="A4A3A4"/>
          </p15:clr>
        </p15:guide>
        <p15:guide id="2" pos="408" userDrawn="1">
          <p15:clr>
            <a:srgbClr val="A4A3A4"/>
          </p15:clr>
        </p15:guide>
        <p15:guide id="3" orient="horz"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rley, Julia" initials="KJ" lastIdx="1" clrIdx="0"/>
  <p:cmAuthor id="1" name="Anna Tvrz" initials="AT" lastIdx="10" clrIdx="1">
    <p:extLst>
      <p:ext uri="{19B8F6BF-5375-455C-9EA6-DF929625EA0E}">
        <p15:presenceInfo xmlns:p15="http://schemas.microsoft.com/office/powerpoint/2012/main" userId="S::anna.tvrz@wearefutures.com::053a73c0-0509-45b2-b065-556655450b00" providerId="AD"/>
      </p:ext>
    </p:extLst>
  </p:cmAuthor>
  <p:cmAuthor id="2" name="Alex Haworth" initials="AH" lastIdx="7" clrIdx="2">
    <p:extLst>
      <p:ext uri="{19B8F6BF-5375-455C-9EA6-DF929625EA0E}">
        <p15:presenceInfo xmlns:p15="http://schemas.microsoft.com/office/powerpoint/2012/main" userId="S::alex.haworth@wearefutures.com::0d60a2ff-f251-4c07-95d7-0aae2a9a6aa9" providerId="AD"/>
      </p:ext>
    </p:extLst>
  </p:cmAuthor>
  <p:cmAuthor id="3" name="Maria Casale" initials="MC" lastIdx="4" clrIdx="3">
    <p:extLst>
      <p:ext uri="{19B8F6BF-5375-455C-9EA6-DF929625EA0E}">
        <p15:presenceInfo xmlns:p15="http://schemas.microsoft.com/office/powerpoint/2012/main" userId="Maria Cas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60A3"/>
    <a:srgbClr val="F25B41"/>
    <a:srgbClr val="3CC3CC"/>
    <a:srgbClr val="FEBF17"/>
    <a:srgbClr val="841CF5"/>
    <a:srgbClr val="FF7500"/>
    <a:srgbClr val="0055E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4"/>
          </a:solidFill>
        </a:fill>
      </a:tcStyle>
    </a:wholeTbl>
    <a:band2H>
      <a:tcTxStyle/>
      <a:tcStyle>
        <a:tcBdr/>
        <a:fill>
          <a:solidFill>
            <a:srgbClr val="E7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2"/>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2"/>
    <p:restoredTop sz="88507" autoAdjust="0"/>
  </p:normalViewPr>
  <p:slideViewPr>
    <p:cSldViewPr snapToGrid="0">
      <p:cViewPr varScale="1">
        <p:scale>
          <a:sx n="102" d="100"/>
          <a:sy n="102" d="100"/>
        </p:scale>
        <p:origin x="1448" y="176"/>
      </p:cViewPr>
      <p:guideLst>
        <p:guide orient="horz" pos="845"/>
        <p:guide pos="408"/>
        <p:guide orient="horz" pos="383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212055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dirty="0"/>
              <a:t>CLICK TO PLAY</a:t>
            </a:r>
          </a:p>
          <a:p>
            <a:endParaRPr lang="en-US" dirty="0"/>
          </a:p>
        </p:txBody>
      </p:sp>
    </p:spTree>
    <p:extLst>
      <p:ext uri="{BB962C8B-B14F-4D97-AF65-F5344CB8AC3E}">
        <p14:creationId xmlns:p14="http://schemas.microsoft.com/office/powerpoint/2010/main" val="293088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rPr dirty="0"/>
              <a:t>Title Text</a:t>
            </a:r>
          </a:p>
        </p:txBody>
      </p:sp>
      <p:sp>
        <p:nvSpPr>
          <p:cNvPr id="12" name="Body Level One…"/>
          <p:cNvSpPr txBox="1">
            <a:spLocks noGrp="1"/>
          </p:cNvSpPr>
          <p:nvPr>
            <p:ph type="body" idx="1" hasCustomPrompt="1"/>
          </p:nvPr>
        </p:nvSpPr>
        <p:spPr>
          <a:prstGeom prst="rect">
            <a:avLst/>
          </a:prstGeom>
        </p:spPr>
        <p:txBody>
          <a:bodyPr>
            <a:normAutofit/>
          </a:bodyPr>
          <a:lstStyle>
            <a:lvl1pPr marL="266700" indent="-266700">
              <a:defRPr sz="1800"/>
            </a:lvl1pPr>
            <a:lvl2pPr marL="719138" indent="-261938">
              <a:defRPr sz="1800"/>
            </a:lvl2pPr>
            <a:lvl3pPr marL="1160463" indent="-246063">
              <a:defRPr sz="1800"/>
            </a:lvl3pPr>
            <a:lvl4pPr marL="1612900" indent="-241300">
              <a:defRPr sz="1800"/>
            </a:lvl4pPr>
            <a:lvl5pPr marL="2065338" indent="-236538">
              <a:defRPr sz="1800"/>
            </a:lvl5pPr>
          </a:lstStyle>
          <a:p>
            <a:r>
              <a:rPr dirty="0"/>
              <a:t>Body Level One</a:t>
            </a:r>
          </a:p>
          <a:p>
            <a:pPr lvl="1"/>
            <a:r>
              <a:rPr dirty="0"/>
              <a:t>Body Level Two</a:t>
            </a:r>
          </a:p>
          <a:p>
            <a:pPr lvl="2"/>
            <a:r>
              <a:rPr dirty="0"/>
              <a:t>Body Level Three</a:t>
            </a:r>
          </a:p>
          <a:p>
            <a:pPr lvl="3"/>
            <a:r>
              <a:rPr dirty="0"/>
              <a:t>Body Level Four</a:t>
            </a:r>
          </a:p>
          <a:p>
            <a:pPr lvl="4"/>
            <a:endParaRPr lang="en-GB" dirty="0"/>
          </a:p>
          <a:p>
            <a:pPr lvl="4"/>
            <a:r>
              <a:rPr dirty="0"/>
              <a:t>Body Level Five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9356723B-FB54-47ED-A9AA-D67C91990340}"/>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pic>
        <p:nvPicPr>
          <p:cNvPr id="3" name="Image" descr="Image">
            <a:extLst>
              <a:ext uri="{FF2B5EF4-FFF2-40B4-BE49-F238E27FC236}">
                <a16:creationId xmlns:a16="http://schemas.microsoft.com/office/drawing/2014/main" id="{1367739A-5600-423E-A6D2-1708D88C118A}"/>
              </a:ext>
            </a:extLst>
          </p:cNvPr>
          <p:cNvPicPr>
            <a:picLocks noChangeAspect="1"/>
          </p:cNvPicPr>
          <p:nvPr userDrawn="1"/>
        </p:nvPicPr>
        <p:blipFill>
          <a:blip r:embed="rId3"/>
          <a:stretch>
            <a:fillRect/>
          </a:stretch>
        </p:blipFill>
        <p:spPr>
          <a:xfrm>
            <a:off x="2954128" y="5145490"/>
            <a:ext cx="3235739" cy="206306"/>
          </a:xfrm>
          <a:prstGeom prst="rect">
            <a:avLst/>
          </a:prstGeom>
          <a:ln w="12700">
            <a:miter lim="400000"/>
          </a:ln>
        </p:spPr>
      </p:pic>
    </p:spTree>
    <p:extLst>
      <p:ext uri="{BB962C8B-B14F-4D97-AF65-F5344CB8AC3E}">
        <p14:creationId xmlns:p14="http://schemas.microsoft.com/office/powerpoint/2010/main" val="36139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D785F5F6-5EFD-4C1E-8F3C-1A3BA356BF0B}"/>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56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8790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7" name="Slide Number Placeholder 4">
            <a:extLst>
              <a:ext uri="{FF2B5EF4-FFF2-40B4-BE49-F238E27FC236}">
                <a16:creationId xmlns:a16="http://schemas.microsoft.com/office/drawing/2014/main" id="{84C33EED-AC41-4DEC-AB91-DB679DC104E7}"/>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4933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4">
            <a:extLst>
              <a:ext uri="{FF2B5EF4-FFF2-40B4-BE49-F238E27FC236}">
                <a16:creationId xmlns:a16="http://schemas.microsoft.com/office/drawing/2014/main" id="{9145B9E0-ADBC-4229-BCB8-A701043D5CCF}"/>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12925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57199" y="2133600"/>
            <a:ext cx="4525963" cy="3721903"/>
          </a:xfrm>
        </p:spPr>
        <p:txBody>
          <a:bodyPr/>
          <a:lstStyle/>
          <a:p>
            <a:endParaRPr lang="en-GB"/>
          </a:p>
        </p:txBody>
      </p:sp>
      <p:sp>
        <p:nvSpPr>
          <p:cNvPr id="9" name="Slide Number Placeholder 4">
            <a:extLst>
              <a:ext uri="{FF2B5EF4-FFF2-40B4-BE49-F238E27FC236}">
                <a16:creationId xmlns:a16="http://schemas.microsoft.com/office/drawing/2014/main" id="{38DAA34E-1149-4984-B7A2-AD6E0E3DF91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7574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457199" y="2134403"/>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155698" y="2133600"/>
            <a:ext cx="4525963" cy="3721903"/>
          </a:xfrm>
        </p:spPr>
        <p:txBody>
          <a:bodyPr/>
          <a:lstStyle/>
          <a:p>
            <a:endParaRPr lang="en-GB"/>
          </a:p>
        </p:txBody>
      </p:sp>
      <p:sp>
        <p:nvSpPr>
          <p:cNvPr id="8" name="Slide Number Placeholder 4">
            <a:extLst>
              <a:ext uri="{FF2B5EF4-FFF2-40B4-BE49-F238E27FC236}">
                <a16:creationId xmlns:a16="http://schemas.microsoft.com/office/drawing/2014/main" id="{DB9C49EF-8895-465A-A0FF-3F8DEDE4175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02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pic>
        <p:nvPicPr>
          <p:cNvPr id="2" name="Always_SOC_C&amp;D_RGB_061918.png" descr="Always_SOC_C&amp;D_RGB_061918.png">
            <a:extLst>
              <a:ext uri="{FF2B5EF4-FFF2-40B4-BE49-F238E27FC236}">
                <a16:creationId xmlns:a16="http://schemas.microsoft.com/office/drawing/2014/main" id="{DE83C5F2-B238-4C53-BDFF-BC31889961CE}"/>
              </a:ext>
            </a:extLst>
          </p:cNvPr>
          <p:cNvPicPr>
            <a:picLocks noChangeAspect="1"/>
          </p:cNvPicPr>
          <p:nvPr userDrawn="1"/>
        </p:nvPicPr>
        <p:blipFill>
          <a:blip r:embed="rId3"/>
          <a:stretch>
            <a:fillRect/>
          </a:stretch>
        </p:blipFill>
        <p:spPr>
          <a:xfrm>
            <a:off x="4153382" y="5870723"/>
            <a:ext cx="837238" cy="837239"/>
          </a:xfrm>
          <a:prstGeom prst="rect">
            <a:avLst/>
          </a:prstGeom>
          <a:ln w="12700">
            <a:miter lim="400000"/>
          </a:ln>
        </p:spPr>
      </p:pic>
      <p:sp>
        <p:nvSpPr>
          <p:cNvPr id="7" name="Slide Number Placeholder 4">
            <a:extLst>
              <a:ext uri="{FF2B5EF4-FFF2-40B4-BE49-F238E27FC236}">
                <a16:creationId xmlns:a16="http://schemas.microsoft.com/office/drawing/2014/main" id="{C9BA20C4-B834-4311-A8DB-0BC882BD69C2}"/>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9731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4D887D76-FE6C-4935-9BDF-89293D08D199}"/>
              </a:ext>
            </a:extLst>
          </p:cNvPr>
          <p:cNvSpPr>
            <a:spLocks noGrp="1"/>
          </p:cNvSpPr>
          <p:nvPr>
            <p:ph type="body" sz="quarter" idx="11"/>
          </p:nvPr>
        </p:nvSpPr>
        <p:spPr>
          <a:xfrm>
            <a:off x="457200" y="2476500"/>
            <a:ext cx="8229600" cy="3378200"/>
          </a:xfrm>
        </p:spPr>
        <p:txBody>
          <a:bodyPr>
            <a:normAutofit/>
          </a:bodyPr>
          <a:lstStyle>
            <a:lvl1pPr marL="266700" indent="-266700">
              <a:spcBef>
                <a:spcPts val="0"/>
              </a:spcBef>
              <a:spcAft>
                <a:spcPts val="600"/>
              </a:spcAft>
              <a:defRPr sz="1600"/>
            </a:lvl1pPr>
            <a:lvl2pPr marL="534988" indent="-268288">
              <a:spcBef>
                <a:spcPts val="0"/>
              </a:spcBef>
              <a:spcAft>
                <a:spcPts val="600"/>
              </a:spcAft>
              <a:defRPr sz="1600"/>
            </a:lvl2pPr>
            <a:lvl3pPr marL="801688" indent="-266700">
              <a:spcBef>
                <a:spcPts val="0"/>
              </a:spcBef>
              <a:spcAft>
                <a:spcPts val="600"/>
              </a:spcAft>
              <a:defRPr sz="1600"/>
            </a:lvl3pPr>
            <a:lvl4pPr marL="1079500" indent="-277813">
              <a:spcBef>
                <a:spcPts val="0"/>
              </a:spcBef>
              <a:spcAft>
                <a:spcPts val="600"/>
              </a:spcAft>
              <a:defRPr sz="1600"/>
            </a:lvl4pPr>
            <a:lvl5pPr marL="1346200" indent="-266700">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4">
            <a:extLst>
              <a:ext uri="{FF2B5EF4-FFF2-40B4-BE49-F238E27FC236}">
                <a16:creationId xmlns:a16="http://schemas.microsoft.com/office/drawing/2014/main" id="{0B2D882D-3406-4A21-A4AA-5C2ED9405F93}"/>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34315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cop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4C225F2-A998-46D1-B5C6-6284B19DC28D}"/>
              </a:ext>
            </a:extLst>
          </p:cNvPr>
          <p:cNvPicPr>
            <a:picLocks noChangeAspect="1"/>
          </p:cNvPicPr>
          <p:nvPr userDrawn="1"/>
        </p:nvPicPr>
        <p:blipFill>
          <a:blip r:embed="rId2"/>
          <a:stretch>
            <a:fillRect/>
          </a:stretch>
        </p:blipFill>
        <p:spPr>
          <a:xfrm>
            <a:off x="2954128" y="5145490"/>
            <a:ext cx="3235739" cy="206306"/>
          </a:xfrm>
          <a:prstGeom prst="rect">
            <a:avLst/>
          </a:prstGeom>
          <a:ln w="12700">
            <a:miter lim="400000"/>
          </a:ln>
        </p:spPr>
      </p:pic>
      <p:pic>
        <p:nvPicPr>
          <p:cNvPr id="30" name="Image" descr="Image"/>
          <p:cNvPicPr>
            <a:picLocks noChangeAspect="1"/>
          </p:cNvPicPr>
          <p:nvPr/>
        </p:nvPicPr>
        <p:blipFill>
          <a:blip r:embed="rId3"/>
          <a:stretch>
            <a:fillRect/>
          </a:stretch>
        </p:blipFill>
        <p:spPr>
          <a:xfrm>
            <a:off x="2774" y="-2"/>
            <a:ext cx="9138451" cy="431803"/>
          </a:xfrm>
          <a:prstGeom prst="rect">
            <a:avLst/>
          </a:prstGeom>
          <a:ln w="12700">
            <a:miter lim="400000"/>
          </a:ln>
        </p:spPr>
      </p:pic>
      <p:pic>
        <p:nvPicPr>
          <p:cNvPr id="31" name="Image" descr="Image"/>
          <p:cNvPicPr>
            <a:picLocks noChangeAspect="1"/>
          </p:cNvPicPr>
          <p:nvPr/>
        </p:nvPicPr>
        <p:blipFill>
          <a:blip r:embed="rId3"/>
          <a:stretch>
            <a:fillRect/>
          </a:stretch>
        </p:blipFill>
        <p:spPr>
          <a:xfrm rot="10800000">
            <a:off x="2775" y="6426198"/>
            <a:ext cx="9138450" cy="431803"/>
          </a:xfrm>
          <a:prstGeom prst="rect">
            <a:avLst/>
          </a:prstGeom>
          <a:ln w="12700">
            <a:miter lim="400000"/>
          </a:ln>
        </p:spPr>
      </p:pic>
      <p:pic>
        <p:nvPicPr>
          <p:cNvPr id="32" name="Always_SOC_C&amp;D_RGB_061918.png" descr="Always_SOC_C&amp;D_RGB_061918.png"/>
          <p:cNvPicPr>
            <a:picLocks noChangeAspect="1"/>
          </p:cNvPicPr>
          <p:nvPr/>
        </p:nvPicPr>
        <p:blipFill>
          <a:blip r:embed="rId4"/>
          <a:stretch>
            <a:fillRect/>
          </a:stretch>
        </p:blipFill>
        <p:spPr>
          <a:xfrm>
            <a:off x="4153382" y="5870723"/>
            <a:ext cx="837238" cy="837239"/>
          </a:xfrm>
          <a:prstGeom prst="rect">
            <a:avLst/>
          </a:prstGeom>
          <a:ln w="12700">
            <a:miter lim="400000"/>
          </a:ln>
        </p:spPr>
      </p:pic>
      <p:pic>
        <p:nvPicPr>
          <p:cNvPr id="2" name="Image" descr="Image">
            <a:extLst>
              <a:ext uri="{FF2B5EF4-FFF2-40B4-BE49-F238E27FC236}">
                <a16:creationId xmlns:a16="http://schemas.microsoft.com/office/drawing/2014/main" id="{7BFA4A00-FBAF-4863-A464-C3DFE641F330}"/>
              </a:ext>
            </a:extLst>
          </p:cNvPr>
          <p:cNvPicPr>
            <a:picLocks noChangeAspect="1"/>
          </p:cNvPicPr>
          <p:nvPr userDrawn="1"/>
        </p:nvPicPr>
        <p:blipFill>
          <a:blip r:embed="rId5"/>
          <a:stretch>
            <a:fillRect/>
          </a:stretch>
        </p:blipFill>
        <p:spPr>
          <a:xfrm>
            <a:off x="3571638" y="838787"/>
            <a:ext cx="2000722" cy="1912426"/>
          </a:xfrm>
          <a:prstGeom prst="rect">
            <a:avLst/>
          </a:prstGeom>
          <a:ln w="12700">
            <a:miter lim="400000"/>
          </a:ln>
        </p:spPr>
      </p:pic>
      <p:sp>
        <p:nvSpPr>
          <p:cNvPr id="5" name="Text Placeholder 4">
            <a:extLst>
              <a:ext uri="{FF2B5EF4-FFF2-40B4-BE49-F238E27FC236}">
                <a16:creationId xmlns:a16="http://schemas.microsoft.com/office/drawing/2014/main" id="{50FED163-6CB8-4AEA-B7B0-A4382571BB33}"/>
              </a:ext>
            </a:extLst>
          </p:cNvPr>
          <p:cNvSpPr>
            <a:spLocks noGrp="1"/>
          </p:cNvSpPr>
          <p:nvPr>
            <p:ph type="body" sz="quarter" idx="10" hasCustomPrompt="1"/>
          </p:nvPr>
        </p:nvSpPr>
        <p:spPr>
          <a:xfrm>
            <a:off x="528636" y="3278021"/>
            <a:ext cx="8086725" cy="813852"/>
          </a:xfrm>
        </p:spPr>
        <p:txBody>
          <a:bodyPr>
            <a:noAutofit/>
          </a:bodyPr>
          <a:lstStyle>
            <a:lvl1pPr marL="0" indent="0" algn="ctr">
              <a:buNone/>
              <a:defRPr sz="5400" b="1">
                <a:solidFill>
                  <a:schemeClr val="tx2"/>
                </a:solidFill>
              </a:defRPr>
            </a:lvl1pPr>
            <a:lvl2pPr marL="457200" indent="0">
              <a:buNone/>
              <a:defRPr/>
            </a:lvl2pPr>
          </a:lstStyle>
          <a:p>
            <a:pPr lvl="0"/>
            <a:r>
              <a:rPr lang="en-US" dirty="0"/>
              <a:t>TITLE</a:t>
            </a:r>
          </a:p>
        </p:txBody>
      </p:sp>
      <p:sp>
        <p:nvSpPr>
          <p:cNvPr id="12" name="Text Placeholder 4">
            <a:extLst>
              <a:ext uri="{FF2B5EF4-FFF2-40B4-BE49-F238E27FC236}">
                <a16:creationId xmlns:a16="http://schemas.microsoft.com/office/drawing/2014/main" id="{557FA818-3D5B-4671-959D-D5A91EBEDC1B}"/>
              </a:ext>
            </a:extLst>
          </p:cNvPr>
          <p:cNvSpPr>
            <a:spLocks noGrp="1"/>
          </p:cNvSpPr>
          <p:nvPr>
            <p:ph type="body" sz="quarter" idx="11" hasCustomPrompt="1"/>
          </p:nvPr>
        </p:nvSpPr>
        <p:spPr>
          <a:xfrm>
            <a:off x="528636" y="4144740"/>
            <a:ext cx="8086725" cy="813852"/>
          </a:xfrm>
        </p:spPr>
        <p:txBody>
          <a:bodyPr>
            <a:normAutofit/>
          </a:bodyPr>
          <a:lstStyle>
            <a:lvl1pPr marL="0" indent="0" algn="ctr">
              <a:buNone/>
              <a:defRPr sz="3200">
                <a:solidFill>
                  <a:schemeClr val="accent1"/>
                </a:solidFill>
              </a:defRPr>
            </a:lvl1pPr>
            <a:lvl2pPr marL="457200" indent="0">
              <a:buNone/>
              <a:defRPr/>
            </a:lvl2pPr>
          </a:lstStyle>
          <a:p>
            <a:pPr lvl="0"/>
            <a:r>
              <a:rPr lang="en-US" dirty="0"/>
              <a:t>SUB TITLE</a:t>
            </a:r>
          </a:p>
        </p:txBody>
      </p:sp>
      <p:sp>
        <p:nvSpPr>
          <p:cNvPr id="9" name="Slide Number Placeholder 4">
            <a:extLst>
              <a:ext uri="{FF2B5EF4-FFF2-40B4-BE49-F238E27FC236}">
                <a16:creationId xmlns:a16="http://schemas.microsoft.com/office/drawing/2014/main" id="{D8FDFEA9-59AE-466F-AE5D-15A102A075E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6580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bg1"/>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chemeClr val="bg1"/>
                </a:solidFill>
              </a:defRPr>
            </a:lvl1pPr>
          </a:lstStyle>
          <a:p>
            <a:pPr lvl="0"/>
            <a:r>
              <a:rPr lang="en-US" dirty="0"/>
              <a:t>Click to edit Master text styles</a:t>
            </a:r>
          </a:p>
        </p:txBody>
      </p:sp>
      <p:sp>
        <p:nvSpPr>
          <p:cNvPr id="8" name="Slide Number Placeholder 4">
            <a:extLst>
              <a:ext uri="{FF2B5EF4-FFF2-40B4-BE49-F238E27FC236}">
                <a16:creationId xmlns:a16="http://schemas.microsoft.com/office/drawing/2014/main" id="{95020FF7-DA21-4F54-BD6A-CB584F8B3FF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chemeClr val="bg1"/>
                </a:solidFill>
              </a:defRPr>
            </a:lvl1pPr>
          </a:lstStyle>
          <a:p>
            <a:fld id="{63F7E935-997C-4AB2-AAF8-EEF37886DB40}" type="slidenum">
              <a:rPr lang="en-GB" smtClean="0"/>
              <a:pPr/>
              <a:t>‹#›</a:t>
            </a:fld>
            <a:endParaRPr lang="en-GB"/>
          </a:p>
        </p:txBody>
      </p:sp>
      <p:pic>
        <p:nvPicPr>
          <p:cNvPr id="2" name="Image" descr="Image">
            <a:extLst>
              <a:ext uri="{FF2B5EF4-FFF2-40B4-BE49-F238E27FC236}">
                <a16:creationId xmlns:a16="http://schemas.microsoft.com/office/drawing/2014/main" id="{53674385-4932-473B-B675-81EA4AF7C28E}"/>
              </a:ext>
            </a:extLst>
          </p:cNvPr>
          <p:cNvPicPr>
            <a:picLocks noChangeAspect="1"/>
          </p:cNvPicPr>
          <p:nvPr userDrawn="1"/>
        </p:nvPicPr>
        <p:blipFill>
          <a:blip r:embed="rId3"/>
          <a:stretch>
            <a:fillRect/>
          </a:stretch>
        </p:blipFill>
        <p:spPr>
          <a:xfrm>
            <a:off x="2954128" y="5145490"/>
            <a:ext cx="3235739" cy="206306"/>
          </a:xfrm>
          <a:prstGeom prst="rect">
            <a:avLst/>
          </a:prstGeom>
          <a:ln w="12700">
            <a:miter lim="400000"/>
          </a:ln>
        </p:spPr>
      </p:pic>
    </p:spTree>
    <p:extLst>
      <p:ext uri="{BB962C8B-B14F-4D97-AF65-F5344CB8AC3E}">
        <p14:creationId xmlns:p14="http://schemas.microsoft.com/office/powerpoint/2010/main" val="274442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42239"/>
            <a:ext cx="8229600" cy="701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457200" y="1188719"/>
            <a:ext cx="8229600" cy="4937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4">
            <a:extLst>
              <a:ext uri="{FF2B5EF4-FFF2-40B4-BE49-F238E27FC236}">
                <a16:creationId xmlns:a16="http://schemas.microsoft.com/office/drawing/2014/main" id="{0E2739A3-5205-412F-9F72-3C8B71868A2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7" r:id="rId2"/>
    <p:sldLayoutId id="2147483662" r:id="rId3"/>
    <p:sldLayoutId id="2147483664" r:id="rId4"/>
    <p:sldLayoutId id="2147483665" r:id="rId5"/>
    <p:sldLayoutId id="2147483660" r:id="rId6"/>
    <p:sldLayoutId id="2147483658" r:id="rId7"/>
    <p:sldLayoutId id="2147483661" r:id="rId8"/>
    <p:sldLayoutId id="2147483659" r:id="rId9"/>
    <p:sldLayoutId id="2147483666" r:id="rId10"/>
    <p:sldLayoutId id="2147483668" r:id="rId11"/>
    <p:sldLayoutId id="21474836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9pPr>
    </p:titleStyle>
    <p:body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vimeo.com/473793300/6316e2f7f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hyperlink" Target="https://vimeo.com/471056927/dfdee0d5a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bullying.co.uk" TargetMode="External"/><Relationship Id="rId3" Type="http://schemas.openxmlformats.org/officeDocument/2006/relationships/image" Target="../media/image30.png"/><Relationship Id="rId7" Type="http://schemas.openxmlformats.org/officeDocument/2006/relationships/hyperlink" Target="http://childline.org.uk"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nspcc.org.uk" TargetMode="Externa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RELATIONSHIPS</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BUILDING FRIENDSHIPS</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1</a:t>
            </a:fld>
            <a:endParaRPr lang="en-GB"/>
          </a:p>
        </p:txBody>
      </p:sp>
    </p:spTree>
    <p:extLst>
      <p:ext uri="{BB962C8B-B14F-4D97-AF65-F5344CB8AC3E}">
        <p14:creationId xmlns:p14="http://schemas.microsoft.com/office/powerpoint/2010/main" val="10611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a:t>
              </a:r>
              <a:r>
                <a:rPr lang="en-GB" dirty="0">
                  <a:solidFill>
                    <a:schemeClr val="bg1"/>
                  </a:solidFill>
                  <a:latin typeface="+mn-lt"/>
                </a:rPr>
                <a:t>3</a:t>
              </a:r>
              <a:endParaRPr dirty="0">
                <a:solidFill>
                  <a:schemeClr val="bg1"/>
                </a:solidFill>
                <a:latin typeface="+mn-lt"/>
              </a:endParaRP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10</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lang="en-GB" dirty="0">
                <a:solidFill>
                  <a:srgbClr val="000000"/>
                </a:solidFill>
                <a:latin typeface="+mn-lt"/>
              </a:rPr>
              <a:t>Listening is the most important ingredient of a </a:t>
            </a:r>
            <a:br>
              <a:rPr lang="en-GB" dirty="0">
                <a:solidFill>
                  <a:srgbClr val="000000"/>
                </a:solidFill>
                <a:latin typeface="+mn-lt"/>
              </a:rPr>
            </a:br>
            <a:r>
              <a:rPr lang="en-GB" dirty="0">
                <a:solidFill>
                  <a:srgbClr val="000000"/>
                </a:solidFill>
                <a:latin typeface="+mn-lt"/>
              </a:rPr>
              <a:t>healthy friendship.</a:t>
            </a:r>
          </a:p>
        </p:txBody>
      </p:sp>
      <p:sp>
        <p:nvSpPr>
          <p:cNvPr id="17" name="TextBox 4">
            <a:extLst>
              <a:ext uri="{FF2B5EF4-FFF2-40B4-BE49-F238E27FC236}">
                <a16:creationId xmlns:a16="http://schemas.microsoft.com/office/drawing/2014/main" id="{AAE843C2-F216-B44C-BE46-B9F4751DA9A5}"/>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242116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a:t>
              </a:r>
              <a:r>
                <a:rPr lang="en-GB" dirty="0">
                  <a:solidFill>
                    <a:schemeClr val="bg1"/>
                  </a:solidFill>
                  <a:latin typeface="+mn-lt"/>
                </a:rPr>
                <a:t>4</a:t>
              </a:r>
              <a:endParaRPr dirty="0">
                <a:solidFill>
                  <a:schemeClr val="bg1"/>
                </a:solidFill>
                <a:latin typeface="+mn-lt"/>
              </a:endParaRP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11</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lang="en-GB" dirty="0">
                <a:solidFill>
                  <a:srgbClr val="000000"/>
                </a:solidFill>
                <a:latin typeface="+mn-lt"/>
              </a:rPr>
              <a:t>If you have a serious argument in a friendship, then things can never be the same again.</a:t>
            </a:r>
          </a:p>
        </p:txBody>
      </p:sp>
      <p:sp>
        <p:nvSpPr>
          <p:cNvPr id="17" name="TextBox 4">
            <a:extLst>
              <a:ext uri="{FF2B5EF4-FFF2-40B4-BE49-F238E27FC236}">
                <a16:creationId xmlns:a16="http://schemas.microsoft.com/office/drawing/2014/main" id="{4BA30C26-76D3-5A48-979D-79297A9ADEE1}"/>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404594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a:t>
              </a:r>
              <a:r>
                <a:rPr lang="en-GB" dirty="0">
                  <a:solidFill>
                    <a:schemeClr val="bg1"/>
                  </a:solidFill>
                  <a:latin typeface="+mn-lt"/>
                </a:rPr>
                <a:t>5</a:t>
              </a:r>
              <a:endParaRPr dirty="0">
                <a:solidFill>
                  <a:schemeClr val="bg1"/>
                </a:solidFill>
                <a:latin typeface="+mn-lt"/>
              </a:endParaRP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12</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lang="en-GB" dirty="0">
                <a:solidFill>
                  <a:srgbClr val="000000"/>
                </a:solidFill>
                <a:latin typeface="+mn-lt"/>
              </a:rPr>
              <a:t>If you really care for your friend, then it’s ok to sometimes treat them badly - they know you are only joking.</a:t>
            </a:r>
          </a:p>
        </p:txBody>
      </p:sp>
      <p:sp>
        <p:nvSpPr>
          <p:cNvPr id="17" name="TextBox 4">
            <a:extLst>
              <a:ext uri="{FF2B5EF4-FFF2-40B4-BE49-F238E27FC236}">
                <a16:creationId xmlns:a16="http://schemas.microsoft.com/office/drawing/2014/main" id="{8234D3B4-7521-E540-9865-6A1E339C858B}"/>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142726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a:t>
              </a:r>
              <a:r>
                <a:rPr lang="en-GB" dirty="0">
                  <a:solidFill>
                    <a:schemeClr val="bg1"/>
                  </a:solidFill>
                  <a:latin typeface="+mn-lt"/>
                </a:rPr>
                <a:t>6</a:t>
              </a:r>
              <a:endParaRPr dirty="0">
                <a:solidFill>
                  <a:schemeClr val="bg1"/>
                </a:solidFill>
                <a:latin typeface="+mn-lt"/>
              </a:endParaRP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13</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lang="en-GB" dirty="0">
                <a:solidFill>
                  <a:srgbClr val="000000"/>
                </a:solidFill>
                <a:latin typeface="+mn-lt"/>
              </a:rPr>
              <a:t>It’s impossible to have a good friendship without good communication.</a:t>
            </a:r>
          </a:p>
        </p:txBody>
      </p:sp>
      <p:sp>
        <p:nvSpPr>
          <p:cNvPr id="17" name="TextBox 4">
            <a:extLst>
              <a:ext uri="{FF2B5EF4-FFF2-40B4-BE49-F238E27FC236}">
                <a16:creationId xmlns:a16="http://schemas.microsoft.com/office/drawing/2014/main" id="{9A0250E7-45AB-5B49-B6ED-A2F86FBBE33B}"/>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40013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a:t>
              </a:r>
              <a:r>
                <a:rPr lang="en-GB" dirty="0">
                  <a:solidFill>
                    <a:schemeClr val="bg1"/>
                  </a:solidFill>
                  <a:latin typeface="+mn-lt"/>
                </a:rPr>
                <a:t>7</a:t>
              </a:r>
              <a:endParaRPr dirty="0">
                <a:solidFill>
                  <a:schemeClr val="bg1"/>
                </a:solidFill>
                <a:latin typeface="+mn-lt"/>
              </a:endParaRP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14</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lang="en-GB" dirty="0">
                <a:solidFill>
                  <a:srgbClr val="000000"/>
                </a:solidFill>
                <a:latin typeface="+mn-lt"/>
              </a:rPr>
              <a:t>Keeping each others’ secrets is the number one rule </a:t>
            </a:r>
            <a:br>
              <a:rPr lang="en-GB" dirty="0">
                <a:solidFill>
                  <a:srgbClr val="000000"/>
                </a:solidFill>
                <a:latin typeface="+mn-lt"/>
              </a:rPr>
            </a:br>
            <a:r>
              <a:rPr lang="en-GB" dirty="0">
                <a:solidFill>
                  <a:srgbClr val="000000"/>
                </a:solidFill>
                <a:latin typeface="+mn-lt"/>
              </a:rPr>
              <a:t>of friendships.</a:t>
            </a:r>
          </a:p>
        </p:txBody>
      </p:sp>
      <p:sp>
        <p:nvSpPr>
          <p:cNvPr id="17" name="TextBox 4">
            <a:extLst>
              <a:ext uri="{FF2B5EF4-FFF2-40B4-BE49-F238E27FC236}">
                <a16:creationId xmlns:a16="http://schemas.microsoft.com/office/drawing/2014/main" id="{C06BBFAA-0F1F-6A4D-9CCB-8916DD3F55E1}"/>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2435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a:t>
              </a:r>
              <a:r>
                <a:rPr lang="en-GB" dirty="0">
                  <a:solidFill>
                    <a:schemeClr val="bg1"/>
                  </a:solidFill>
                  <a:latin typeface="+mn-lt"/>
                </a:rPr>
                <a:t>8</a:t>
              </a:r>
              <a:endParaRPr dirty="0">
                <a:solidFill>
                  <a:schemeClr val="bg1"/>
                </a:solidFill>
                <a:latin typeface="+mn-lt"/>
              </a:endParaRP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15</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lang="en-GB" dirty="0">
                <a:solidFill>
                  <a:srgbClr val="000000"/>
                </a:solidFill>
                <a:latin typeface="+mn-lt"/>
              </a:rPr>
              <a:t>Friendships are less important than other kinds of relationships, like family, or romantic relationships.</a:t>
            </a:r>
          </a:p>
        </p:txBody>
      </p:sp>
      <p:sp>
        <p:nvSpPr>
          <p:cNvPr id="17" name="TextBox 4">
            <a:extLst>
              <a:ext uri="{FF2B5EF4-FFF2-40B4-BE49-F238E27FC236}">
                <a16:creationId xmlns:a16="http://schemas.microsoft.com/office/drawing/2014/main" id="{6AA213D7-A8E5-0D47-A4A3-B9377974BA5C}"/>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6819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1E3D-C340-41B6-B913-F262A6F74C84}"/>
              </a:ext>
            </a:extLst>
          </p:cNvPr>
          <p:cNvSpPr>
            <a:spLocks noGrp="1"/>
          </p:cNvSpPr>
          <p:nvPr>
            <p:ph type="title"/>
          </p:nvPr>
        </p:nvSpPr>
        <p:spPr>
          <a:xfrm>
            <a:off x="457198" y="711855"/>
            <a:ext cx="8229600" cy="1250304"/>
          </a:xfrm>
        </p:spPr>
        <p:txBody>
          <a:bodyPr>
            <a:normAutofit/>
          </a:bodyPr>
          <a:lstStyle/>
          <a:p>
            <a:r>
              <a:rPr lang="en-GB" dirty="0"/>
              <a:t>WHAT MAKES A POSITIVE AND </a:t>
            </a:r>
            <a:br>
              <a:rPr lang="en-GB" dirty="0"/>
            </a:br>
            <a:r>
              <a:rPr lang="en-GB" dirty="0"/>
              <a:t>HEALTHY FRIENDSHIP?</a:t>
            </a:r>
          </a:p>
        </p:txBody>
      </p:sp>
      <p:sp>
        <p:nvSpPr>
          <p:cNvPr id="3" name="Text Placeholder 2">
            <a:extLst>
              <a:ext uri="{FF2B5EF4-FFF2-40B4-BE49-F238E27FC236}">
                <a16:creationId xmlns:a16="http://schemas.microsoft.com/office/drawing/2014/main" id="{2BD22DD8-BFD9-4FC3-AC52-2171BC98AC08}"/>
              </a:ext>
            </a:extLst>
          </p:cNvPr>
          <p:cNvSpPr>
            <a:spLocks noGrp="1"/>
          </p:cNvSpPr>
          <p:nvPr>
            <p:ph type="body" sz="quarter" idx="10"/>
          </p:nvPr>
        </p:nvSpPr>
        <p:spPr>
          <a:xfrm>
            <a:off x="457198" y="1962159"/>
            <a:ext cx="8229600" cy="1077924"/>
          </a:xfrm>
        </p:spPr>
        <p:txBody>
          <a:bodyPr>
            <a:normAutofit/>
          </a:bodyPr>
          <a:lstStyle/>
          <a:p>
            <a:r>
              <a:rPr lang="en-GB" dirty="0"/>
              <a:t>Using your drawing from the start of the lesson and the ideas </a:t>
            </a:r>
            <a:br>
              <a:rPr lang="en-GB" dirty="0"/>
            </a:br>
            <a:r>
              <a:rPr lang="en-GB" dirty="0"/>
              <a:t>we’ve just discussed, work in groups to create a mind map </a:t>
            </a:r>
            <a:br>
              <a:rPr lang="en-GB" dirty="0"/>
            </a:br>
            <a:r>
              <a:rPr lang="en-GB" dirty="0"/>
              <a:t>about what makes a healthy friendship. </a:t>
            </a:r>
          </a:p>
          <a:p>
            <a:endParaRPr lang="en-GB" dirty="0"/>
          </a:p>
        </p:txBody>
      </p:sp>
      <p:sp>
        <p:nvSpPr>
          <p:cNvPr id="4" name="Slide Number Placeholder 3">
            <a:extLst>
              <a:ext uri="{FF2B5EF4-FFF2-40B4-BE49-F238E27FC236}">
                <a16:creationId xmlns:a16="http://schemas.microsoft.com/office/drawing/2014/main" id="{49C3CE10-9E34-4817-9F03-474AC517A9CE}"/>
              </a:ext>
            </a:extLst>
          </p:cNvPr>
          <p:cNvSpPr>
            <a:spLocks noGrp="1"/>
          </p:cNvSpPr>
          <p:nvPr>
            <p:ph type="sldNum" sz="quarter" idx="4"/>
          </p:nvPr>
        </p:nvSpPr>
        <p:spPr/>
        <p:txBody>
          <a:bodyPr/>
          <a:lstStyle/>
          <a:p>
            <a:fld id="{63F7E935-997C-4AB2-AAF8-EEF37886DB40}" type="slidenum">
              <a:rPr lang="en-GB" smtClean="0"/>
              <a:pPr/>
              <a:t>16</a:t>
            </a:fld>
            <a:endParaRPr lang="en-GB"/>
          </a:p>
        </p:txBody>
      </p:sp>
      <p:grpSp>
        <p:nvGrpSpPr>
          <p:cNvPr id="24" name="Group 23">
            <a:extLst>
              <a:ext uri="{FF2B5EF4-FFF2-40B4-BE49-F238E27FC236}">
                <a16:creationId xmlns:a16="http://schemas.microsoft.com/office/drawing/2014/main" id="{D9AE5555-FA56-40C4-AFF7-0C102AF48FDD}"/>
              </a:ext>
            </a:extLst>
          </p:cNvPr>
          <p:cNvGrpSpPr/>
          <p:nvPr/>
        </p:nvGrpSpPr>
        <p:grpSpPr>
          <a:xfrm>
            <a:off x="1571146" y="3109297"/>
            <a:ext cx="7115652" cy="3107890"/>
            <a:chOff x="875597" y="3109298"/>
            <a:chExt cx="7115652" cy="3107890"/>
          </a:xfrm>
        </p:grpSpPr>
        <p:pic>
          <p:nvPicPr>
            <p:cNvPr id="25" name="Graphic 24" descr="Speech">
              <a:extLst>
                <a:ext uri="{FF2B5EF4-FFF2-40B4-BE49-F238E27FC236}">
                  <a16:creationId xmlns:a16="http://schemas.microsoft.com/office/drawing/2014/main" id="{6365C2A3-FB9C-4556-B1F6-F95B9CCD095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163" t="10187" r="8167" b="16492"/>
            <a:stretch/>
          </p:blipFill>
          <p:spPr>
            <a:xfrm>
              <a:off x="4890749" y="3977712"/>
              <a:ext cx="3100500" cy="2239476"/>
            </a:xfrm>
            <a:prstGeom prst="rect">
              <a:avLst/>
            </a:prstGeom>
          </p:spPr>
        </p:pic>
        <p:grpSp>
          <p:nvGrpSpPr>
            <p:cNvPr id="26" name="Group 25">
              <a:extLst>
                <a:ext uri="{FF2B5EF4-FFF2-40B4-BE49-F238E27FC236}">
                  <a16:creationId xmlns:a16="http://schemas.microsoft.com/office/drawing/2014/main" id="{5C896E4F-0426-47B7-B15E-117B794666CC}"/>
                </a:ext>
              </a:extLst>
            </p:cNvPr>
            <p:cNvGrpSpPr/>
            <p:nvPr/>
          </p:nvGrpSpPr>
          <p:grpSpPr>
            <a:xfrm>
              <a:off x="875597" y="3109298"/>
              <a:ext cx="3351258" cy="3056173"/>
              <a:chOff x="2487823" y="3190351"/>
              <a:chExt cx="3351258" cy="3056173"/>
            </a:xfrm>
          </p:grpSpPr>
          <p:sp>
            <p:nvSpPr>
              <p:cNvPr id="30" name="Healthy friendships">
                <a:extLst>
                  <a:ext uri="{FF2B5EF4-FFF2-40B4-BE49-F238E27FC236}">
                    <a16:creationId xmlns:a16="http://schemas.microsoft.com/office/drawing/2014/main" id="{3C9DA064-7F8D-4EC7-A3CD-F22A89161A20}"/>
                  </a:ext>
                </a:extLst>
              </p:cNvPr>
              <p:cNvSpPr txBox="1"/>
              <p:nvPr/>
            </p:nvSpPr>
            <p:spPr>
              <a:xfrm>
                <a:off x="2816603" y="4681710"/>
                <a:ext cx="182449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914400">
                  <a:defRPr sz="2400">
                    <a:solidFill>
                      <a:srgbClr val="1329B4"/>
                    </a:solidFill>
                    <a:latin typeface="Galano Grotesque SemiBold"/>
                    <a:ea typeface="Galano Grotesque SemiBold"/>
                    <a:cs typeface="Galano Grotesque SemiBold"/>
                    <a:sym typeface="Galano Grotesque SemiBold"/>
                  </a:defRPr>
                </a:lvl1pPr>
              </a:lstStyle>
              <a:p>
                <a:r>
                  <a:rPr lang="en-GB" dirty="0">
                    <a:solidFill>
                      <a:schemeClr val="bg1"/>
                    </a:solidFill>
                    <a:latin typeface="+mn-lt"/>
                  </a:rPr>
                  <a:t>friendships</a:t>
                </a:r>
                <a:endParaRPr dirty="0">
                  <a:solidFill>
                    <a:schemeClr val="bg1"/>
                  </a:solidFill>
                  <a:latin typeface="+mn-lt"/>
                </a:endParaRPr>
              </a:p>
            </p:txBody>
          </p:sp>
          <p:sp>
            <p:nvSpPr>
              <p:cNvPr id="5" name="Graphic 27" descr="Comment Heart">
                <a:extLst>
                  <a:ext uri="{FF2B5EF4-FFF2-40B4-BE49-F238E27FC236}">
                    <a16:creationId xmlns:a16="http://schemas.microsoft.com/office/drawing/2014/main" id="{8F4CAB97-08B7-4353-AB17-CB6518D49DFF}"/>
                  </a:ext>
                </a:extLst>
              </p:cNvPr>
              <p:cNvSpPr/>
              <p:nvPr/>
            </p:nvSpPr>
            <p:spPr>
              <a:xfrm>
                <a:off x="2487823" y="3190351"/>
                <a:ext cx="3351258" cy="3056173"/>
              </a:xfrm>
              <a:prstGeom prst="quadArrowCallout">
                <a:avLst/>
              </a:prstGeom>
              <a:solidFill>
                <a:srgbClr val="FF7500"/>
              </a:solidFill>
              <a:ln w="31353" cap="flat">
                <a:noFill/>
                <a:prstDash val="solid"/>
                <a:miter/>
              </a:ln>
            </p:spPr>
            <p:txBody>
              <a:bodyPr rtlCol="0" anchor="ctr"/>
              <a:lstStyle/>
              <a:p>
                <a:endParaRPr lang="en-US"/>
              </a:p>
            </p:txBody>
          </p:sp>
          <p:sp>
            <p:nvSpPr>
              <p:cNvPr id="29" name="Healthy friendships">
                <a:extLst>
                  <a:ext uri="{FF2B5EF4-FFF2-40B4-BE49-F238E27FC236}">
                    <a16:creationId xmlns:a16="http://schemas.microsoft.com/office/drawing/2014/main" id="{92813B17-00BD-4556-A8D2-4BFCE0470814}"/>
                  </a:ext>
                </a:extLst>
              </p:cNvPr>
              <p:cNvSpPr txBox="1"/>
              <p:nvPr/>
            </p:nvSpPr>
            <p:spPr>
              <a:xfrm>
                <a:off x="3236795" y="4218734"/>
                <a:ext cx="1824496" cy="830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defTabSz="914400">
                  <a:defRPr sz="2400">
                    <a:solidFill>
                      <a:srgbClr val="1329B4"/>
                    </a:solidFill>
                    <a:latin typeface="Galano Grotesque SemiBold"/>
                    <a:ea typeface="Galano Grotesque SemiBold"/>
                    <a:cs typeface="Galano Grotesque SemiBold"/>
                    <a:sym typeface="Galano Grotesque SemiBold"/>
                  </a:defRPr>
                </a:lvl1pPr>
              </a:lstStyle>
              <a:p>
                <a:r>
                  <a:rPr dirty="0">
                    <a:solidFill>
                      <a:schemeClr val="bg1"/>
                    </a:solidFill>
                    <a:latin typeface="+mn-lt"/>
                  </a:rPr>
                  <a:t>Healthy</a:t>
                </a:r>
                <a:endParaRPr lang="en-GB" dirty="0">
                  <a:solidFill>
                    <a:schemeClr val="bg1"/>
                  </a:solidFill>
                  <a:latin typeface="+mn-lt"/>
                </a:endParaRPr>
              </a:p>
              <a:p>
                <a:r>
                  <a:rPr lang="en-GB" dirty="0">
                    <a:solidFill>
                      <a:schemeClr val="bg1"/>
                    </a:solidFill>
                    <a:latin typeface="+mn-lt"/>
                  </a:rPr>
                  <a:t>friendships</a:t>
                </a:r>
                <a:endParaRPr dirty="0">
                  <a:solidFill>
                    <a:schemeClr val="bg1"/>
                  </a:solidFill>
                  <a:latin typeface="+mn-lt"/>
                </a:endParaRPr>
              </a:p>
            </p:txBody>
          </p:sp>
        </p:grpSp>
        <p:sp>
          <p:nvSpPr>
            <p:cNvPr id="27" name="TextBox 26">
              <a:extLst>
                <a:ext uri="{FF2B5EF4-FFF2-40B4-BE49-F238E27FC236}">
                  <a16:creationId xmlns:a16="http://schemas.microsoft.com/office/drawing/2014/main" id="{02A3CE8D-57F6-4D6E-A4CC-191CF392A9CE}"/>
                </a:ext>
              </a:extLst>
            </p:cNvPr>
            <p:cNvSpPr txBox="1"/>
            <p:nvPr/>
          </p:nvSpPr>
          <p:spPr>
            <a:xfrm>
              <a:off x="4890749" y="4255884"/>
              <a:ext cx="301633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dirty="0">
                  <a:solidFill>
                    <a:srgbClr val="000000"/>
                  </a:solidFill>
                </a:rPr>
                <a:t>Extension:</a:t>
              </a:r>
              <a:br>
                <a:rPr lang="en-GB" sz="2000" b="1" dirty="0">
                  <a:solidFill>
                    <a:srgbClr val="000000"/>
                  </a:solidFill>
                </a:rPr>
              </a:br>
              <a:r>
                <a:rPr lang="en-GB" sz="1600" dirty="0">
                  <a:solidFill>
                    <a:srgbClr val="000000"/>
                  </a:solidFill>
                </a:rPr>
                <a:t>are the qualities of </a:t>
              </a:r>
              <a:br>
                <a:rPr lang="en-GB" sz="1600" dirty="0">
                  <a:solidFill>
                    <a:srgbClr val="000000"/>
                  </a:solidFill>
                </a:rPr>
              </a:br>
              <a:r>
                <a:rPr lang="en-GB" sz="1600" dirty="0">
                  <a:solidFill>
                    <a:srgbClr val="000000"/>
                  </a:solidFill>
                </a:rPr>
                <a:t>healthy friendships the </a:t>
              </a:r>
              <a:br>
                <a:rPr lang="en-GB" sz="1600" dirty="0">
                  <a:solidFill>
                    <a:srgbClr val="000000"/>
                  </a:solidFill>
                </a:rPr>
              </a:br>
              <a:r>
                <a:rPr lang="en-GB" sz="1600" dirty="0">
                  <a:solidFill>
                    <a:srgbClr val="000000"/>
                  </a:solidFill>
                </a:rPr>
                <a:t>same for all relationships?  </a:t>
              </a:r>
              <a:br>
                <a:rPr lang="en-GB" sz="1600" dirty="0">
                  <a:solidFill>
                    <a:srgbClr val="000000"/>
                  </a:solidFill>
                </a:rPr>
              </a:br>
              <a:r>
                <a:rPr lang="en-GB" sz="1600" dirty="0">
                  <a:solidFill>
                    <a:srgbClr val="000000"/>
                  </a:solidFill>
                </a:rPr>
                <a:t>e.g. Family, romantic?</a:t>
              </a:r>
              <a:endParaRPr lang="en-GB" sz="2000" dirty="0">
                <a:solidFill>
                  <a:srgbClr val="000000"/>
                </a:solidFill>
              </a:endParaRPr>
            </a:p>
          </p:txBody>
        </p:sp>
      </p:grpSp>
    </p:spTree>
    <p:extLst>
      <p:ext uri="{BB962C8B-B14F-4D97-AF65-F5344CB8AC3E}">
        <p14:creationId xmlns:p14="http://schemas.microsoft.com/office/powerpoint/2010/main" val="24769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C5B-CF11-4B62-B236-070040D4565B}"/>
              </a:ext>
            </a:extLst>
          </p:cNvPr>
          <p:cNvSpPr>
            <a:spLocks noGrp="1"/>
          </p:cNvSpPr>
          <p:nvPr>
            <p:ph type="title"/>
          </p:nvPr>
        </p:nvSpPr>
        <p:spPr/>
        <p:txBody>
          <a:bodyPr/>
          <a:lstStyle/>
          <a:p>
            <a:r>
              <a:rPr lang="en-GB" dirty="0"/>
              <a:t>FRIENDS IN NEED</a:t>
            </a:r>
          </a:p>
        </p:txBody>
      </p:sp>
      <p:sp>
        <p:nvSpPr>
          <p:cNvPr id="9" name="Text Placeholder 8">
            <a:extLst>
              <a:ext uri="{FF2B5EF4-FFF2-40B4-BE49-F238E27FC236}">
                <a16:creationId xmlns:a16="http://schemas.microsoft.com/office/drawing/2014/main" id="{A8028CFC-6816-462C-89F1-C1526DAC3506}"/>
              </a:ext>
            </a:extLst>
          </p:cNvPr>
          <p:cNvSpPr>
            <a:spLocks noGrp="1"/>
          </p:cNvSpPr>
          <p:nvPr>
            <p:ph type="body" sz="quarter" idx="10"/>
          </p:nvPr>
        </p:nvSpPr>
        <p:spPr/>
        <p:txBody>
          <a:bodyPr/>
          <a:lstStyle/>
          <a:p>
            <a:r>
              <a:rPr lang="en-GB" dirty="0"/>
              <a:t>As you go through puberty, it’s important to have good friends </a:t>
            </a:r>
            <a:br>
              <a:rPr lang="en-GB" dirty="0"/>
            </a:br>
            <a:r>
              <a:rPr lang="en-GB" dirty="0"/>
              <a:t>who you can lean on and who you can support too.</a:t>
            </a:r>
          </a:p>
          <a:p>
            <a:endParaRPr lang="en-GB" dirty="0"/>
          </a:p>
        </p:txBody>
      </p:sp>
      <p:sp>
        <p:nvSpPr>
          <p:cNvPr id="3" name="Slide Number Placeholder 2">
            <a:extLst>
              <a:ext uri="{FF2B5EF4-FFF2-40B4-BE49-F238E27FC236}">
                <a16:creationId xmlns:a16="http://schemas.microsoft.com/office/drawing/2014/main" id="{F367AEDE-891A-4E2A-824D-3E0A2215F868}"/>
              </a:ext>
            </a:extLst>
          </p:cNvPr>
          <p:cNvSpPr>
            <a:spLocks noGrp="1"/>
          </p:cNvSpPr>
          <p:nvPr>
            <p:ph type="sldNum" sz="quarter" idx="4"/>
          </p:nvPr>
        </p:nvSpPr>
        <p:spPr/>
        <p:txBody>
          <a:bodyPr/>
          <a:lstStyle/>
          <a:p>
            <a:fld id="{63F7E935-997C-4AB2-AAF8-EEF37886DB40}" type="slidenum">
              <a:rPr lang="en-GB" smtClean="0"/>
              <a:pPr/>
              <a:t>17</a:t>
            </a:fld>
            <a:endParaRPr lang="en-GB"/>
          </a:p>
        </p:txBody>
      </p:sp>
      <p:sp>
        <p:nvSpPr>
          <p:cNvPr id="23" name="Rectangle">
            <a:extLst>
              <a:ext uri="{FF2B5EF4-FFF2-40B4-BE49-F238E27FC236}">
                <a16:creationId xmlns:a16="http://schemas.microsoft.com/office/drawing/2014/main" id="{A0EF2600-2537-402F-8584-4105E2382FEE}"/>
              </a:ext>
            </a:extLst>
          </p:cNvPr>
          <p:cNvSpPr/>
          <p:nvPr/>
        </p:nvSpPr>
        <p:spPr>
          <a:xfrm>
            <a:off x="432911" y="2303812"/>
            <a:ext cx="4305343" cy="3719323"/>
          </a:xfrm>
          <a:prstGeom prst="rect">
            <a:avLst/>
          </a:prstGeom>
          <a:noFill/>
          <a:ln w="12700">
            <a:miter lim="400000"/>
          </a:ln>
        </p:spPr>
        <p:txBody>
          <a:bodyPr lIns="45718" tIns="45718" rIns="180000" bIns="45718" anchor="ctr"/>
          <a:lstStyle/>
          <a:p>
            <a:pPr marL="177800" algn="l">
              <a:spcAft>
                <a:spcPts val="1200"/>
              </a:spcAft>
              <a:defRPr sz="1800">
                <a:solidFill>
                  <a:srgbClr val="000000"/>
                </a:solidFill>
                <a:latin typeface="+mn-lt"/>
                <a:ea typeface="+mn-ea"/>
                <a:cs typeface="+mn-cs"/>
                <a:sym typeface="Calibri"/>
              </a:defRPr>
            </a:pPr>
            <a:r>
              <a:rPr lang="en-GB" sz="1800" b="1" dirty="0">
                <a:solidFill>
                  <a:srgbClr val="000000"/>
                </a:solidFill>
              </a:rPr>
              <a:t>How could friends help if:</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You’re worried that puberty hasn’t started yet for you.</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You’ve been having intense mood swings that make you feel out of control.</a:t>
            </a:r>
          </a:p>
          <a:p>
            <a:pPr marL="446088" indent="-268288"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rgbClr val="000000"/>
                </a:solidFill>
              </a:rPr>
              <a:t>Your period starts at school and you’re not prepared with any period protection.</a:t>
            </a:r>
          </a:p>
        </p:txBody>
      </p:sp>
      <p:pic>
        <p:nvPicPr>
          <p:cNvPr id="10" name="Image" descr="Image">
            <a:extLst>
              <a:ext uri="{FF2B5EF4-FFF2-40B4-BE49-F238E27FC236}">
                <a16:creationId xmlns:a16="http://schemas.microsoft.com/office/drawing/2014/main" id="{605C20B7-C1AC-405D-AD71-84FCEF21CE02}"/>
              </a:ext>
            </a:extLst>
          </p:cNvPr>
          <p:cNvPicPr>
            <a:picLocks noChangeAspect="1"/>
          </p:cNvPicPr>
          <p:nvPr/>
        </p:nvPicPr>
        <p:blipFill rotWithShape="1">
          <a:blip r:embed="rId2"/>
          <a:srcRect r="16750" b="5689"/>
          <a:stretch/>
        </p:blipFill>
        <p:spPr>
          <a:xfrm>
            <a:off x="5223647" y="2621461"/>
            <a:ext cx="2977758" cy="3408524"/>
          </a:xfrm>
          <a:prstGeom prst="rect">
            <a:avLst/>
          </a:prstGeom>
          <a:ln w="12700">
            <a:miter lim="400000"/>
          </a:ln>
        </p:spPr>
      </p:pic>
    </p:spTree>
    <p:extLst>
      <p:ext uri="{BB962C8B-B14F-4D97-AF65-F5344CB8AC3E}">
        <p14:creationId xmlns:p14="http://schemas.microsoft.com/office/powerpoint/2010/main" val="292230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The World's Leading Mobile 3D Design App for iPad | Shapr3D">
            <a:extLst>
              <a:ext uri="{FF2B5EF4-FFF2-40B4-BE49-F238E27FC236}">
                <a16:creationId xmlns:a16="http://schemas.microsoft.com/office/drawing/2014/main" id="{3A3E88D6-18D9-456B-A466-442C8CF840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6907" y="2836682"/>
            <a:ext cx="6232470" cy="32975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67CC54-158B-4062-BC44-7FDC19149976}"/>
              </a:ext>
            </a:extLst>
          </p:cNvPr>
          <p:cNvSpPr>
            <a:spLocks noGrp="1"/>
          </p:cNvSpPr>
          <p:nvPr>
            <p:ph type="title"/>
          </p:nvPr>
        </p:nvSpPr>
        <p:spPr>
          <a:xfrm>
            <a:off x="457199" y="629393"/>
            <a:ext cx="8229600" cy="1294410"/>
          </a:xfrm>
        </p:spPr>
        <p:txBody>
          <a:bodyPr>
            <a:normAutofit/>
          </a:bodyPr>
          <a:lstStyle/>
          <a:p>
            <a:r>
              <a:rPr lang="en-GB" dirty="0"/>
              <a:t>REAL TEENS ON RELATIONSHIPS</a:t>
            </a:r>
          </a:p>
        </p:txBody>
      </p:sp>
      <p:sp>
        <p:nvSpPr>
          <p:cNvPr id="3" name="Text Placeholder 2">
            <a:extLst>
              <a:ext uri="{FF2B5EF4-FFF2-40B4-BE49-F238E27FC236}">
                <a16:creationId xmlns:a16="http://schemas.microsoft.com/office/drawing/2014/main" id="{27ED3C58-6385-48B2-97A8-9CC26E53A62F}"/>
              </a:ext>
            </a:extLst>
          </p:cNvPr>
          <p:cNvSpPr>
            <a:spLocks noGrp="1"/>
          </p:cNvSpPr>
          <p:nvPr>
            <p:ph type="body" sz="quarter" idx="10"/>
          </p:nvPr>
        </p:nvSpPr>
        <p:spPr>
          <a:xfrm>
            <a:off x="457199" y="1745008"/>
            <a:ext cx="8229600" cy="984799"/>
          </a:xfrm>
        </p:spPr>
        <p:txBody>
          <a:bodyPr>
            <a:normAutofit/>
          </a:bodyPr>
          <a:lstStyle/>
          <a:p>
            <a:r>
              <a:rPr lang="en-GB" dirty="0"/>
              <a:t>Watch the video of teens talking about their experiences </a:t>
            </a:r>
            <a:br>
              <a:rPr lang="en-GB" dirty="0"/>
            </a:br>
            <a:r>
              <a:rPr lang="en-GB" dirty="0"/>
              <a:t>of different relationships. What stands out to you? </a:t>
            </a:r>
            <a:br>
              <a:rPr lang="en-GB" dirty="0"/>
            </a:br>
            <a:r>
              <a:rPr lang="en-GB" dirty="0"/>
              <a:t>Do you have similar or different experiences?</a:t>
            </a:r>
          </a:p>
        </p:txBody>
      </p:sp>
      <p:sp>
        <p:nvSpPr>
          <p:cNvPr id="4" name="Slide Number Placeholder 3">
            <a:extLst>
              <a:ext uri="{FF2B5EF4-FFF2-40B4-BE49-F238E27FC236}">
                <a16:creationId xmlns:a16="http://schemas.microsoft.com/office/drawing/2014/main" id="{00019FA8-EACC-4D33-92AF-E7827D077138}"/>
              </a:ext>
            </a:extLst>
          </p:cNvPr>
          <p:cNvSpPr>
            <a:spLocks noGrp="1"/>
          </p:cNvSpPr>
          <p:nvPr>
            <p:ph type="sldNum" sz="quarter" idx="4"/>
          </p:nvPr>
        </p:nvSpPr>
        <p:spPr/>
        <p:txBody>
          <a:bodyPr/>
          <a:lstStyle/>
          <a:p>
            <a:fld id="{63F7E935-997C-4AB2-AAF8-EEF37886DB40}" type="slidenum">
              <a:rPr lang="en-GB" smtClean="0"/>
              <a:pPr/>
              <a:t>18</a:t>
            </a:fld>
            <a:endParaRPr lang="en-GB"/>
          </a:p>
        </p:txBody>
      </p:sp>
      <p:pic>
        <p:nvPicPr>
          <p:cNvPr id="6" name="Screenshot 2020-06-30 at 11.58.46.png" descr="Screenshot 2020-06-30 at 11.58.46.png">
            <a:hlinkClick r:id="rId4"/>
            <a:extLst>
              <a:ext uri="{FF2B5EF4-FFF2-40B4-BE49-F238E27FC236}">
                <a16:creationId xmlns:a16="http://schemas.microsoft.com/office/drawing/2014/main" id="{5396477C-9FAB-4AFB-A3B9-99D4760A43D5}"/>
              </a:ext>
            </a:extLst>
          </p:cNvPr>
          <p:cNvPicPr>
            <a:picLocks noChangeAspect="1"/>
          </p:cNvPicPr>
          <p:nvPr/>
        </p:nvPicPr>
        <p:blipFill>
          <a:blip r:embed="rId5"/>
          <a:srcRect l="81" r="81"/>
          <a:stretch>
            <a:fillRect/>
          </a:stretch>
        </p:blipFill>
        <p:spPr>
          <a:xfrm>
            <a:off x="1797366" y="2980703"/>
            <a:ext cx="5264716" cy="3040083"/>
          </a:xfrm>
          <a:prstGeom prst="rect">
            <a:avLst/>
          </a:prstGeom>
          <a:ln w="12700">
            <a:solidFill>
              <a:srgbClr val="FFFFFF"/>
            </a:solidFill>
            <a:miter lim="400000"/>
          </a:ln>
        </p:spPr>
      </p:pic>
      <p:pic>
        <p:nvPicPr>
          <p:cNvPr id="8" name="Picture 7">
            <a:hlinkClick r:id="rId4"/>
            <a:extLst>
              <a:ext uri="{FF2B5EF4-FFF2-40B4-BE49-F238E27FC236}">
                <a16:creationId xmlns:a16="http://schemas.microsoft.com/office/drawing/2014/main" id="{31589914-A12F-B84A-9F9B-8278F57DBCF7}"/>
              </a:ext>
            </a:extLst>
          </p:cNvPr>
          <p:cNvPicPr>
            <a:picLocks noChangeAspect="1"/>
          </p:cNvPicPr>
          <p:nvPr/>
        </p:nvPicPr>
        <p:blipFill>
          <a:blip r:embed="rId6">
            <a:alphaModFix/>
            <a:extLst>
              <a:ext uri="{28A0092B-C50C-407E-A947-70E740481C1C}">
                <a14:useLocalDpi xmlns:a14="http://schemas.microsoft.com/office/drawing/2010/main"/>
              </a:ext>
            </a:extLst>
          </a:blip>
          <a:stretch>
            <a:fillRect/>
          </a:stretch>
        </p:blipFill>
        <p:spPr>
          <a:xfrm>
            <a:off x="3456527" y="3880255"/>
            <a:ext cx="2009418" cy="1339612"/>
          </a:xfrm>
          <a:prstGeom prst="rect">
            <a:avLst/>
          </a:prstGeom>
          <a:noFill/>
          <a:ln>
            <a:noFill/>
          </a:ln>
        </p:spPr>
      </p:pic>
    </p:spTree>
    <p:extLst>
      <p:ext uri="{BB962C8B-B14F-4D97-AF65-F5344CB8AC3E}">
        <p14:creationId xmlns:p14="http://schemas.microsoft.com/office/powerpoint/2010/main" val="137368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2</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SEE IT, STOP IT</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19</a:t>
            </a:fld>
            <a:endParaRPr lang="en-GB"/>
          </a:p>
        </p:txBody>
      </p:sp>
    </p:spTree>
    <p:extLst>
      <p:ext uri="{BB962C8B-B14F-4D97-AF65-F5344CB8AC3E}">
        <p14:creationId xmlns:p14="http://schemas.microsoft.com/office/powerpoint/2010/main" val="17982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normAutofit/>
          </a:bodyPr>
          <a:lstStyle/>
          <a:p>
            <a:r>
              <a:rPr lang="en-GB" dirty="0"/>
              <a:t>WHAT ARE WE GOING TO LEARN?</a:t>
            </a:r>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2</a:t>
            </a:fld>
            <a:endParaRPr lang="en-GB"/>
          </a:p>
        </p:txBody>
      </p:sp>
      <p:sp>
        <p:nvSpPr>
          <p:cNvPr id="6" name="Rectangle">
            <a:extLst>
              <a:ext uri="{FF2B5EF4-FFF2-40B4-BE49-F238E27FC236}">
                <a16:creationId xmlns:a16="http://schemas.microsoft.com/office/drawing/2014/main" id="{C75961D9-AE18-4BBB-9387-B858E0DDC4F1}"/>
              </a:ext>
            </a:extLst>
          </p:cNvPr>
          <p:cNvSpPr/>
          <p:nvPr/>
        </p:nvSpPr>
        <p:spPr>
          <a:xfrm>
            <a:off x="1163204" y="2024057"/>
            <a:ext cx="7025267" cy="3697341"/>
          </a:xfrm>
          <a:prstGeom prst="rect">
            <a:avLst/>
          </a:prstGeom>
          <a:solidFill>
            <a:schemeClr val="accent1"/>
          </a:solidFill>
          <a:ln w="12700">
            <a:miter lim="400000"/>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8" name="TextBox 10">
            <a:extLst>
              <a:ext uri="{FF2B5EF4-FFF2-40B4-BE49-F238E27FC236}">
                <a16:creationId xmlns:a16="http://schemas.microsoft.com/office/drawing/2014/main" id="{906FC6D4-FBD8-49E1-92E6-9796D921824D}"/>
              </a:ext>
            </a:extLst>
          </p:cNvPr>
          <p:cNvSpPr txBox="1"/>
          <p:nvPr/>
        </p:nvSpPr>
        <p:spPr>
          <a:xfrm>
            <a:off x="1678035" y="2318457"/>
            <a:ext cx="5995603" cy="3108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spcBef>
                <a:spcPts val="1100"/>
              </a:spcBef>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In this lesson, we will be looking </a:t>
            </a:r>
            <a:br>
              <a:rPr lang="en-GB" sz="2800" dirty="0">
                <a:latin typeface="+mn-lt"/>
                <a:cs typeface="Arial" panose="020B0604020202020204" pitchFamily="34" charset="0"/>
              </a:rPr>
            </a:br>
            <a:r>
              <a:rPr lang="en-GB" sz="2800" dirty="0">
                <a:latin typeface="+mn-lt"/>
                <a:cs typeface="Arial" panose="020B0604020202020204" pitchFamily="34" charset="0"/>
              </a:rPr>
              <a:t>at why positive friendships are important and how they help us to </a:t>
            </a:r>
            <a:br>
              <a:rPr lang="en-GB" sz="2800" dirty="0">
                <a:latin typeface="+mn-lt"/>
                <a:cs typeface="Arial" panose="020B0604020202020204" pitchFamily="34" charset="0"/>
              </a:rPr>
            </a:br>
            <a:r>
              <a:rPr lang="en-GB" sz="2800" dirty="0">
                <a:latin typeface="+mn-lt"/>
                <a:cs typeface="Arial" panose="020B0604020202020204" pitchFamily="34" charset="0"/>
              </a:rPr>
              <a:t>be ourselves. We will also look at friendships that are not so positive and what we can do to improve things or get help if we need it. </a:t>
            </a:r>
          </a:p>
        </p:txBody>
      </p:sp>
      <p:pic>
        <p:nvPicPr>
          <p:cNvPr id="4" name="Image" descr="Image">
            <a:extLst>
              <a:ext uri="{FF2B5EF4-FFF2-40B4-BE49-F238E27FC236}">
                <a16:creationId xmlns:a16="http://schemas.microsoft.com/office/drawing/2014/main" id="{99537365-8C17-43E3-BEDF-36FA0B42A2B6}"/>
              </a:ext>
            </a:extLst>
          </p:cNvPr>
          <p:cNvPicPr>
            <a:picLocks noChangeAspect="1"/>
          </p:cNvPicPr>
          <p:nvPr/>
        </p:nvPicPr>
        <p:blipFill>
          <a:blip r:embed="rId2"/>
          <a:stretch>
            <a:fillRect/>
          </a:stretch>
        </p:blipFill>
        <p:spPr>
          <a:xfrm>
            <a:off x="7673638" y="1940929"/>
            <a:ext cx="1165097" cy="3910993"/>
          </a:xfrm>
          <a:prstGeom prst="rect">
            <a:avLst/>
          </a:prstGeom>
          <a:ln w="12700">
            <a:miter lim="400000"/>
          </a:ln>
        </p:spPr>
      </p:pic>
    </p:spTree>
    <p:extLst>
      <p:ext uri="{BB962C8B-B14F-4D97-AF65-F5344CB8AC3E}">
        <p14:creationId xmlns:p14="http://schemas.microsoft.com/office/powerpoint/2010/main" val="11702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id="{71C976DC-899D-E740-B878-7CAB89C8CB01}"/>
              </a:ext>
            </a:extLst>
          </p:cNvPr>
          <p:cNvPicPr>
            <a:picLocks noChangeAspect="1"/>
          </p:cNvPicPr>
          <p:nvPr/>
        </p:nvPicPr>
        <p:blipFill rotWithShape="1">
          <a:blip r:embed="rId3">
            <a:extLst>
              <a:ext uri="{28A0092B-C50C-407E-A947-70E740481C1C}">
                <a14:useLocalDpi xmlns:a14="http://schemas.microsoft.com/office/drawing/2010/main" val="0"/>
              </a:ext>
            </a:extLst>
          </a:blip>
          <a:srcRect r="6176"/>
          <a:stretch/>
        </p:blipFill>
        <p:spPr>
          <a:xfrm>
            <a:off x="5328879" y="2631974"/>
            <a:ext cx="3032610" cy="1818128"/>
          </a:xfrm>
          <a:prstGeom prst="rect">
            <a:avLst/>
          </a:prstGeom>
        </p:spPr>
      </p:pic>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NEVER ACCEPT…</a:t>
            </a:r>
          </a:p>
        </p:txBody>
      </p:sp>
      <p:sp>
        <p:nvSpPr>
          <p:cNvPr id="12" name="Text Placeholder 11">
            <a:extLst>
              <a:ext uri="{FF2B5EF4-FFF2-40B4-BE49-F238E27FC236}">
                <a16:creationId xmlns:a16="http://schemas.microsoft.com/office/drawing/2014/main" id="{B1B5FC5E-B65C-4BB9-A92B-0BCC57EDBD1C}"/>
              </a:ext>
            </a:extLst>
          </p:cNvPr>
          <p:cNvSpPr>
            <a:spLocks noGrp="1"/>
          </p:cNvSpPr>
          <p:nvPr>
            <p:ph type="body" sz="quarter" idx="10"/>
          </p:nvPr>
        </p:nvSpPr>
        <p:spPr/>
        <p:txBody>
          <a:bodyPr/>
          <a:lstStyle/>
          <a:p>
            <a:r>
              <a:rPr lang="en-GB" dirty="0"/>
              <a:t>Whatever the relationship, there are some things that are never acceptable.</a:t>
            </a:r>
          </a:p>
          <a:p>
            <a:endParaRPr lang="en-GB" dirty="0"/>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20</a:t>
            </a:fld>
            <a:endParaRPr lang="en-GB"/>
          </a:p>
        </p:txBody>
      </p:sp>
      <p:sp>
        <p:nvSpPr>
          <p:cNvPr id="13" name="Text Placeholder 2">
            <a:extLst>
              <a:ext uri="{FF2B5EF4-FFF2-40B4-BE49-F238E27FC236}">
                <a16:creationId xmlns:a16="http://schemas.microsoft.com/office/drawing/2014/main" id="{25876872-CF24-4966-9841-BD1EE189B385}"/>
              </a:ext>
            </a:extLst>
          </p:cNvPr>
          <p:cNvSpPr txBox="1">
            <a:spLocks/>
          </p:cNvSpPr>
          <p:nvPr/>
        </p:nvSpPr>
        <p:spPr>
          <a:xfrm>
            <a:off x="457199" y="2408981"/>
            <a:ext cx="4554361" cy="3618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sz="1600" b="1" dirty="0">
                <a:solidFill>
                  <a:schemeClr val="tx2"/>
                </a:solidFill>
              </a:rPr>
              <a:t>PHYSICAL ABUSE OR INTIMIDATION </a:t>
            </a:r>
            <a:br>
              <a:rPr lang="en-GB" sz="1600" b="1" dirty="0"/>
            </a:br>
            <a:r>
              <a:rPr lang="en-GB" sz="1600" dirty="0"/>
              <a:t>Using or threatening force to hurt another person.</a:t>
            </a:r>
          </a:p>
          <a:p>
            <a:pPr algn="l" hangingPunct="1">
              <a:lnSpc>
                <a:spcPct val="110000"/>
              </a:lnSpc>
              <a:spcBef>
                <a:spcPts val="0"/>
              </a:spcBef>
              <a:spcAft>
                <a:spcPts val="1200"/>
              </a:spcAft>
            </a:pPr>
            <a:r>
              <a:rPr lang="en-GB" sz="1600" b="1" dirty="0">
                <a:solidFill>
                  <a:schemeClr val="tx2"/>
                </a:solidFill>
              </a:rPr>
              <a:t>EMOTIONAL OR VERBAL ABUSE </a:t>
            </a:r>
            <a:br>
              <a:rPr lang="en-GB" sz="1600" b="1" dirty="0"/>
            </a:br>
            <a:r>
              <a:rPr lang="en-GB" sz="1600" dirty="0"/>
              <a:t>Using words to deliberately upset or manipulate another person. </a:t>
            </a:r>
          </a:p>
          <a:p>
            <a:pPr algn="l" hangingPunct="1">
              <a:lnSpc>
                <a:spcPct val="110000"/>
              </a:lnSpc>
              <a:spcBef>
                <a:spcPts val="0"/>
              </a:spcBef>
              <a:spcAft>
                <a:spcPts val="1200"/>
              </a:spcAft>
            </a:pPr>
            <a:r>
              <a:rPr lang="en-GB" sz="1600" b="1" dirty="0">
                <a:solidFill>
                  <a:schemeClr val="tx2"/>
                </a:solidFill>
              </a:rPr>
              <a:t>CYBERBULLYING</a:t>
            </a:r>
            <a:br>
              <a:rPr lang="en-GB" sz="1600" b="1" dirty="0"/>
            </a:br>
            <a:r>
              <a:rPr lang="en-GB" sz="1600" dirty="0"/>
              <a:t>Using social media to abuse someone. Watch the </a:t>
            </a:r>
            <a:r>
              <a:rPr lang="en-GB" sz="1600" b="1" dirty="0"/>
              <a:t>What Is Cyberbullying? Video</a:t>
            </a:r>
            <a:r>
              <a:rPr lang="en-GB" sz="1600" dirty="0"/>
              <a:t> to find out more.</a:t>
            </a:r>
          </a:p>
        </p:txBody>
      </p:sp>
      <p:pic>
        <p:nvPicPr>
          <p:cNvPr id="19" name="Picture 2" descr="The World's Leading Mobile 3D Design App for iPad | Shapr3D">
            <a:hlinkClick r:id="rId4"/>
            <a:extLst>
              <a:ext uri="{FF2B5EF4-FFF2-40B4-BE49-F238E27FC236}">
                <a16:creationId xmlns:a16="http://schemas.microsoft.com/office/drawing/2014/main" id="{FFA0B829-F52C-48DA-94ED-FFDC67CF4C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9355" y="2554912"/>
            <a:ext cx="3459649" cy="19722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F72B2F0-5578-4392-9854-3134549008BA}"/>
              </a:ext>
            </a:extLst>
          </p:cNvPr>
          <p:cNvSpPr/>
          <p:nvPr/>
        </p:nvSpPr>
        <p:spPr>
          <a:xfrm>
            <a:off x="457199" y="5319510"/>
            <a:ext cx="7787812" cy="707882"/>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FFFFFF"/>
                </a:solidFill>
                <a:effectLst/>
                <a:uFillTx/>
                <a:latin typeface="+mj-lt"/>
                <a:ea typeface="+mj-ea"/>
                <a:cs typeface="+mj-cs"/>
                <a:sym typeface="Helvetica"/>
              </a:rPr>
              <a:t>All of these kinds of abuse are unacceptable and against the law. </a:t>
            </a:r>
          </a:p>
        </p:txBody>
      </p:sp>
      <p:pic>
        <p:nvPicPr>
          <p:cNvPr id="10" name="Picture 9">
            <a:hlinkClick r:id="rId4"/>
            <a:extLst>
              <a:ext uri="{FF2B5EF4-FFF2-40B4-BE49-F238E27FC236}">
                <a16:creationId xmlns:a16="http://schemas.microsoft.com/office/drawing/2014/main" id="{DCD80982-775C-6C43-B18E-CA21458805BE}"/>
              </a:ext>
            </a:extLst>
          </p:cNvPr>
          <p:cNvPicPr>
            <a:picLocks noChangeAspect="1"/>
          </p:cNvPicPr>
          <p:nvPr/>
        </p:nvPicPr>
        <p:blipFill>
          <a:blip r:embed="rId6">
            <a:alphaModFix/>
            <a:extLst>
              <a:ext uri="{28A0092B-C50C-407E-A947-70E740481C1C}">
                <a14:useLocalDpi xmlns:a14="http://schemas.microsoft.com/office/drawing/2010/main"/>
              </a:ext>
            </a:extLst>
          </a:blip>
          <a:stretch>
            <a:fillRect/>
          </a:stretch>
        </p:blipFill>
        <p:spPr>
          <a:xfrm>
            <a:off x="6216729" y="3122068"/>
            <a:ext cx="1256909" cy="837939"/>
          </a:xfrm>
          <a:prstGeom prst="rect">
            <a:avLst/>
          </a:prstGeom>
          <a:noFill/>
          <a:ln>
            <a:noFill/>
          </a:ln>
        </p:spPr>
      </p:pic>
    </p:spTree>
    <p:extLst>
      <p:ext uri="{BB962C8B-B14F-4D97-AF65-F5344CB8AC3E}">
        <p14:creationId xmlns:p14="http://schemas.microsoft.com/office/powerpoint/2010/main" val="231489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SEE IT, STOP IT</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21</a:t>
            </a:fld>
            <a:endParaRPr lang="en-GB"/>
          </a:p>
        </p:txBody>
      </p:sp>
      <p:sp>
        <p:nvSpPr>
          <p:cNvPr id="24" name="Rectangle 23">
            <a:extLst>
              <a:ext uri="{FF2B5EF4-FFF2-40B4-BE49-F238E27FC236}">
                <a16:creationId xmlns:a16="http://schemas.microsoft.com/office/drawing/2014/main" id="{3F72B2F0-5578-4392-9854-3134549008BA}"/>
              </a:ext>
            </a:extLst>
          </p:cNvPr>
          <p:cNvSpPr/>
          <p:nvPr/>
        </p:nvSpPr>
        <p:spPr>
          <a:xfrm>
            <a:off x="678093" y="1666568"/>
            <a:ext cx="4310453" cy="1664944"/>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FFFFFF"/>
                </a:solidFill>
                <a:effectLst/>
                <a:uFillTx/>
                <a:latin typeface="+mj-lt"/>
                <a:ea typeface="+mj-ea"/>
                <a:cs typeface="+mj-cs"/>
                <a:sym typeface="Helvetica"/>
              </a:rPr>
              <a:t>It’s important to speak out against any kind of bullying or abuse </a:t>
            </a:r>
            <a:br>
              <a:rPr kumimoji="0" lang="en-GB" sz="2000" b="0" i="0" u="none" strike="noStrike" cap="none" spc="0" normalizeH="0" baseline="0" dirty="0">
                <a:ln>
                  <a:noFill/>
                </a:ln>
                <a:solidFill>
                  <a:srgbClr val="FFFFFF"/>
                </a:solidFill>
                <a:effectLst/>
                <a:uFillTx/>
                <a:latin typeface="+mj-lt"/>
                <a:ea typeface="+mj-ea"/>
                <a:cs typeface="+mj-cs"/>
                <a:sym typeface="Helvetica"/>
              </a:rPr>
            </a:br>
            <a:r>
              <a:rPr kumimoji="0" lang="en-GB" sz="2000" b="0" i="0" u="none" strike="noStrike" cap="none" spc="0" normalizeH="0" baseline="0" dirty="0">
                <a:ln>
                  <a:noFill/>
                </a:ln>
                <a:solidFill>
                  <a:srgbClr val="FFFFFF"/>
                </a:solidFill>
                <a:effectLst/>
                <a:uFillTx/>
                <a:latin typeface="+mj-lt"/>
                <a:ea typeface="+mj-ea"/>
                <a:cs typeface="+mj-cs"/>
                <a:sym typeface="Helvetica"/>
              </a:rPr>
              <a:t>so that it stops happening. But how can we do this effectively?</a:t>
            </a:r>
          </a:p>
        </p:txBody>
      </p:sp>
      <p:sp>
        <p:nvSpPr>
          <p:cNvPr id="5" name="Rectangle 4">
            <a:extLst>
              <a:ext uri="{FF2B5EF4-FFF2-40B4-BE49-F238E27FC236}">
                <a16:creationId xmlns:a16="http://schemas.microsoft.com/office/drawing/2014/main" id="{8E99731D-F135-403D-808F-4E83CDE24932}"/>
              </a:ext>
            </a:extLst>
          </p:cNvPr>
          <p:cNvSpPr/>
          <p:nvPr/>
        </p:nvSpPr>
        <p:spPr>
          <a:xfrm>
            <a:off x="678093" y="3526489"/>
            <a:ext cx="4310453" cy="1664943"/>
          </a:xfrm>
          <a:prstGeom prst="rect">
            <a:avLst/>
          </a:prstGeom>
          <a:solidFill>
            <a:srgbClr val="FFFFFF"/>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Using the </a:t>
            </a:r>
            <a:r>
              <a:rPr kumimoji="0" lang="en-GB" sz="2000" b="1" i="0" u="none" strike="noStrike" cap="none" spc="0" normalizeH="0" baseline="0" dirty="0">
                <a:ln>
                  <a:noFill/>
                </a:ln>
                <a:solidFill>
                  <a:schemeClr val="tx2"/>
                </a:solidFill>
                <a:effectLst/>
                <a:uFillTx/>
                <a:latin typeface="+mj-lt"/>
                <a:ea typeface="+mj-ea"/>
                <a:cs typeface="+mj-cs"/>
                <a:sym typeface="Helvetica"/>
              </a:rPr>
              <a:t>See it, Stop it Activity Sheet</a:t>
            </a:r>
            <a:r>
              <a:rPr kumimoji="0" lang="en-GB" sz="2000" b="0" i="0" u="none" strike="noStrike" cap="none" spc="0" normalizeH="0" baseline="0" dirty="0">
                <a:ln>
                  <a:noFill/>
                </a:ln>
                <a:solidFill>
                  <a:schemeClr val="tx2"/>
                </a:solidFill>
                <a:effectLst/>
                <a:uFillTx/>
                <a:latin typeface="+mj-lt"/>
                <a:ea typeface="+mj-ea"/>
                <a:cs typeface="+mj-cs"/>
                <a:sym typeface="Helvetica"/>
              </a:rPr>
              <a:t>, consider the different ways of responding to bullying. </a:t>
            </a:r>
          </a:p>
        </p:txBody>
      </p:sp>
      <p:pic>
        <p:nvPicPr>
          <p:cNvPr id="6" name="Picture 5">
            <a:extLst>
              <a:ext uri="{FF2B5EF4-FFF2-40B4-BE49-F238E27FC236}">
                <a16:creationId xmlns:a16="http://schemas.microsoft.com/office/drawing/2014/main" id="{85EF1940-AB2D-AA48-ABC4-3C3169562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8389">
            <a:off x="5364882" y="1705357"/>
            <a:ext cx="3085615" cy="4366534"/>
          </a:xfrm>
          <a:prstGeom prst="rect">
            <a:avLst/>
          </a:prstGeom>
          <a:solidFill>
            <a:srgbClr val="FFFFFF"/>
          </a:solidFill>
          <a:effectLst>
            <a:outerShdw blurRad="50800" dist="50800" dir="5400000" algn="ctr" rotWithShape="0">
              <a:srgbClr val="000000">
                <a:alpha val="38000"/>
              </a:srgbClr>
            </a:outerShdw>
          </a:effectLst>
        </p:spPr>
      </p:pic>
    </p:spTree>
    <p:extLst>
      <p:ext uri="{BB962C8B-B14F-4D97-AF65-F5344CB8AC3E}">
        <p14:creationId xmlns:p14="http://schemas.microsoft.com/office/powerpoint/2010/main" val="182351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SEE IT, STOP IT</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22</a:t>
            </a:fld>
            <a:endParaRPr lang="en-GB"/>
          </a:p>
        </p:txBody>
      </p:sp>
      <p:grpSp>
        <p:nvGrpSpPr>
          <p:cNvPr id="17" name="Group 16">
            <a:extLst>
              <a:ext uri="{FF2B5EF4-FFF2-40B4-BE49-F238E27FC236}">
                <a16:creationId xmlns:a16="http://schemas.microsoft.com/office/drawing/2014/main" id="{583A5414-8891-4342-8647-B353E99D5A09}"/>
              </a:ext>
            </a:extLst>
          </p:cNvPr>
          <p:cNvGrpSpPr/>
          <p:nvPr/>
        </p:nvGrpSpPr>
        <p:grpSpPr>
          <a:xfrm>
            <a:off x="2721743" y="3742276"/>
            <a:ext cx="3700507" cy="2596475"/>
            <a:chOff x="3091240" y="3249634"/>
            <a:chExt cx="3958922" cy="2777793"/>
          </a:xfrm>
        </p:grpSpPr>
        <p:pic>
          <p:nvPicPr>
            <p:cNvPr id="18" name="Graphic 17" descr="Speech">
              <a:extLst>
                <a:ext uri="{FF2B5EF4-FFF2-40B4-BE49-F238E27FC236}">
                  <a16:creationId xmlns:a16="http://schemas.microsoft.com/office/drawing/2014/main" id="{08706ED9-B454-44FD-9BA6-8EB81AACC5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163" t="10187" r="8167" b="16492"/>
            <a:stretch/>
          </p:blipFill>
          <p:spPr>
            <a:xfrm>
              <a:off x="3091240" y="3249634"/>
              <a:ext cx="3958922" cy="2777793"/>
            </a:xfrm>
            <a:prstGeom prst="rect">
              <a:avLst/>
            </a:prstGeom>
          </p:spPr>
        </p:pic>
        <p:sp>
          <p:nvSpPr>
            <p:cNvPr id="19" name="TextBox 18">
              <a:extLst>
                <a:ext uri="{FF2B5EF4-FFF2-40B4-BE49-F238E27FC236}">
                  <a16:creationId xmlns:a16="http://schemas.microsoft.com/office/drawing/2014/main" id="{4428A615-444F-4127-9D26-7311011E9B00}"/>
                </a:ext>
              </a:extLst>
            </p:cNvPr>
            <p:cNvSpPr txBox="1"/>
            <p:nvPr/>
          </p:nvSpPr>
          <p:spPr>
            <a:xfrm>
              <a:off x="3328646" y="3821753"/>
              <a:ext cx="3342331" cy="13500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900" b="1" dirty="0">
                  <a:solidFill>
                    <a:srgbClr val="000000"/>
                  </a:solidFill>
                </a:rPr>
                <a:t>Extension:</a:t>
              </a:r>
              <a:br>
                <a:rPr lang="en-GB" sz="1900" b="1" dirty="0">
                  <a:solidFill>
                    <a:srgbClr val="000000"/>
                  </a:solidFill>
                </a:rPr>
              </a:br>
              <a:r>
                <a:rPr lang="en-GB" sz="1900" dirty="0">
                  <a:solidFill>
                    <a:srgbClr val="000000"/>
                  </a:solidFill>
                </a:rPr>
                <a:t>do you think people report bullying enough? Give reasons for your answer.</a:t>
              </a:r>
            </a:p>
          </p:txBody>
        </p:sp>
      </p:grpSp>
      <p:sp>
        <p:nvSpPr>
          <p:cNvPr id="9" name="NEVER ACCEPT…">
            <a:extLst>
              <a:ext uri="{FF2B5EF4-FFF2-40B4-BE49-F238E27FC236}">
                <a16:creationId xmlns:a16="http://schemas.microsoft.com/office/drawing/2014/main" id="{532670BD-70A4-4434-8A23-32A402E08FBE}"/>
              </a:ext>
            </a:extLst>
          </p:cNvPr>
          <p:cNvSpPr txBox="1"/>
          <p:nvPr/>
        </p:nvSpPr>
        <p:spPr>
          <a:xfrm>
            <a:off x="758862" y="2503250"/>
            <a:ext cx="762627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500" b="1">
                <a:solidFill>
                  <a:srgbClr val="002ABB"/>
                </a:solidFill>
                <a:latin typeface="Galano Grotesque SemiBold"/>
                <a:ea typeface="Galano Grotesque SemiBold"/>
                <a:cs typeface="Galano Grotesque SemiBold"/>
                <a:sym typeface="Galano Grotesque SemiBold"/>
              </a:defRPr>
            </a:pPr>
            <a:r>
              <a:rPr sz="2000" dirty="0">
                <a:solidFill>
                  <a:schemeClr val="tx2"/>
                </a:solidFill>
                <a:latin typeface="+mn-lt"/>
              </a:rPr>
              <a:t>How could different responses help? </a:t>
            </a:r>
          </a:p>
        </p:txBody>
      </p:sp>
      <p:sp>
        <p:nvSpPr>
          <p:cNvPr id="21" name="NEVER ACCEPT…">
            <a:extLst>
              <a:ext uri="{FF2B5EF4-FFF2-40B4-BE49-F238E27FC236}">
                <a16:creationId xmlns:a16="http://schemas.microsoft.com/office/drawing/2014/main" id="{20D83F7C-D0EE-48BB-9A78-A8BE3475D161}"/>
              </a:ext>
            </a:extLst>
          </p:cNvPr>
          <p:cNvSpPr txBox="1"/>
          <p:nvPr/>
        </p:nvSpPr>
        <p:spPr>
          <a:xfrm>
            <a:off x="1776218" y="3151902"/>
            <a:ext cx="5591562"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ABB"/>
                </a:solidFill>
                <a:latin typeface="Galano Grotesque SemiBold"/>
                <a:ea typeface="Galano Grotesque SemiBold"/>
                <a:cs typeface="Galano Grotesque SemiBold"/>
                <a:sym typeface="Galano Grotesque SemiBold"/>
              </a:defRPr>
            </a:lvl1pPr>
          </a:lstStyle>
          <a:p>
            <a:r>
              <a:rPr sz="2000" dirty="0">
                <a:solidFill>
                  <a:schemeClr val="tx2"/>
                </a:solidFill>
                <a:latin typeface="+mn-lt"/>
              </a:rPr>
              <a:t>What would be the disadvantages?</a:t>
            </a:r>
          </a:p>
        </p:txBody>
      </p:sp>
      <p:sp>
        <p:nvSpPr>
          <p:cNvPr id="11" name="Text Placeholder 2">
            <a:extLst>
              <a:ext uri="{FF2B5EF4-FFF2-40B4-BE49-F238E27FC236}">
                <a16:creationId xmlns:a16="http://schemas.microsoft.com/office/drawing/2014/main" id="{0F7DAFD7-BEBC-E349-8F77-D2D4710991C7}"/>
              </a:ext>
            </a:extLst>
          </p:cNvPr>
          <p:cNvSpPr>
            <a:spLocks noGrp="1"/>
          </p:cNvSpPr>
          <p:nvPr>
            <p:ph type="body" sz="quarter" idx="10"/>
          </p:nvPr>
        </p:nvSpPr>
        <p:spPr>
          <a:xfrm>
            <a:off x="1235762" y="1680481"/>
            <a:ext cx="6672471" cy="1148443"/>
          </a:xfrm>
        </p:spPr>
        <p:txBody>
          <a:bodyPr>
            <a:normAutofit/>
          </a:bodyPr>
          <a:lstStyle/>
          <a:p>
            <a:r>
              <a:rPr lang="en-GB" dirty="0"/>
              <a:t>Complete the table to show how and why different responses could help, and any potential disadvantages.</a:t>
            </a:r>
          </a:p>
          <a:p>
            <a:endParaRPr lang="en-GB" dirty="0"/>
          </a:p>
        </p:txBody>
      </p:sp>
    </p:spTree>
    <p:extLst>
      <p:ext uri="{BB962C8B-B14F-4D97-AF65-F5344CB8AC3E}">
        <p14:creationId xmlns:p14="http://schemas.microsoft.com/office/powerpoint/2010/main" val="18154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E31EA8E-B743-4A48-B167-F03A1BF74F05}"/>
              </a:ext>
            </a:extLst>
          </p:cNvPr>
          <p:cNvGrpSpPr/>
          <p:nvPr/>
        </p:nvGrpSpPr>
        <p:grpSpPr>
          <a:xfrm>
            <a:off x="5489927" y="2899130"/>
            <a:ext cx="3410597" cy="2376493"/>
            <a:chOff x="5364424" y="2899130"/>
            <a:chExt cx="3410597" cy="2376493"/>
          </a:xfrm>
        </p:grpSpPr>
        <p:pic>
          <p:nvPicPr>
            <p:cNvPr id="12" name="Screenshot 2020-06-09 at 15.25.56.png" descr="Screenshot 2020-06-09 at 15.25.56.png">
              <a:extLst>
                <a:ext uri="{FF2B5EF4-FFF2-40B4-BE49-F238E27FC236}">
                  <a16:creationId xmlns:a16="http://schemas.microsoft.com/office/drawing/2014/main" id="{B5906654-0AB3-4C32-9FD1-695F38FB6049}"/>
                </a:ext>
              </a:extLst>
            </p:cNvPr>
            <p:cNvPicPr>
              <a:picLocks noChangeAspect="1"/>
            </p:cNvPicPr>
            <p:nvPr/>
          </p:nvPicPr>
          <p:blipFill>
            <a:blip r:embed="rId2"/>
            <a:stretch>
              <a:fillRect/>
            </a:stretch>
          </p:blipFill>
          <p:spPr>
            <a:xfrm>
              <a:off x="5619737" y="3006953"/>
              <a:ext cx="2957865" cy="2210989"/>
            </a:xfrm>
            <a:prstGeom prst="rect">
              <a:avLst/>
            </a:prstGeom>
            <a:ln w="12700">
              <a:miter lim="400000"/>
            </a:ln>
          </p:spPr>
        </p:pic>
        <p:pic>
          <p:nvPicPr>
            <p:cNvPr id="14" name="Picture 2" descr="The World's Leading Mobile 3D Design App for iPad | Shapr3D">
              <a:extLst>
                <a:ext uri="{FF2B5EF4-FFF2-40B4-BE49-F238E27FC236}">
                  <a16:creationId xmlns:a16="http://schemas.microsoft.com/office/drawing/2014/main" id="{BFF7961B-E0D8-4C33-A356-4AD563D0C8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424" y="2899130"/>
              <a:ext cx="3410597" cy="2376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2FE591EC-D9E1-4044-A151-34C4A8FFA6D1}"/>
              </a:ext>
            </a:extLst>
          </p:cNvPr>
          <p:cNvGrpSpPr/>
          <p:nvPr/>
        </p:nvGrpSpPr>
        <p:grpSpPr>
          <a:xfrm>
            <a:off x="429640" y="2821822"/>
            <a:ext cx="3410597" cy="2376493"/>
            <a:chOff x="429640" y="2821822"/>
            <a:chExt cx="3410597" cy="2376493"/>
          </a:xfrm>
        </p:grpSpPr>
        <p:pic>
          <p:nvPicPr>
            <p:cNvPr id="7" name="Screenshot 2020-06-09 at 15.24.39.png" descr="Screenshot 2020-06-09 at 15.24.39.png">
              <a:extLst>
                <a:ext uri="{FF2B5EF4-FFF2-40B4-BE49-F238E27FC236}">
                  <a16:creationId xmlns:a16="http://schemas.microsoft.com/office/drawing/2014/main" id="{DC50E816-8A1B-4EFC-83A8-2403C9388185}"/>
                </a:ext>
              </a:extLst>
            </p:cNvPr>
            <p:cNvPicPr>
              <a:picLocks noChangeAspect="1"/>
            </p:cNvPicPr>
            <p:nvPr/>
          </p:nvPicPr>
          <p:blipFill>
            <a:blip r:embed="rId4"/>
            <a:stretch>
              <a:fillRect/>
            </a:stretch>
          </p:blipFill>
          <p:spPr>
            <a:xfrm>
              <a:off x="656818" y="2914484"/>
              <a:ext cx="2956837" cy="2223569"/>
            </a:xfrm>
            <a:prstGeom prst="rect">
              <a:avLst/>
            </a:prstGeom>
            <a:ln w="12700">
              <a:miter lim="400000"/>
            </a:ln>
          </p:spPr>
        </p:pic>
        <p:pic>
          <p:nvPicPr>
            <p:cNvPr id="5" name="Picture 2" descr="The World's Leading Mobile 3D Design App for iPad | Shapr3D">
              <a:extLst>
                <a:ext uri="{FF2B5EF4-FFF2-40B4-BE49-F238E27FC236}">
                  <a16:creationId xmlns:a16="http://schemas.microsoft.com/office/drawing/2014/main" id="{1865051E-120B-4D53-81FB-33C183DD59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640" y="2821822"/>
              <a:ext cx="3410597" cy="237649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A4E3CE22-2E78-4423-8FBB-26BD7B67A0C4}"/>
              </a:ext>
            </a:extLst>
          </p:cNvPr>
          <p:cNvSpPr>
            <a:spLocks noGrp="1"/>
          </p:cNvSpPr>
          <p:nvPr>
            <p:ph type="title"/>
          </p:nvPr>
        </p:nvSpPr>
        <p:spPr/>
        <p:txBody>
          <a:bodyPr>
            <a:normAutofit/>
          </a:bodyPr>
          <a:lstStyle/>
          <a:p>
            <a:r>
              <a:rPr lang="en-GB" dirty="0"/>
              <a:t>KNOWING WHERE TO GET HELP</a:t>
            </a:r>
          </a:p>
        </p:txBody>
      </p:sp>
      <p:sp>
        <p:nvSpPr>
          <p:cNvPr id="3" name="Text Placeholder 2">
            <a:extLst>
              <a:ext uri="{FF2B5EF4-FFF2-40B4-BE49-F238E27FC236}">
                <a16:creationId xmlns:a16="http://schemas.microsoft.com/office/drawing/2014/main" id="{12E9C4C3-99B2-409B-80F7-39DD95328B08}"/>
              </a:ext>
            </a:extLst>
          </p:cNvPr>
          <p:cNvSpPr>
            <a:spLocks noGrp="1"/>
          </p:cNvSpPr>
          <p:nvPr>
            <p:ph type="body" sz="quarter" idx="10"/>
          </p:nvPr>
        </p:nvSpPr>
        <p:spPr>
          <a:xfrm>
            <a:off x="457199" y="1530923"/>
            <a:ext cx="8229600" cy="1148443"/>
          </a:xfrm>
        </p:spPr>
        <p:txBody>
          <a:bodyPr>
            <a:normAutofit/>
          </a:bodyPr>
          <a:lstStyle/>
          <a:p>
            <a:r>
              <a:rPr lang="en-GB" dirty="0"/>
              <a:t>If you’re worried about yourself or someone else, </a:t>
            </a:r>
            <a:br>
              <a:rPr lang="en-GB" dirty="0"/>
            </a:br>
            <a:r>
              <a:rPr lang="en-GB" dirty="0"/>
              <a:t>speak to a trusted adult or teacher for advice.</a:t>
            </a:r>
          </a:p>
          <a:p>
            <a:r>
              <a:rPr lang="en-GB" sz="2000" b="1" dirty="0"/>
              <a:t>You could also visit one of these websites for further support.</a:t>
            </a:r>
          </a:p>
          <a:p>
            <a:endParaRPr lang="en-GB" dirty="0"/>
          </a:p>
        </p:txBody>
      </p:sp>
      <p:sp>
        <p:nvSpPr>
          <p:cNvPr id="4" name="Slide Number Placeholder 3">
            <a:extLst>
              <a:ext uri="{FF2B5EF4-FFF2-40B4-BE49-F238E27FC236}">
                <a16:creationId xmlns:a16="http://schemas.microsoft.com/office/drawing/2014/main" id="{2AE0E2B2-ACC2-4B7A-A745-D5F69648BAFC}"/>
              </a:ext>
            </a:extLst>
          </p:cNvPr>
          <p:cNvSpPr>
            <a:spLocks noGrp="1"/>
          </p:cNvSpPr>
          <p:nvPr>
            <p:ph type="sldNum" sz="quarter" idx="4"/>
          </p:nvPr>
        </p:nvSpPr>
        <p:spPr/>
        <p:txBody>
          <a:bodyPr/>
          <a:lstStyle/>
          <a:p>
            <a:fld id="{63F7E935-997C-4AB2-AAF8-EEF37886DB40}" type="slidenum">
              <a:rPr lang="en-GB" smtClean="0"/>
              <a:pPr/>
              <a:t>23</a:t>
            </a:fld>
            <a:endParaRPr lang="en-GB"/>
          </a:p>
        </p:txBody>
      </p:sp>
      <p:sp>
        <p:nvSpPr>
          <p:cNvPr id="15" name="nspcc.org.uk">
            <a:extLst>
              <a:ext uri="{FF2B5EF4-FFF2-40B4-BE49-F238E27FC236}">
                <a16:creationId xmlns:a16="http://schemas.microsoft.com/office/drawing/2014/main" id="{4682C15C-0AB5-4370-877D-9169657D1396}"/>
              </a:ext>
            </a:extLst>
          </p:cNvPr>
          <p:cNvSpPr txBox="1"/>
          <p:nvPr/>
        </p:nvSpPr>
        <p:spPr>
          <a:xfrm>
            <a:off x="1491993" y="5211936"/>
            <a:ext cx="1256109"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6"/>
              </a:defRPr>
            </a:lvl1pPr>
          </a:lstStyle>
          <a:p>
            <a:r>
              <a:rPr sz="1600" dirty="0">
                <a:latin typeface="+mn-lt"/>
                <a:hlinkClick r:id="rId6"/>
              </a:rPr>
              <a:t>nspcc.org.uk</a:t>
            </a:r>
          </a:p>
        </p:txBody>
      </p:sp>
      <p:sp>
        <p:nvSpPr>
          <p:cNvPr id="16" name="childline.org.uk">
            <a:extLst>
              <a:ext uri="{FF2B5EF4-FFF2-40B4-BE49-F238E27FC236}">
                <a16:creationId xmlns:a16="http://schemas.microsoft.com/office/drawing/2014/main" id="{8884B865-63F1-4042-AD96-EF6701D3FC3F}"/>
              </a:ext>
            </a:extLst>
          </p:cNvPr>
          <p:cNvSpPr txBox="1"/>
          <p:nvPr/>
        </p:nvSpPr>
        <p:spPr>
          <a:xfrm>
            <a:off x="6495128" y="5276529"/>
            <a:ext cx="1458087"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7"/>
              </a:defRPr>
            </a:lvl1pPr>
          </a:lstStyle>
          <a:p>
            <a:r>
              <a:rPr sz="1600" dirty="0">
                <a:latin typeface="+mn-lt"/>
                <a:hlinkClick r:id="rId7"/>
              </a:rPr>
              <a:t>childline.org.uk</a:t>
            </a:r>
          </a:p>
        </p:txBody>
      </p:sp>
      <p:sp>
        <p:nvSpPr>
          <p:cNvPr id="20" name="bullying.co.uk">
            <a:extLst>
              <a:ext uri="{FF2B5EF4-FFF2-40B4-BE49-F238E27FC236}">
                <a16:creationId xmlns:a16="http://schemas.microsoft.com/office/drawing/2014/main" id="{FAD85F94-9A13-4EF1-AB2A-5D2B4627AE40}"/>
              </a:ext>
            </a:extLst>
          </p:cNvPr>
          <p:cNvSpPr txBox="1"/>
          <p:nvPr/>
        </p:nvSpPr>
        <p:spPr>
          <a:xfrm>
            <a:off x="3840237" y="5682400"/>
            <a:ext cx="1333053"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8"/>
              </a:defRPr>
            </a:lvl1pPr>
          </a:lstStyle>
          <a:p>
            <a:r>
              <a:rPr sz="1600" dirty="0">
                <a:latin typeface="+mn-lt"/>
                <a:hlinkClick r:id="rId8"/>
              </a:rPr>
              <a:t>bullying.co.uk</a:t>
            </a:r>
          </a:p>
        </p:txBody>
      </p:sp>
      <p:grpSp>
        <p:nvGrpSpPr>
          <p:cNvPr id="26" name="Group 25">
            <a:extLst>
              <a:ext uri="{FF2B5EF4-FFF2-40B4-BE49-F238E27FC236}">
                <a16:creationId xmlns:a16="http://schemas.microsoft.com/office/drawing/2014/main" id="{9619D01A-2248-48B9-94BC-8CA8AAE7FDB0}"/>
              </a:ext>
            </a:extLst>
          </p:cNvPr>
          <p:cNvGrpSpPr/>
          <p:nvPr/>
        </p:nvGrpSpPr>
        <p:grpSpPr>
          <a:xfrm>
            <a:off x="2829378" y="3341117"/>
            <a:ext cx="3348487" cy="2333215"/>
            <a:chOff x="2829378" y="3341117"/>
            <a:chExt cx="3348487" cy="2333215"/>
          </a:xfrm>
        </p:grpSpPr>
        <p:pic>
          <p:nvPicPr>
            <p:cNvPr id="8" name="Screenshot 2020-06-09 at 15.24.21.png" descr="Screenshot 2020-06-09 at 15.24.21.png">
              <a:extLst>
                <a:ext uri="{FF2B5EF4-FFF2-40B4-BE49-F238E27FC236}">
                  <a16:creationId xmlns:a16="http://schemas.microsoft.com/office/drawing/2014/main" id="{F55DBB3E-1314-4446-AE7F-D83D30007E85}"/>
                </a:ext>
              </a:extLst>
            </p:cNvPr>
            <p:cNvPicPr>
              <a:picLocks noChangeAspect="1"/>
            </p:cNvPicPr>
            <p:nvPr/>
          </p:nvPicPr>
          <p:blipFill>
            <a:blip r:embed="rId9"/>
            <a:stretch>
              <a:fillRect/>
            </a:stretch>
          </p:blipFill>
          <p:spPr>
            <a:xfrm>
              <a:off x="3064309" y="3425924"/>
              <a:ext cx="2953262" cy="2208270"/>
            </a:xfrm>
            <a:prstGeom prst="rect">
              <a:avLst/>
            </a:prstGeom>
            <a:ln w="12700">
              <a:miter lim="400000"/>
            </a:ln>
          </p:spPr>
        </p:pic>
        <p:pic>
          <p:nvPicPr>
            <p:cNvPr id="11" name="Picture 2" descr="The World's Leading Mobile 3D Design App for iPad | Shapr3D">
              <a:extLst>
                <a:ext uri="{FF2B5EF4-FFF2-40B4-BE49-F238E27FC236}">
                  <a16:creationId xmlns:a16="http://schemas.microsoft.com/office/drawing/2014/main" id="{7B23E225-EC68-4766-AFC1-5CB354BCFF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9378" y="3341117"/>
              <a:ext cx="3348487" cy="23332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53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53FB-8FC5-41F0-AFE9-431985B61E12}"/>
              </a:ext>
            </a:extLst>
          </p:cNvPr>
          <p:cNvSpPr>
            <a:spLocks noGrp="1"/>
          </p:cNvSpPr>
          <p:nvPr>
            <p:ph type="title"/>
          </p:nvPr>
        </p:nvSpPr>
        <p:spPr/>
        <p:txBody>
          <a:bodyPr/>
          <a:lstStyle/>
          <a:p>
            <a:r>
              <a:rPr lang="en-GB" dirty="0"/>
              <a:t>PUTTING A STOP TO BULLYING</a:t>
            </a:r>
          </a:p>
        </p:txBody>
      </p:sp>
      <p:sp>
        <p:nvSpPr>
          <p:cNvPr id="3" name="Text Placeholder 2">
            <a:extLst>
              <a:ext uri="{FF2B5EF4-FFF2-40B4-BE49-F238E27FC236}">
                <a16:creationId xmlns:a16="http://schemas.microsoft.com/office/drawing/2014/main" id="{4287AD23-301B-4DD0-B292-07DA0C0CF46C}"/>
              </a:ext>
            </a:extLst>
          </p:cNvPr>
          <p:cNvSpPr>
            <a:spLocks noGrp="1"/>
          </p:cNvSpPr>
          <p:nvPr>
            <p:ph type="body" sz="quarter" idx="10"/>
          </p:nvPr>
        </p:nvSpPr>
        <p:spPr>
          <a:xfrm>
            <a:off x="457199" y="1605899"/>
            <a:ext cx="8229600" cy="1352454"/>
          </a:xfrm>
        </p:spPr>
        <p:txBody>
          <a:bodyPr>
            <a:normAutofit/>
          </a:bodyPr>
          <a:lstStyle/>
          <a:p>
            <a:r>
              <a:rPr lang="en-GB" dirty="0"/>
              <a:t>Let’s look at two scenarios where people are being bullied. </a:t>
            </a:r>
            <a:br>
              <a:rPr lang="en-GB" dirty="0"/>
            </a:br>
            <a:r>
              <a:rPr lang="en-GB" dirty="0"/>
              <a:t>Based on our discussion, what do you think would be the best </a:t>
            </a:r>
            <a:br>
              <a:rPr lang="en-GB" dirty="0"/>
            </a:br>
            <a:r>
              <a:rPr lang="en-GB" dirty="0"/>
              <a:t>thing to do in each case?</a:t>
            </a:r>
          </a:p>
          <a:p>
            <a:endParaRPr lang="en-GB" dirty="0"/>
          </a:p>
        </p:txBody>
      </p:sp>
      <p:sp>
        <p:nvSpPr>
          <p:cNvPr id="4" name="Slide Number Placeholder 3">
            <a:extLst>
              <a:ext uri="{FF2B5EF4-FFF2-40B4-BE49-F238E27FC236}">
                <a16:creationId xmlns:a16="http://schemas.microsoft.com/office/drawing/2014/main" id="{E54C4386-3B2E-4773-8278-7CA62C14F67B}"/>
              </a:ext>
            </a:extLst>
          </p:cNvPr>
          <p:cNvSpPr>
            <a:spLocks noGrp="1"/>
          </p:cNvSpPr>
          <p:nvPr>
            <p:ph type="sldNum" sz="quarter" idx="4"/>
          </p:nvPr>
        </p:nvSpPr>
        <p:spPr/>
        <p:txBody>
          <a:bodyPr/>
          <a:lstStyle/>
          <a:p>
            <a:fld id="{63F7E935-997C-4AB2-AAF8-EEF37886DB40}" type="slidenum">
              <a:rPr lang="en-GB" smtClean="0"/>
              <a:pPr/>
              <a:t>24</a:t>
            </a:fld>
            <a:endParaRPr lang="en-GB"/>
          </a:p>
        </p:txBody>
      </p:sp>
      <p:grpSp>
        <p:nvGrpSpPr>
          <p:cNvPr id="18" name="Group 17">
            <a:extLst>
              <a:ext uri="{FF2B5EF4-FFF2-40B4-BE49-F238E27FC236}">
                <a16:creationId xmlns:a16="http://schemas.microsoft.com/office/drawing/2014/main" id="{4FFAA66D-22DC-45A1-B515-8F8E4B469592}"/>
              </a:ext>
            </a:extLst>
          </p:cNvPr>
          <p:cNvGrpSpPr/>
          <p:nvPr/>
        </p:nvGrpSpPr>
        <p:grpSpPr>
          <a:xfrm>
            <a:off x="-12628" y="2912505"/>
            <a:ext cx="9156628" cy="3047989"/>
            <a:chOff x="-12628" y="2912505"/>
            <a:chExt cx="9156628" cy="3047989"/>
          </a:xfrm>
        </p:grpSpPr>
        <p:pic>
          <p:nvPicPr>
            <p:cNvPr id="9" name="Image" descr="Image">
              <a:extLst>
                <a:ext uri="{FF2B5EF4-FFF2-40B4-BE49-F238E27FC236}">
                  <a16:creationId xmlns:a16="http://schemas.microsoft.com/office/drawing/2014/main" id="{5791D325-0469-434E-A16D-A4D0797E69DD}"/>
                </a:ext>
              </a:extLst>
            </p:cNvPr>
            <p:cNvPicPr>
              <a:picLocks noChangeAspect="1"/>
            </p:cNvPicPr>
            <p:nvPr/>
          </p:nvPicPr>
          <p:blipFill>
            <a:blip r:embed="rId2"/>
            <a:stretch>
              <a:fillRect/>
            </a:stretch>
          </p:blipFill>
          <p:spPr>
            <a:xfrm>
              <a:off x="3690009" y="2912505"/>
              <a:ext cx="1763979" cy="3047989"/>
            </a:xfrm>
            <a:prstGeom prst="rect">
              <a:avLst/>
            </a:prstGeom>
            <a:ln w="12700">
              <a:miter lim="400000"/>
            </a:ln>
          </p:spPr>
        </p:pic>
        <p:pic>
          <p:nvPicPr>
            <p:cNvPr id="11" name="Image" descr="Image">
              <a:extLst>
                <a:ext uri="{FF2B5EF4-FFF2-40B4-BE49-F238E27FC236}">
                  <a16:creationId xmlns:a16="http://schemas.microsoft.com/office/drawing/2014/main" id="{2D792F83-1812-4A0F-9C2D-7B5061A6F6AA}"/>
                </a:ext>
              </a:extLst>
            </p:cNvPr>
            <p:cNvPicPr>
              <a:picLocks noChangeAspect="1"/>
            </p:cNvPicPr>
            <p:nvPr/>
          </p:nvPicPr>
          <p:blipFill>
            <a:blip r:embed="rId3"/>
            <a:stretch>
              <a:fillRect/>
            </a:stretch>
          </p:blipFill>
          <p:spPr>
            <a:xfrm>
              <a:off x="7380021" y="3054840"/>
              <a:ext cx="1763979" cy="936389"/>
            </a:xfrm>
            <a:prstGeom prst="rect">
              <a:avLst/>
            </a:prstGeom>
            <a:ln w="12700">
              <a:miter lim="400000"/>
            </a:ln>
          </p:spPr>
        </p:pic>
        <p:pic>
          <p:nvPicPr>
            <p:cNvPr id="13" name="Image" descr="Image">
              <a:extLst>
                <a:ext uri="{FF2B5EF4-FFF2-40B4-BE49-F238E27FC236}">
                  <a16:creationId xmlns:a16="http://schemas.microsoft.com/office/drawing/2014/main" id="{4A2A99D8-FD9A-4540-8BD5-42254D36DBC7}"/>
                </a:ext>
              </a:extLst>
            </p:cNvPr>
            <p:cNvPicPr>
              <a:picLocks noChangeAspect="1"/>
            </p:cNvPicPr>
            <p:nvPr/>
          </p:nvPicPr>
          <p:blipFill>
            <a:blip r:embed="rId4"/>
            <a:stretch>
              <a:fillRect/>
            </a:stretch>
          </p:blipFill>
          <p:spPr>
            <a:xfrm>
              <a:off x="7741107" y="4615151"/>
              <a:ext cx="1402893" cy="1050753"/>
            </a:xfrm>
            <a:prstGeom prst="rect">
              <a:avLst/>
            </a:prstGeom>
            <a:ln w="12700">
              <a:miter lim="400000"/>
            </a:ln>
          </p:spPr>
        </p:pic>
        <p:pic>
          <p:nvPicPr>
            <p:cNvPr id="15" name="Image" descr="Image">
              <a:extLst>
                <a:ext uri="{FF2B5EF4-FFF2-40B4-BE49-F238E27FC236}">
                  <a16:creationId xmlns:a16="http://schemas.microsoft.com/office/drawing/2014/main" id="{3708EADB-19D5-4993-AED8-A1B8DD8B4A44}"/>
                </a:ext>
              </a:extLst>
            </p:cNvPr>
            <p:cNvPicPr>
              <a:picLocks noChangeAspect="1"/>
            </p:cNvPicPr>
            <p:nvPr/>
          </p:nvPicPr>
          <p:blipFill>
            <a:blip r:embed="rId5"/>
            <a:stretch>
              <a:fillRect/>
            </a:stretch>
          </p:blipFill>
          <p:spPr>
            <a:xfrm>
              <a:off x="-12628" y="3131040"/>
              <a:ext cx="1740922" cy="1003829"/>
            </a:xfrm>
            <a:prstGeom prst="rect">
              <a:avLst/>
            </a:prstGeom>
            <a:ln w="12700">
              <a:miter lim="400000"/>
            </a:ln>
          </p:spPr>
        </p:pic>
        <p:pic>
          <p:nvPicPr>
            <p:cNvPr id="17" name="Image" descr="Image">
              <a:extLst>
                <a:ext uri="{FF2B5EF4-FFF2-40B4-BE49-F238E27FC236}">
                  <a16:creationId xmlns:a16="http://schemas.microsoft.com/office/drawing/2014/main" id="{7DA74977-1799-499A-A2C7-3A6493CF2F04}"/>
                </a:ext>
              </a:extLst>
            </p:cNvPr>
            <p:cNvPicPr>
              <a:picLocks noChangeAspect="1"/>
            </p:cNvPicPr>
            <p:nvPr/>
          </p:nvPicPr>
          <p:blipFill>
            <a:blip r:embed="rId6"/>
            <a:stretch>
              <a:fillRect/>
            </a:stretch>
          </p:blipFill>
          <p:spPr>
            <a:xfrm>
              <a:off x="-12628" y="4632515"/>
              <a:ext cx="1484447" cy="1239172"/>
            </a:xfrm>
            <a:prstGeom prst="rect">
              <a:avLst/>
            </a:prstGeom>
            <a:ln w="12700">
              <a:miter lim="400000"/>
            </a:ln>
          </p:spPr>
        </p:pic>
      </p:grpSp>
    </p:spTree>
    <p:extLst>
      <p:ext uri="{BB962C8B-B14F-4D97-AF65-F5344CB8AC3E}">
        <p14:creationId xmlns:p14="http://schemas.microsoft.com/office/powerpoint/2010/main" val="55297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a:xfrm>
            <a:off x="457199" y="830608"/>
            <a:ext cx="8229600" cy="1069910"/>
          </a:xfrm>
        </p:spPr>
        <p:txBody>
          <a:bodyPr>
            <a:normAutofit/>
          </a:bodyPr>
          <a:lstStyle/>
          <a:p>
            <a:r>
              <a:rPr lang="en-GB" dirty="0"/>
              <a:t>SCENARIO 1</a:t>
            </a:r>
            <a:br>
              <a:rPr lang="en-GB" dirty="0"/>
            </a:br>
            <a:r>
              <a:rPr lang="en-GB" dirty="0"/>
              <a:t>WHAT WOULD YOU DO?</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25</a:t>
            </a:fld>
            <a:endParaRPr lang="en-GB"/>
          </a:p>
        </p:txBody>
      </p:sp>
      <p:pic>
        <p:nvPicPr>
          <p:cNvPr id="8" name="shutterstock_1007734795.jpg" descr="shutterstock_1007734795.jpg">
            <a:extLst>
              <a:ext uri="{FF2B5EF4-FFF2-40B4-BE49-F238E27FC236}">
                <a16:creationId xmlns:a16="http://schemas.microsoft.com/office/drawing/2014/main" id="{B81ED599-988F-40A8-8B0E-C6591894AEA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5841179" y="2510149"/>
            <a:ext cx="2726624" cy="3065136"/>
          </a:xfrm>
          <a:prstGeom prst="rect">
            <a:avLst/>
          </a:prstGeom>
          <a:solidFill>
            <a:srgbClr val="FFFFFF">
              <a:shade val="85000"/>
            </a:srgbClr>
          </a:solidFill>
          <a:ln w="88900" cap="sq">
            <a:noFill/>
            <a:miter lim="800000"/>
          </a:ln>
          <a:effectLst/>
        </p:spPr>
      </p:pic>
      <p:sp>
        <p:nvSpPr>
          <p:cNvPr id="9" name="Rectangle 8">
            <a:extLst>
              <a:ext uri="{FF2B5EF4-FFF2-40B4-BE49-F238E27FC236}">
                <a16:creationId xmlns:a16="http://schemas.microsoft.com/office/drawing/2014/main" id="{01805EE2-0730-4E19-A899-D5AE0B9FD5B3}"/>
              </a:ext>
            </a:extLst>
          </p:cNvPr>
          <p:cNvSpPr/>
          <p:nvPr/>
        </p:nvSpPr>
        <p:spPr>
          <a:xfrm>
            <a:off x="457199" y="2510149"/>
            <a:ext cx="5271246" cy="3055592"/>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You’ve noticed that one of your friends </a:t>
            </a:r>
            <a:br>
              <a:rPr kumimoji="0" lang="en-GB" sz="2000" b="0" i="0" u="none" strike="noStrike" cap="none" spc="0" normalizeH="0" baseline="0" dirty="0">
                <a:ln>
                  <a:noFill/>
                </a:ln>
                <a:solidFill>
                  <a:schemeClr val="tx2"/>
                </a:solidFill>
                <a:effectLst/>
                <a:uFillTx/>
                <a:latin typeface="+mj-lt"/>
                <a:ea typeface="+mj-ea"/>
                <a:cs typeface="+mj-cs"/>
                <a:sym typeface="Helvetica"/>
              </a:rPr>
            </a:br>
            <a:r>
              <a:rPr kumimoji="0" lang="en-GB" sz="2000" b="0" i="0" u="none" strike="noStrike" cap="none" spc="0" normalizeH="0" baseline="0" dirty="0">
                <a:ln>
                  <a:noFill/>
                </a:ln>
                <a:solidFill>
                  <a:schemeClr val="tx2"/>
                </a:solidFill>
                <a:effectLst/>
                <a:uFillTx/>
                <a:latin typeface="+mj-lt"/>
                <a:ea typeface="+mj-ea"/>
                <a:cs typeface="+mj-cs"/>
                <a:sym typeface="Helvetica"/>
              </a:rPr>
              <a:t>is not himself. He is really quiet and withdrawn. When you ask him what’s </a:t>
            </a:r>
            <a:br>
              <a:rPr kumimoji="0" lang="en-GB" sz="2000" b="0" i="0" u="none" strike="noStrike" cap="none" spc="0" normalizeH="0" baseline="0" dirty="0">
                <a:ln>
                  <a:noFill/>
                </a:ln>
                <a:solidFill>
                  <a:schemeClr val="tx2"/>
                </a:solidFill>
                <a:effectLst/>
                <a:uFillTx/>
                <a:latin typeface="+mj-lt"/>
                <a:ea typeface="+mj-ea"/>
                <a:cs typeface="+mj-cs"/>
                <a:sym typeface="Helvetica"/>
              </a:rPr>
            </a:br>
            <a:r>
              <a:rPr kumimoji="0" lang="en-GB" sz="2000" b="0" i="0" u="none" strike="noStrike" cap="none" spc="0" normalizeH="0" baseline="0" dirty="0">
                <a:ln>
                  <a:noFill/>
                </a:ln>
                <a:solidFill>
                  <a:schemeClr val="tx2"/>
                </a:solidFill>
                <a:effectLst/>
                <a:uFillTx/>
                <a:latin typeface="+mj-lt"/>
                <a:ea typeface="+mj-ea"/>
                <a:cs typeface="+mj-cs"/>
                <a:sym typeface="Helvetica"/>
              </a:rPr>
              <a:t>up, he eventually admits that he’s been receiving abusive text messages, but he makes you swear not to tell anyone.</a:t>
            </a:r>
          </a:p>
        </p:txBody>
      </p:sp>
    </p:spTree>
    <p:extLst>
      <p:ext uri="{BB962C8B-B14F-4D97-AF65-F5344CB8AC3E}">
        <p14:creationId xmlns:p14="http://schemas.microsoft.com/office/powerpoint/2010/main" val="33928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utterstock_1644639577.jpg" descr="shutterstock_1644639577.jpg">
            <a:extLst>
              <a:ext uri="{FF2B5EF4-FFF2-40B4-BE49-F238E27FC236}">
                <a16:creationId xmlns:a16="http://schemas.microsoft.com/office/drawing/2014/main" id="{760D7304-9FBD-4B72-8ADB-91928B2B3B6B}"/>
              </a:ext>
            </a:extLst>
          </p:cNvPr>
          <p:cNvPicPr>
            <a:picLocks noChangeAspect="1"/>
          </p:cNvPicPr>
          <p:nvPr/>
        </p:nvPicPr>
        <p:blipFill>
          <a:blip r:embed="rId2"/>
          <a:stretch>
            <a:fillRect/>
          </a:stretch>
        </p:blipFill>
        <p:spPr>
          <a:xfrm>
            <a:off x="5831919" y="2497623"/>
            <a:ext cx="2729277" cy="3068118"/>
          </a:xfrm>
          <a:prstGeom prst="rect">
            <a:avLst/>
          </a:prstGeom>
          <a:solidFill>
            <a:srgbClr val="FFFFFF">
              <a:shade val="85000"/>
            </a:srgbClr>
          </a:solidFill>
          <a:ln w="38100" cap="sq">
            <a:noFill/>
            <a:miter lim="800000"/>
          </a:ln>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a:xfrm>
            <a:off x="457199" y="830608"/>
            <a:ext cx="8229600" cy="1069910"/>
          </a:xfrm>
        </p:spPr>
        <p:txBody>
          <a:bodyPr>
            <a:normAutofit/>
          </a:bodyPr>
          <a:lstStyle/>
          <a:p>
            <a:r>
              <a:rPr lang="en-GB" dirty="0"/>
              <a:t>SCENARIO 2</a:t>
            </a:r>
            <a:br>
              <a:rPr lang="en-GB" dirty="0"/>
            </a:br>
            <a:r>
              <a:rPr lang="en-GB" dirty="0"/>
              <a:t>WHAT WOULD YOU DO?</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26</a:t>
            </a:fld>
            <a:endParaRPr lang="en-GB"/>
          </a:p>
        </p:txBody>
      </p:sp>
      <p:sp>
        <p:nvSpPr>
          <p:cNvPr id="9" name="Rectangle 8">
            <a:extLst>
              <a:ext uri="{FF2B5EF4-FFF2-40B4-BE49-F238E27FC236}">
                <a16:creationId xmlns:a16="http://schemas.microsoft.com/office/drawing/2014/main" id="{01805EE2-0730-4E19-A899-D5AE0B9FD5B3}"/>
              </a:ext>
            </a:extLst>
          </p:cNvPr>
          <p:cNvSpPr/>
          <p:nvPr/>
        </p:nvSpPr>
        <p:spPr>
          <a:xfrm>
            <a:off x="457199" y="2510149"/>
            <a:ext cx="5271246" cy="3055592"/>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You are on the bus home and you see a girl in your school’s uniform (you don’t know her) get off, followed by a group of older kids. As she walks away you see they start to chase her and shout at her, but the bus pulls away so that’s all you see.</a:t>
            </a:r>
          </a:p>
        </p:txBody>
      </p:sp>
    </p:spTree>
    <p:extLst>
      <p:ext uri="{BB962C8B-B14F-4D97-AF65-F5344CB8AC3E}">
        <p14:creationId xmlns:p14="http://schemas.microsoft.com/office/powerpoint/2010/main" val="311146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3</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RESOLVING CONFLICT</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27</a:t>
            </a:fld>
            <a:endParaRPr lang="en-GB"/>
          </a:p>
        </p:txBody>
      </p:sp>
    </p:spTree>
    <p:extLst>
      <p:ext uri="{BB962C8B-B14F-4D97-AF65-F5344CB8AC3E}">
        <p14:creationId xmlns:p14="http://schemas.microsoft.com/office/powerpoint/2010/main" val="18046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E25D8B-6176-BA48-AF4A-0B1B3A247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82938">
            <a:off x="598478" y="2472677"/>
            <a:ext cx="2749150" cy="3890393"/>
          </a:xfrm>
          <a:prstGeom prst="rect">
            <a:avLst/>
          </a:prstGeom>
          <a:solidFill>
            <a:srgbClr val="FFFFFF"/>
          </a:solidFill>
          <a:effectLst>
            <a:outerShdw blurRad="50800" dist="50800" dir="5400000" algn="ctr" rotWithShape="0">
              <a:srgbClr val="000000">
                <a:alpha val="32000"/>
              </a:srgbClr>
            </a:outerShdw>
          </a:effectLst>
        </p:spPr>
      </p:pic>
      <p:grpSp>
        <p:nvGrpSpPr>
          <p:cNvPr id="14" name="Group 13">
            <a:extLst>
              <a:ext uri="{FF2B5EF4-FFF2-40B4-BE49-F238E27FC236}">
                <a16:creationId xmlns:a16="http://schemas.microsoft.com/office/drawing/2014/main" id="{49085311-3D96-4E3C-A6AF-64932411C80A}"/>
              </a:ext>
            </a:extLst>
          </p:cNvPr>
          <p:cNvGrpSpPr/>
          <p:nvPr/>
        </p:nvGrpSpPr>
        <p:grpSpPr>
          <a:xfrm>
            <a:off x="4571999" y="3929665"/>
            <a:ext cx="3095768" cy="2544277"/>
            <a:chOff x="3499040" y="3028977"/>
            <a:chExt cx="3819612" cy="2777793"/>
          </a:xfrm>
        </p:grpSpPr>
        <p:sp>
          <p:nvSpPr>
            <p:cNvPr id="10" name="Rectangle: Rounded Corners 9">
              <a:extLst>
                <a:ext uri="{FF2B5EF4-FFF2-40B4-BE49-F238E27FC236}">
                  <a16:creationId xmlns:a16="http://schemas.microsoft.com/office/drawing/2014/main" id="{A4B72527-EF43-4466-98A7-21E862C5E98F}"/>
                </a:ext>
              </a:extLst>
            </p:cNvPr>
            <p:cNvSpPr/>
            <p:nvPr/>
          </p:nvSpPr>
          <p:spPr>
            <a:xfrm>
              <a:off x="3813984" y="3362934"/>
              <a:ext cx="3111277" cy="1785870"/>
            </a:xfrm>
            <a:prstGeom prst="roundRect">
              <a:avLst>
                <a:gd name="adj" fmla="val 5851"/>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grpSp>
          <p:nvGrpSpPr>
            <p:cNvPr id="17" name="Group 16">
              <a:extLst>
                <a:ext uri="{FF2B5EF4-FFF2-40B4-BE49-F238E27FC236}">
                  <a16:creationId xmlns:a16="http://schemas.microsoft.com/office/drawing/2014/main" id="{583A5414-8891-4342-8647-B353E99D5A09}"/>
                </a:ext>
              </a:extLst>
            </p:cNvPr>
            <p:cNvGrpSpPr/>
            <p:nvPr/>
          </p:nvGrpSpPr>
          <p:grpSpPr>
            <a:xfrm>
              <a:off x="3499040" y="3028977"/>
              <a:ext cx="3819612" cy="2777793"/>
              <a:chOff x="3701229" y="3243962"/>
              <a:chExt cx="3103563" cy="2777793"/>
            </a:xfrm>
          </p:grpSpPr>
          <p:pic>
            <p:nvPicPr>
              <p:cNvPr id="18" name="Graphic 17" descr="Speech">
                <a:extLst>
                  <a:ext uri="{FF2B5EF4-FFF2-40B4-BE49-F238E27FC236}">
                    <a16:creationId xmlns:a16="http://schemas.microsoft.com/office/drawing/2014/main" id="{08706ED9-B454-44FD-9BA6-8EB81AACC5B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163" t="10187" r="8167" b="16492"/>
              <a:stretch/>
            </p:blipFill>
            <p:spPr>
              <a:xfrm>
                <a:off x="3701229" y="3243962"/>
                <a:ext cx="3103563" cy="2777793"/>
              </a:xfrm>
              <a:prstGeom prst="rect">
                <a:avLst/>
              </a:prstGeom>
            </p:spPr>
          </p:pic>
          <p:sp>
            <p:nvSpPr>
              <p:cNvPr id="19" name="TextBox 18">
                <a:extLst>
                  <a:ext uri="{FF2B5EF4-FFF2-40B4-BE49-F238E27FC236}">
                    <a16:creationId xmlns:a16="http://schemas.microsoft.com/office/drawing/2014/main" id="{4428A615-444F-4127-9D26-7311011E9B00}"/>
                  </a:ext>
                </a:extLst>
              </p:cNvPr>
              <p:cNvSpPr txBox="1"/>
              <p:nvPr/>
            </p:nvSpPr>
            <p:spPr>
              <a:xfrm>
                <a:off x="3941156" y="3704763"/>
                <a:ext cx="2528017" cy="1612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500" b="1" dirty="0">
                    <a:solidFill>
                      <a:srgbClr val="000000"/>
                    </a:solidFill>
                  </a:rPr>
                  <a:t>Extension</a:t>
                </a:r>
                <a:r>
                  <a:rPr lang="en-GB" sz="1500" dirty="0">
                    <a:solidFill>
                      <a:srgbClr val="000000"/>
                    </a:solidFill>
                  </a:rPr>
                  <a:t>: in pairs, imagine a situation where two friends have fallen out. Try using some of your phrases to resolve the conflict in a role play.</a:t>
                </a:r>
              </a:p>
            </p:txBody>
          </p:sp>
        </p:grpSp>
      </p:grpSp>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RESOLVING CONFLICT</a:t>
            </a:r>
          </a:p>
        </p:txBody>
      </p:sp>
      <p:sp>
        <p:nvSpPr>
          <p:cNvPr id="4" name="Text Placeholder 3">
            <a:extLst>
              <a:ext uri="{FF2B5EF4-FFF2-40B4-BE49-F238E27FC236}">
                <a16:creationId xmlns:a16="http://schemas.microsoft.com/office/drawing/2014/main" id="{0B6F61A2-443E-4008-910C-A520BA92EEB6}"/>
              </a:ext>
            </a:extLst>
          </p:cNvPr>
          <p:cNvSpPr>
            <a:spLocks noGrp="1"/>
          </p:cNvSpPr>
          <p:nvPr>
            <p:ph type="body" sz="quarter" idx="10"/>
          </p:nvPr>
        </p:nvSpPr>
        <p:spPr>
          <a:xfrm>
            <a:off x="457199" y="1605899"/>
            <a:ext cx="8229600" cy="1054476"/>
          </a:xfrm>
        </p:spPr>
        <p:txBody>
          <a:bodyPr>
            <a:normAutofit/>
          </a:bodyPr>
          <a:lstStyle/>
          <a:p>
            <a:r>
              <a:rPr lang="en-GB" dirty="0"/>
              <a:t>All friendships go through tough times. Sometimes, when we’re </a:t>
            </a:r>
            <a:br>
              <a:rPr lang="en-GB" dirty="0"/>
            </a:br>
            <a:r>
              <a:rPr lang="en-GB" dirty="0"/>
              <a:t>upset, we say things we don’t mean. But it doesn’t have to signal </a:t>
            </a:r>
            <a:br>
              <a:rPr lang="en-GB" dirty="0"/>
            </a:br>
            <a:r>
              <a:rPr lang="en-GB" dirty="0"/>
              <a:t>the end of a friendship.</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28</a:t>
            </a:fld>
            <a:endParaRPr lang="en-GB"/>
          </a:p>
        </p:txBody>
      </p:sp>
      <p:sp>
        <p:nvSpPr>
          <p:cNvPr id="16" name="TextBox 15">
            <a:extLst>
              <a:ext uri="{FF2B5EF4-FFF2-40B4-BE49-F238E27FC236}">
                <a16:creationId xmlns:a16="http://schemas.microsoft.com/office/drawing/2014/main" id="{6907EB4C-66B2-4391-82F8-BCBAB8DF3309}"/>
              </a:ext>
            </a:extLst>
          </p:cNvPr>
          <p:cNvSpPr txBox="1"/>
          <p:nvPr/>
        </p:nvSpPr>
        <p:spPr>
          <a:xfrm>
            <a:off x="3450669" y="2727927"/>
            <a:ext cx="5186435"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1800" dirty="0">
                <a:solidFill>
                  <a:schemeClr val="tx2"/>
                </a:solidFill>
              </a:rPr>
              <a:t>Using the </a:t>
            </a:r>
            <a:r>
              <a:rPr lang="en-GB" sz="1800" b="1" dirty="0">
                <a:solidFill>
                  <a:schemeClr val="tx2"/>
                </a:solidFill>
              </a:rPr>
              <a:t>Resolving Conflict Activity Sheet</a:t>
            </a:r>
            <a:r>
              <a:rPr lang="en-GB" sz="1800" dirty="0">
                <a:solidFill>
                  <a:schemeClr val="tx2"/>
                </a:solidFill>
              </a:rPr>
              <a:t>, suggest alternatives to some of the phrases that can make a situation worse. See if you can </a:t>
            </a:r>
            <a:br>
              <a:rPr lang="en-GB" sz="1800" dirty="0">
                <a:solidFill>
                  <a:schemeClr val="tx2"/>
                </a:solidFill>
              </a:rPr>
            </a:br>
            <a:r>
              <a:rPr lang="en-GB" sz="1800" dirty="0">
                <a:solidFill>
                  <a:schemeClr val="tx2"/>
                </a:solidFill>
              </a:rPr>
              <a:t>use positive language to turn things around.</a:t>
            </a:r>
          </a:p>
        </p:txBody>
      </p:sp>
    </p:spTree>
    <p:extLst>
      <p:ext uri="{BB962C8B-B14F-4D97-AF65-F5344CB8AC3E}">
        <p14:creationId xmlns:p14="http://schemas.microsoft.com/office/powerpoint/2010/main" val="61085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4</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GREAT FRIEND, WANTED</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29</a:t>
            </a:fld>
            <a:endParaRPr lang="en-GB"/>
          </a:p>
        </p:txBody>
      </p:sp>
    </p:spTree>
    <p:extLst>
      <p:ext uri="{BB962C8B-B14F-4D97-AF65-F5344CB8AC3E}">
        <p14:creationId xmlns:p14="http://schemas.microsoft.com/office/powerpoint/2010/main" val="145831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04BD-51E1-4551-A915-563382C52AB3}"/>
              </a:ext>
            </a:extLst>
          </p:cNvPr>
          <p:cNvSpPr>
            <a:spLocks noGrp="1"/>
          </p:cNvSpPr>
          <p:nvPr>
            <p:ph type="title"/>
          </p:nvPr>
        </p:nvSpPr>
        <p:spPr/>
        <p:txBody>
          <a:bodyPr>
            <a:normAutofit/>
          </a:bodyPr>
          <a:lstStyle/>
          <a:p>
            <a:r>
              <a:rPr lang="en-GB" dirty="0"/>
              <a:t>RESPECT. YOUR RULES.</a:t>
            </a:r>
          </a:p>
        </p:txBody>
      </p:sp>
      <p:sp>
        <p:nvSpPr>
          <p:cNvPr id="3" name="Text Placeholder 2">
            <a:extLst>
              <a:ext uri="{FF2B5EF4-FFF2-40B4-BE49-F238E27FC236}">
                <a16:creationId xmlns:a16="http://schemas.microsoft.com/office/drawing/2014/main" id="{F16A1561-5760-4F35-8780-88A5D89EAA91}"/>
              </a:ext>
            </a:extLst>
          </p:cNvPr>
          <p:cNvSpPr>
            <a:spLocks noGrp="1"/>
          </p:cNvSpPr>
          <p:nvPr>
            <p:ph type="body" sz="quarter" idx="10"/>
          </p:nvPr>
        </p:nvSpPr>
        <p:spPr/>
        <p:txBody>
          <a:bodyPr>
            <a:normAutofit lnSpcReduction="10000"/>
          </a:bodyPr>
          <a:lstStyle/>
          <a:p>
            <a:r>
              <a:rPr lang="en-GB" dirty="0"/>
              <a:t>Today, we’re going to be talking about sensitive topics. It’s really important that we all show each other respect. Use some of the words below to write your own three rules that you’d like everyone to follow.</a:t>
            </a:r>
          </a:p>
          <a:p>
            <a:endParaRPr lang="en-GB" dirty="0"/>
          </a:p>
        </p:txBody>
      </p:sp>
      <p:sp>
        <p:nvSpPr>
          <p:cNvPr id="6" name="Let’s share and agree on our ground rules.">
            <a:extLst>
              <a:ext uri="{FF2B5EF4-FFF2-40B4-BE49-F238E27FC236}">
                <a16:creationId xmlns:a16="http://schemas.microsoft.com/office/drawing/2014/main" id="{1EBAFAE9-C478-4444-9C23-D31043800283}"/>
              </a:ext>
            </a:extLst>
          </p:cNvPr>
          <p:cNvSpPr txBox="1"/>
          <p:nvPr/>
        </p:nvSpPr>
        <p:spPr>
          <a:xfrm>
            <a:off x="638517" y="5387024"/>
            <a:ext cx="8189329" cy="424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lnSpc>
                <a:spcPct val="90000"/>
              </a:lnSpc>
              <a:spcBef>
                <a:spcPts val="1000"/>
              </a:spcBef>
              <a:defRPr sz="1800">
                <a:solidFill>
                  <a:srgbClr val="000000"/>
                </a:solidFill>
                <a:latin typeface="Galano Grotesque"/>
                <a:ea typeface="Galano Grotesque"/>
                <a:cs typeface="Galano Grotesque"/>
                <a:sym typeface="Galano Grotesque"/>
              </a:defRPr>
            </a:lvl1pPr>
          </a:lstStyle>
          <a:p>
            <a:r>
              <a:rPr sz="2400" dirty="0">
                <a:latin typeface="+mj-lt"/>
              </a:rPr>
              <a:t>Let’s share and agree on our ground rules.</a:t>
            </a:r>
          </a:p>
        </p:txBody>
      </p:sp>
      <p:grpSp>
        <p:nvGrpSpPr>
          <p:cNvPr id="14" name="Group 13">
            <a:extLst>
              <a:ext uri="{FF2B5EF4-FFF2-40B4-BE49-F238E27FC236}">
                <a16:creationId xmlns:a16="http://schemas.microsoft.com/office/drawing/2014/main" id="{3CB48F0C-60AF-493E-B26A-08A81A9DAE05}"/>
              </a:ext>
            </a:extLst>
          </p:cNvPr>
          <p:cNvGrpSpPr/>
          <p:nvPr/>
        </p:nvGrpSpPr>
        <p:grpSpPr>
          <a:xfrm>
            <a:off x="873496" y="2709088"/>
            <a:ext cx="7331938" cy="2386777"/>
            <a:chOff x="873496" y="2709088"/>
            <a:chExt cx="7331938" cy="2386777"/>
          </a:xfrm>
        </p:grpSpPr>
        <p:sp>
          <p:nvSpPr>
            <p:cNvPr id="15" name="KIND">
              <a:extLst>
                <a:ext uri="{FF2B5EF4-FFF2-40B4-BE49-F238E27FC236}">
                  <a16:creationId xmlns:a16="http://schemas.microsoft.com/office/drawing/2014/main" id="{7D090FEC-9F4F-4192-9CD7-7E4278E09CD5}"/>
                </a:ext>
              </a:extLst>
            </p:cNvPr>
            <p:cNvSpPr txBox="1"/>
            <p:nvPr/>
          </p:nvSpPr>
          <p:spPr>
            <a:xfrm>
              <a:off x="7113939" y="2709462"/>
              <a:ext cx="103168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b="1" dirty="0">
                  <a:solidFill>
                    <a:schemeClr val="accent3"/>
                  </a:solidFill>
                  <a:latin typeface="+mn-lt"/>
                </a:rPr>
                <a:t>KIND</a:t>
              </a:r>
            </a:p>
          </p:txBody>
        </p:sp>
        <p:sp>
          <p:nvSpPr>
            <p:cNvPr id="16" name="HEAR">
              <a:extLst>
                <a:ext uri="{FF2B5EF4-FFF2-40B4-BE49-F238E27FC236}">
                  <a16:creationId xmlns:a16="http://schemas.microsoft.com/office/drawing/2014/main" id="{C759EB58-59BA-47C8-90B8-6AF1442D189D}"/>
                </a:ext>
              </a:extLst>
            </p:cNvPr>
            <p:cNvSpPr txBox="1"/>
            <p:nvPr/>
          </p:nvSpPr>
          <p:spPr>
            <a:xfrm>
              <a:off x="1013756" y="2709088"/>
              <a:ext cx="1180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b="1" dirty="0">
                  <a:solidFill>
                    <a:schemeClr val="accent4"/>
                  </a:solidFill>
                  <a:latin typeface="+mn-lt"/>
                </a:rPr>
                <a:t>HEAR</a:t>
              </a:r>
            </a:p>
          </p:txBody>
        </p:sp>
        <p:sp>
          <p:nvSpPr>
            <p:cNvPr id="17" name="UNDERSTAND">
              <a:extLst>
                <a:ext uri="{FF2B5EF4-FFF2-40B4-BE49-F238E27FC236}">
                  <a16:creationId xmlns:a16="http://schemas.microsoft.com/office/drawing/2014/main" id="{5CDD2470-40B6-4EBB-8996-EE3E1DF7B54C}"/>
                </a:ext>
              </a:extLst>
            </p:cNvPr>
            <p:cNvSpPr txBox="1"/>
            <p:nvPr/>
          </p:nvSpPr>
          <p:spPr>
            <a:xfrm>
              <a:off x="3170823" y="4541871"/>
              <a:ext cx="27821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b="1" dirty="0">
                  <a:solidFill>
                    <a:schemeClr val="accent6"/>
                  </a:solidFill>
                  <a:latin typeface="+mn-lt"/>
                </a:rPr>
                <a:t>UNDERSTAND</a:t>
              </a:r>
            </a:p>
          </p:txBody>
        </p:sp>
        <p:sp>
          <p:nvSpPr>
            <p:cNvPr id="18" name="SPEAK">
              <a:extLst>
                <a:ext uri="{FF2B5EF4-FFF2-40B4-BE49-F238E27FC236}">
                  <a16:creationId xmlns:a16="http://schemas.microsoft.com/office/drawing/2014/main" id="{F798A0FE-83F9-4DBC-94D6-7F6195A46631}"/>
                </a:ext>
              </a:extLst>
            </p:cNvPr>
            <p:cNvSpPr txBox="1"/>
            <p:nvPr/>
          </p:nvSpPr>
          <p:spPr>
            <a:xfrm>
              <a:off x="6789025" y="4541871"/>
              <a:ext cx="141640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SPEAK</a:t>
              </a:r>
            </a:p>
          </p:txBody>
        </p:sp>
        <p:sp>
          <p:nvSpPr>
            <p:cNvPr id="19" name="RESPECT">
              <a:extLst>
                <a:ext uri="{FF2B5EF4-FFF2-40B4-BE49-F238E27FC236}">
                  <a16:creationId xmlns:a16="http://schemas.microsoft.com/office/drawing/2014/main" id="{67C07717-BADD-4D14-9B27-701B6B579C6A}"/>
                </a:ext>
              </a:extLst>
            </p:cNvPr>
            <p:cNvSpPr txBox="1"/>
            <p:nvPr/>
          </p:nvSpPr>
          <p:spPr>
            <a:xfrm>
              <a:off x="3607645" y="2709462"/>
              <a:ext cx="190853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b="1" dirty="0">
                  <a:solidFill>
                    <a:schemeClr val="accent5"/>
                  </a:solidFill>
                  <a:latin typeface="+mn-lt"/>
                </a:rPr>
                <a:t>RESPECT</a:t>
              </a:r>
            </a:p>
          </p:txBody>
        </p:sp>
        <p:sp>
          <p:nvSpPr>
            <p:cNvPr id="20" name="LISTEN">
              <a:extLst>
                <a:ext uri="{FF2B5EF4-FFF2-40B4-BE49-F238E27FC236}">
                  <a16:creationId xmlns:a16="http://schemas.microsoft.com/office/drawing/2014/main" id="{2C14066B-EAC2-4CD5-AF93-D8932B251E75}"/>
                </a:ext>
              </a:extLst>
            </p:cNvPr>
            <p:cNvSpPr txBox="1"/>
            <p:nvPr/>
          </p:nvSpPr>
          <p:spPr>
            <a:xfrm>
              <a:off x="873496" y="4541871"/>
              <a:ext cx="1461293"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LISTEN</a:t>
              </a:r>
            </a:p>
          </p:txBody>
        </p:sp>
        <p:sp>
          <p:nvSpPr>
            <p:cNvPr id="21" name="UNDERSTAND">
              <a:extLst>
                <a:ext uri="{FF2B5EF4-FFF2-40B4-BE49-F238E27FC236}">
                  <a16:creationId xmlns:a16="http://schemas.microsoft.com/office/drawing/2014/main" id="{46A22B64-3990-4A30-BC6A-473FB6E0CA92}"/>
                </a:ext>
              </a:extLst>
            </p:cNvPr>
            <p:cNvSpPr txBox="1"/>
            <p:nvPr/>
          </p:nvSpPr>
          <p:spPr>
            <a:xfrm>
              <a:off x="1637340" y="3537447"/>
              <a:ext cx="2445537"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829AE"/>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SENSITIVITY</a:t>
              </a:r>
            </a:p>
          </p:txBody>
        </p:sp>
        <p:sp>
          <p:nvSpPr>
            <p:cNvPr id="22" name="UNDERSTAND">
              <a:extLst>
                <a:ext uri="{FF2B5EF4-FFF2-40B4-BE49-F238E27FC236}">
                  <a16:creationId xmlns:a16="http://schemas.microsoft.com/office/drawing/2014/main" id="{E2A5949F-3213-406D-93F4-563CBB9DCF3F}"/>
                </a:ext>
              </a:extLst>
            </p:cNvPr>
            <p:cNvSpPr txBox="1"/>
            <p:nvPr/>
          </p:nvSpPr>
          <p:spPr>
            <a:xfrm>
              <a:off x="5391374" y="3494659"/>
              <a:ext cx="197265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ADBE1"/>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EMPATHY</a:t>
              </a:r>
            </a:p>
          </p:txBody>
        </p:sp>
      </p:grpSp>
    </p:spTree>
    <p:extLst>
      <p:ext uri="{BB962C8B-B14F-4D97-AF65-F5344CB8AC3E}">
        <p14:creationId xmlns:p14="http://schemas.microsoft.com/office/powerpoint/2010/main" val="23902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C3D9-EEDD-4545-94D7-A967EE0F0F80}"/>
              </a:ext>
            </a:extLst>
          </p:cNvPr>
          <p:cNvSpPr>
            <a:spLocks noGrp="1"/>
          </p:cNvSpPr>
          <p:nvPr>
            <p:ph type="title"/>
          </p:nvPr>
        </p:nvSpPr>
        <p:spPr>
          <a:xfrm>
            <a:off x="457200" y="705917"/>
            <a:ext cx="8229600" cy="1039756"/>
          </a:xfrm>
        </p:spPr>
        <p:txBody>
          <a:bodyPr>
            <a:normAutofit/>
          </a:bodyPr>
          <a:lstStyle/>
          <a:p>
            <a:r>
              <a:rPr lang="en-GB" dirty="0"/>
              <a:t>GREAT FRIEND, WANTED</a:t>
            </a:r>
          </a:p>
        </p:txBody>
      </p:sp>
      <p:sp>
        <p:nvSpPr>
          <p:cNvPr id="4" name="Slide Number Placeholder 3">
            <a:extLst>
              <a:ext uri="{FF2B5EF4-FFF2-40B4-BE49-F238E27FC236}">
                <a16:creationId xmlns:a16="http://schemas.microsoft.com/office/drawing/2014/main" id="{F9F705A8-2E4F-42C3-8699-ED8C2D3E4C17}"/>
              </a:ext>
            </a:extLst>
          </p:cNvPr>
          <p:cNvSpPr>
            <a:spLocks noGrp="1"/>
          </p:cNvSpPr>
          <p:nvPr>
            <p:ph type="sldNum" sz="quarter" idx="4"/>
          </p:nvPr>
        </p:nvSpPr>
        <p:spPr/>
        <p:txBody>
          <a:bodyPr/>
          <a:lstStyle/>
          <a:p>
            <a:fld id="{63F7E935-997C-4AB2-AAF8-EEF37886DB40}" type="slidenum">
              <a:rPr lang="en-GB" smtClean="0"/>
              <a:pPr/>
              <a:t>30</a:t>
            </a:fld>
            <a:endParaRPr lang="en-GB"/>
          </a:p>
        </p:txBody>
      </p:sp>
      <p:grpSp>
        <p:nvGrpSpPr>
          <p:cNvPr id="17" name="Group 16">
            <a:extLst>
              <a:ext uri="{FF2B5EF4-FFF2-40B4-BE49-F238E27FC236}">
                <a16:creationId xmlns:a16="http://schemas.microsoft.com/office/drawing/2014/main" id="{C9B6146A-32B1-48C7-BB83-0317B361B639}"/>
              </a:ext>
            </a:extLst>
          </p:cNvPr>
          <p:cNvGrpSpPr/>
          <p:nvPr/>
        </p:nvGrpSpPr>
        <p:grpSpPr>
          <a:xfrm>
            <a:off x="5948142" y="2221586"/>
            <a:ext cx="3060702" cy="3699553"/>
            <a:chOff x="5754168" y="2027620"/>
            <a:chExt cx="3060702" cy="3699553"/>
          </a:xfrm>
        </p:grpSpPr>
        <p:sp>
          <p:nvSpPr>
            <p:cNvPr id="6" name="Trust">
              <a:extLst>
                <a:ext uri="{FF2B5EF4-FFF2-40B4-BE49-F238E27FC236}">
                  <a16:creationId xmlns:a16="http://schemas.microsoft.com/office/drawing/2014/main" id="{97B0A4E3-DDDA-4A24-B5B2-0612DBC19092}"/>
                </a:ext>
              </a:extLst>
            </p:cNvPr>
            <p:cNvSpPr txBox="1"/>
            <p:nvPr/>
          </p:nvSpPr>
          <p:spPr>
            <a:xfrm>
              <a:off x="5754168" y="5265512"/>
              <a:ext cx="815606"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45718" rIns="45718" bIns="45718">
              <a:spAutoFit/>
            </a:bodyPr>
            <a:lstStyle>
              <a:lvl1pPr>
                <a:defRPr sz="2500">
                  <a:solidFill>
                    <a:srgbClr val="841CF5"/>
                  </a:solidFill>
                  <a:latin typeface="Galano Grotesque SemiBold"/>
                  <a:ea typeface="Galano Grotesque SemiBold"/>
                  <a:cs typeface="Galano Grotesque SemiBold"/>
                  <a:sym typeface="Galano Grotesque SemiBold"/>
                </a:defRPr>
              </a:lvl1pPr>
            </a:lstStyle>
            <a:p>
              <a:pPr algn="l"/>
              <a:r>
                <a:rPr sz="2400" b="1" dirty="0">
                  <a:solidFill>
                    <a:schemeClr val="accent6"/>
                  </a:solidFill>
                  <a:latin typeface="+mn-lt"/>
                </a:rPr>
                <a:t>Trust</a:t>
              </a:r>
            </a:p>
          </p:txBody>
        </p:sp>
        <p:sp>
          <p:nvSpPr>
            <p:cNvPr id="8" name="Getting you">
              <a:extLst>
                <a:ext uri="{FF2B5EF4-FFF2-40B4-BE49-F238E27FC236}">
                  <a16:creationId xmlns:a16="http://schemas.microsoft.com/office/drawing/2014/main" id="{FAEAB760-A8C8-4BFB-B4D4-A924F9EB7B45}"/>
                </a:ext>
              </a:extLst>
            </p:cNvPr>
            <p:cNvSpPr txBox="1"/>
            <p:nvPr/>
          </p:nvSpPr>
          <p:spPr>
            <a:xfrm>
              <a:off x="5754168" y="2679815"/>
              <a:ext cx="179952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45718" rIns="45718" bIns="45718">
              <a:spAutoFit/>
            </a:bodyPr>
            <a:lstStyle>
              <a:lvl1pPr>
                <a:defRPr sz="2500">
                  <a:solidFill>
                    <a:srgbClr val="F8D147"/>
                  </a:solidFill>
                  <a:latin typeface="Galano Grotesque SemiBold"/>
                  <a:ea typeface="Galano Grotesque SemiBold"/>
                  <a:cs typeface="Galano Grotesque SemiBold"/>
                  <a:sym typeface="Galano Grotesque SemiBold"/>
                </a:defRPr>
              </a:lvl1pPr>
            </a:lstStyle>
            <a:p>
              <a:pPr algn="l"/>
              <a:r>
                <a:rPr sz="2400" b="1" dirty="0">
                  <a:solidFill>
                    <a:schemeClr val="accent4"/>
                  </a:solidFill>
                  <a:latin typeface="+mn-lt"/>
                </a:rPr>
                <a:t>Getting you</a:t>
              </a:r>
            </a:p>
          </p:txBody>
        </p:sp>
        <p:sp>
          <p:nvSpPr>
            <p:cNvPr id="10" name="Making you laugh">
              <a:extLst>
                <a:ext uri="{FF2B5EF4-FFF2-40B4-BE49-F238E27FC236}">
                  <a16:creationId xmlns:a16="http://schemas.microsoft.com/office/drawing/2014/main" id="{AA29230A-8F95-414A-B782-976D749A77CC}"/>
                </a:ext>
              </a:extLst>
            </p:cNvPr>
            <p:cNvSpPr txBox="1"/>
            <p:nvPr/>
          </p:nvSpPr>
          <p:spPr>
            <a:xfrm>
              <a:off x="5754168" y="3984205"/>
              <a:ext cx="3060702" cy="438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45718" rIns="45718" bIns="45718">
              <a:spAutoFit/>
            </a:bodyPr>
            <a:lstStyle>
              <a:lvl1pPr>
                <a:lnSpc>
                  <a:spcPct val="90000"/>
                </a:lnSpc>
                <a:defRPr sz="2500">
                  <a:solidFill>
                    <a:srgbClr val="EC64E5"/>
                  </a:solidFill>
                  <a:latin typeface="Galano Grotesque SemiBold"/>
                  <a:ea typeface="Galano Grotesque SemiBold"/>
                  <a:cs typeface="Galano Grotesque SemiBold"/>
                  <a:sym typeface="Galano Grotesque SemiBold"/>
                </a:defRPr>
              </a:lvl1pPr>
            </a:lstStyle>
            <a:p>
              <a:pPr algn="l"/>
              <a:r>
                <a:rPr sz="2400" b="1" dirty="0">
                  <a:solidFill>
                    <a:schemeClr val="accent3"/>
                  </a:solidFill>
                  <a:latin typeface="+mn-lt"/>
                </a:rPr>
                <a:t>Making you laugh</a:t>
              </a:r>
            </a:p>
          </p:txBody>
        </p:sp>
        <p:sp>
          <p:nvSpPr>
            <p:cNvPr id="12" name="Respect">
              <a:extLst>
                <a:ext uri="{FF2B5EF4-FFF2-40B4-BE49-F238E27FC236}">
                  <a16:creationId xmlns:a16="http://schemas.microsoft.com/office/drawing/2014/main" id="{DB971914-F2EF-4515-9B59-E70B5BDC9E5B}"/>
                </a:ext>
              </a:extLst>
            </p:cNvPr>
            <p:cNvSpPr txBox="1"/>
            <p:nvPr/>
          </p:nvSpPr>
          <p:spPr>
            <a:xfrm>
              <a:off x="5782318" y="3332010"/>
              <a:ext cx="1281562"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45718" rIns="45718" bIns="45718">
              <a:spAutoFit/>
            </a:bodyPr>
            <a:lstStyle>
              <a:lvl1pPr>
                <a:defRPr sz="2500">
                  <a:solidFill>
                    <a:srgbClr val="1329B4"/>
                  </a:solidFill>
                  <a:latin typeface="Galano Grotesque SemiBold"/>
                  <a:ea typeface="Galano Grotesque SemiBold"/>
                  <a:cs typeface="Galano Grotesque SemiBold"/>
                  <a:sym typeface="Galano Grotesque SemiBold"/>
                </a:defRPr>
              </a:lvl1pPr>
            </a:lstStyle>
            <a:p>
              <a:pPr algn="l"/>
              <a:r>
                <a:rPr sz="2400" b="1" dirty="0">
                  <a:solidFill>
                    <a:schemeClr val="tx2"/>
                  </a:solidFill>
                  <a:latin typeface="+mn-lt"/>
                </a:rPr>
                <a:t>Respect</a:t>
              </a:r>
            </a:p>
          </p:txBody>
        </p:sp>
        <p:sp>
          <p:nvSpPr>
            <p:cNvPr id="14" name="Having your back">
              <a:extLst>
                <a:ext uri="{FF2B5EF4-FFF2-40B4-BE49-F238E27FC236}">
                  <a16:creationId xmlns:a16="http://schemas.microsoft.com/office/drawing/2014/main" id="{92B6FCC9-CCF9-42CE-82C7-0E043029F86D}"/>
                </a:ext>
              </a:extLst>
            </p:cNvPr>
            <p:cNvSpPr txBox="1"/>
            <p:nvPr/>
          </p:nvSpPr>
          <p:spPr>
            <a:xfrm>
              <a:off x="5756554" y="2027620"/>
              <a:ext cx="264732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45718" rIns="45718" bIns="45718">
              <a:spAutoFit/>
            </a:bodyPr>
            <a:lstStyle>
              <a:lvl1pPr>
                <a:defRPr sz="2500">
                  <a:solidFill>
                    <a:srgbClr val="6DDDE3"/>
                  </a:solidFill>
                  <a:latin typeface="Galano Grotesque SemiBold"/>
                  <a:ea typeface="Galano Grotesque SemiBold"/>
                  <a:cs typeface="Galano Grotesque SemiBold"/>
                  <a:sym typeface="Galano Grotesque SemiBold"/>
                </a:defRPr>
              </a:lvl1pPr>
            </a:lstStyle>
            <a:p>
              <a:pPr algn="l"/>
              <a:r>
                <a:rPr sz="2400" b="1" dirty="0">
                  <a:solidFill>
                    <a:schemeClr val="accent1"/>
                  </a:solidFill>
                  <a:latin typeface="+mn-lt"/>
                </a:rPr>
                <a:t>Having your back</a:t>
              </a:r>
            </a:p>
          </p:txBody>
        </p:sp>
        <p:sp>
          <p:nvSpPr>
            <p:cNvPr id="16" name="Knowing your limits">
              <a:extLst>
                <a:ext uri="{FF2B5EF4-FFF2-40B4-BE49-F238E27FC236}">
                  <a16:creationId xmlns:a16="http://schemas.microsoft.com/office/drawing/2014/main" id="{C151FCBD-E0D9-47A6-A150-A22202C013B5}"/>
                </a:ext>
              </a:extLst>
            </p:cNvPr>
            <p:cNvSpPr txBox="1"/>
            <p:nvPr/>
          </p:nvSpPr>
          <p:spPr>
            <a:xfrm>
              <a:off x="5754168" y="4613317"/>
              <a:ext cx="2823846"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45718" rIns="45718" bIns="45718">
              <a:spAutoFit/>
            </a:bodyPr>
            <a:lstStyle>
              <a:lvl1pPr>
                <a:defRPr sz="2500">
                  <a:solidFill>
                    <a:srgbClr val="ED6C2D"/>
                  </a:solidFill>
                  <a:latin typeface="Galano Grotesque SemiBold"/>
                  <a:ea typeface="Galano Grotesque SemiBold"/>
                  <a:cs typeface="Galano Grotesque SemiBold"/>
                  <a:sym typeface="Galano Grotesque SemiBold"/>
                </a:defRPr>
              </a:lvl1pPr>
            </a:lstStyle>
            <a:p>
              <a:pPr algn="l"/>
              <a:r>
                <a:rPr sz="2400" b="1" dirty="0">
                  <a:solidFill>
                    <a:schemeClr val="accent5"/>
                  </a:solidFill>
                  <a:latin typeface="+mn-lt"/>
                </a:rPr>
                <a:t>Knowing the limits</a:t>
              </a:r>
            </a:p>
          </p:txBody>
        </p:sp>
      </p:grpSp>
      <p:sp>
        <p:nvSpPr>
          <p:cNvPr id="19" name="Rectangle 18">
            <a:extLst>
              <a:ext uri="{FF2B5EF4-FFF2-40B4-BE49-F238E27FC236}">
                <a16:creationId xmlns:a16="http://schemas.microsoft.com/office/drawing/2014/main" id="{928A4F95-A804-4039-AE84-B323226EA7A9}"/>
              </a:ext>
            </a:extLst>
          </p:cNvPr>
          <p:cNvSpPr/>
          <p:nvPr/>
        </p:nvSpPr>
        <p:spPr>
          <a:xfrm>
            <a:off x="457200" y="2087456"/>
            <a:ext cx="4399935" cy="4064627"/>
          </a:xfrm>
          <a:prstGeom prst="rect">
            <a:avLst/>
          </a:prstGeom>
          <a:noFill/>
          <a:ln w="19050" cap="flat">
            <a:solidFill>
              <a:schemeClr val="tx2"/>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360363" marR="0" algn="l" defTabSz="457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chemeClr val="tx2"/>
                </a:solidFill>
                <a:effectLst/>
                <a:uFillTx/>
                <a:latin typeface="+mj-lt"/>
                <a:ea typeface="+mj-ea"/>
                <a:cs typeface="+mj-cs"/>
                <a:sym typeface="Helvetica"/>
              </a:rPr>
              <a:t>Create a ‘wanted’ advert </a:t>
            </a:r>
            <a:br>
              <a:rPr kumimoji="0" lang="en-GB" sz="2400" b="1" i="0" u="none" strike="noStrike" cap="none" spc="0" normalizeH="0" baseline="0" dirty="0">
                <a:ln>
                  <a:noFill/>
                </a:ln>
                <a:solidFill>
                  <a:schemeClr val="tx2"/>
                </a:solidFill>
                <a:effectLst/>
                <a:uFillTx/>
                <a:latin typeface="+mj-lt"/>
                <a:ea typeface="+mj-ea"/>
                <a:cs typeface="+mj-cs"/>
                <a:sym typeface="Helvetica"/>
              </a:rPr>
            </a:br>
            <a:r>
              <a:rPr kumimoji="0" lang="en-GB" sz="2400" b="1" i="0" u="none" strike="noStrike" cap="none" spc="0" normalizeH="0" baseline="0" dirty="0">
                <a:ln>
                  <a:noFill/>
                </a:ln>
                <a:solidFill>
                  <a:schemeClr val="tx2"/>
                </a:solidFill>
                <a:effectLst/>
                <a:uFillTx/>
                <a:latin typeface="+mj-lt"/>
                <a:ea typeface="+mj-ea"/>
                <a:cs typeface="+mj-cs"/>
                <a:sym typeface="Helvetica"/>
              </a:rPr>
              <a:t>for a great friend.</a:t>
            </a:r>
          </a:p>
          <a:p>
            <a:pPr marL="360363" marR="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tx2"/>
              </a:solidFill>
              <a:effectLst/>
              <a:uFillTx/>
              <a:latin typeface="+mj-lt"/>
              <a:ea typeface="+mj-ea"/>
              <a:cs typeface="+mj-cs"/>
              <a:sym typeface="Helvetica"/>
            </a:endParaRPr>
          </a:p>
          <a:p>
            <a:pPr marL="360363" marR="0" algn="l" defTabSz="457200" rtl="0" fontAlgn="auto" latinLnBrk="0" hangingPunct="0">
              <a:lnSpc>
                <a:spcPct val="100000"/>
              </a:lnSpc>
              <a:spcBef>
                <a:spcPts val="0"/>
              </a:spcBef>
              <a:spcAft>
                <a:spcPts val="600"/>
              </a:spcAft>
              <a:buClrTx/>
              <a:buSzTx/>
              <a:buFontTx/>
              <a:buNone/>
              <a:tabLst/>
            </a:pPr>
            <a:r>
              <a:rPr kumimoji="0" lang="en-GB" sz="1800" b="1" i="0" u="none" strike="noStrike" cap="none" spc="0" normalizeH="0" baseline="0" dirty="0">
                <a:ln>
                  <a:noFill/>
                </a:ln>
                <a:solidFill>
                  <a:srgbClr val="000000"/>
                </a:solidFill>
                <a:effectLst/>
                <a:uFillTx/>
                <a:latin typeface="+mj-lt"/>
                <a:ea typeface="+mj-ea"/>
                <a:cs typeface="+mj-cs"/>
                <a:sym typeface="Helvetica"/>
              </a:rPr>
              <a:t>You should include:</a:t>
            </a:r>
          </a:p>
          <a:p>
            <a:pPr marL="646113" marR="0" indent="-28575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j-lt"/>
                <a:ea typeface="+mj-ea"/>
                <a:cs typeface="+mj-cs"/>
                <a:sym typeface="Helvetica"/>
              </a:rPr>
              <a:t>Why are great friends important?</a:t>
            </a:r>
          </a:p>
          <a:p>
            <a:pPr marL="646113" marR="0" indent="-285750"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j-lt"/>
                <a:ea typeface="+mj-ea"/>
                <a:cs typeface="+mj-cs"/>
                <a:sym typeface="Helvetica"/>
              </a:rPr>
              <a:t>What does it take to be a great friend?</a:t>
            </a:r>
          </a:p>
          <a:p>
            <a:pPr marL="360363" marR="0" algn="l" defTabSz="457200" rtl="0" fontAlgn="auto" latinLnBrk="0" hangingPunct="0">
              <a:lnSpc>
                <a:spcPct val="100000"/>
              </a:lnSpc>
              <a:spcBef>
                <a:spcPts val="0"/>
              </a:spcBef>
              <a:spcAft>
                <a:spcPts val="600"/>
              </a:spcAft>
              <a:buClrTx/>
              <a:buSzTx/>
              <a:buFontTx/>
              <a:buNone/>
              <a:tabLst/>
            </a:pPr>
            <a:r>
              <a:rPr kumimoji="0" lang="en-GB" sz="1800" b="0" i="0" u="none" strike="noStrike" cap="none" spc="0" normalizeH="0" baseline="0" dirty="0">
                <a:ln>
                  <a:noFill/>
                </a:ln>
                <a:solidFill>
                  <a:srgbClr val="000000"/>
                </a:solidFill>
                <a:effectLst/>
                <a:uFillTx/>
                <a:latin typeface="+mj-lt"/>
                <a:ea typeface="+mj-ea"/>
                <a:cs typeface="+mj-cs"/>
                <a:sym typeface="Helvetica"/>
              </a:rPr>
              <a:t>You could create a poster, write a film script or blog post, or use your own creative ideas!</a:t>
            </a:r>
          </a:p>
        </p:txBody>
      </p:sp>
      <p:sp>
        <p:nvSpPr>
          <p:cNvPr id="20" name="Right Brace 19">
            <a:extLst>
              <a:ext uri="{FF2B5EF4-FFF2-40B4-BE49-F238E27FC236}">
                <a16:creationId xmlns:a16="http://schemas.microsoft.com/office/drawing/2014/main" id="{4058B45D-1C9D-43C3-B322-FF614AEC8E54}"/>
              </a:ext>
            </a:extLst>
          </p:cNvPr>
          <p:cNvSpPr/>
          <p:nvPr/>
        </p:nvSpPr>
        <p:spPr>
          <a:xfrm>
            <a:off x="5303905" y="2221586"/>
            <a:ext cx="401782" cy="3833683"/>
          </a:xfrm>
          <a:prstGeom prst="rightBrace">
            <a:avLst>
              <a:gd name="adj1" fmla="val 149741"/>
              <a:gd name="adj2" fmla="val 50000"/>
            </a:avLst>
          </a:prstGeom>
          <a:no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42812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REFLECTION</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BE A GREAT FRIEND</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31</a:t>
            </a:fld>
            <a:endParaRPr lang="en-GB"/>
          </a:p>
        </p:txBody>
      </p:sp>
    </p:spTree>
    <p:extLst>
      <p:ext uri="{BB962C8B-B14F-4D97-AF65-F5344CB8AC3E}">
        <p14:creationId xmlns:p14="http://schemas.microsoft.com/office/powerpoint/2010/main" val="395147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lstStyle/>
          <a:p>
            <a:r>
              <a:rPr lang="en-GB" dirty="0"/>
              <a:t>REFLECTION</a:t>
            </a:r>
          </a:p>
        </p:txBody>
      </p:sp>
      <p:sp>
        <p:nvSpPr>
          <p:cNvPr id="8" name="Text Placeholder 7">
            <a:extLst>
              <a:ext uri="{FF2B5EF4-FFF2-40B4-BE49-F238E27FC236}">
                <a16:creationId xmlns:a16="http://schemas.microsoft.com/office/drawing/2014/main" id="{FD72346C-B955-406D-A927-796F62B125C2}"/>
              </a:ext>
            </a:extLst>
          </p:cNvPr>
          <p:cNvSpPr>
            <a:spLocks noGrp="1"/>
          </p:cNvSpPr>
          <p:nvPr>
            <p:ph type="body" sz="quarter" idx="10"/>
          </p:nvPr>
        </p:nvSpPr>
        <p:spPr>
          <a:xfrm>
            <a:off x="2163869" y="1605899"/>
            <a:ext cx="4816259" cy="870174"/>
          </a:xfrm>
        </p:spPr>
        <p:txBody>
          <a:bodyPr/>
          <a:lstStyle/>
          <a:p>
            <a:r>
              <a:rPr lang="en-GB" sz="2000" b="1" dirty="0"/>
              <a:t>Decide on three things you can do this week to be a great friend.</a:t>
            </a:r>
          </a:p>
          <a:p>
            <a:endParaRPr lang="en-GB" dirty="0"/>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32</a:t>
            </a:fld>
            <a:endParaRPr lang="en-GB"/>
          </a:p>
        </p:txBody>
      </p:sp>
      <p:pic>
        <p:nvPicPr>
          <p:cNvPr id="4" name="Image" descr="Image">
            <a:extLst>
              <a:ext uri="{FF2B5EF4-FFF2-40B4-BE49-F238E27FC236}">
                <a16:creationId xmlns:a16="http://schemas.microsoft.com/office/drawing/2014/main" id="{99537365-8C17-43E3-BEDF-36FA0B42A2B6}"/>
              </a:ext>
            </a:extLst>
          </p:cNvPr>
          <p:cNvPicPr>
            <a:picLocks noChangeAspect="1"/>
          </p:cNvPicPr>
          <p:nvPr/>
        </p:nvPicPr>
        <p:blipFill>
          <a:blip r:embed="rId2"/>
          <a:stretch>
            <a:fillRect/>
          </a:stretch>
        </p:blipFill>
        <p:spPr>
          <a:xfrm>
            <a:off x="6510066" y="2805849"/>
            <a:ext cx="992783" cy="3332568"/>
          </a:xfrm>
          <a:prstGeom prst="rect">
            <a:avLst/>
          </a:prstGeom>
          <a:ln w="12700">
            <a:miter lim="400000"/>
          </a:ln>
        </p:spPr>
      </p:pic>
      <p:pic>
        <p:nvPicPr>
          <p:cNvPr id="7" name="Image" descr="Image">
            <a:extLst>
              <a:ext uri="{FF2B5EF4-FFF2-40B4-BE49-F238E27FC236}">
                <a16:creationId xmlns:a16="http://schemas.microsoft.com/office/drawing/2014/main" id="{49307AE5-DA65-4296-8C45-87E54709002D}"/>
              </a:ext>
            </a:extLst>
          </p:cNvPr>
          <p:cNvPicPr>
            <a:picLocks noChangeAspect="1"/>
          </p:cNvPicPr>
          <p:nvPr/>
        </p:nvPicPr>
        <p:blipFill>
          <a:blip r:embed="rId3"/>
          <a:stretch>
            <a:fillRect/>
          </a:stretch>
        </p:blipFill>
        <p:spPr>
          <a:xfrm>
            <a:off x="4995467" y="2808831"/>
            <a:ext cx="1076190" cy="3366542"/>
          </a:xfrm>
          <a:prstGeom prst="rect">
            <a:avLst/>
          </a:prstGeom>
          <a:ln w="12700">
            <a:miter lim="400000"/>
          </a:ln>
        </p:spPr>
      </p:pic>
      <p:grpSp>
        <p:nvGrpSpPr>
          <p:cNvPr id="10" name="Group 9">
            <a:extLst>
              <a:ext uri="{FF2B5EF4-FFF2-40B4-BE49-F238E27FC236}">
                <a16:creationId xmlns:a16="http://schemas.microsoft.com/office/drawing/2014/main" id="{617FF664-2975-42AC-8663-3DBEC015CB33}"/>
              </a:ext>
            </a:extLst>
          </p:cNvPr>
          <p:cNvGrpSpPr/>
          <p:nvPr/>
        </p:nvGrpSpPr>
        <p:grpSpPr>
          <a:xfrm>
            <a:off x="981346" y="3145931"/>
            <a:ext cx="3167188" cy="2692341"/>
            <a:chOff x="3091240" y="3249634"/>
            <a:chExt cx="3845786" cy="2777793"/>
          </a:xfrm>
        </p:grpSpPr>
        <p:pic>
          <p:nvPicPr>
            <p:cNvPr id="11" name="Graphic 10" descr="Speech">
              <a:extLst>
                <a:ext uri="{FF2B5EF4-FFF2-40B4-BE49-F238E27FC236}">
                  <a16:creationId xmlns:a16="http://schemas.microsoft.com/office/drawing/2014/main" id="{5A47F7AB-8EB1-4115-9471-78C07BE08B6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163" t="10187" r="8167" b="16492"/>
            <a:stretch/>
          </p:blipFill>
          <p:spPr>
            <a:xfrm>
              <a:off x="3091240" y="3249634"/>
              <a:ext cx="3845786" cy="2777793"/>
            </a:xfrm>
            <a:prstGeom prst="rect">
              <a:avLst/>
            </a:prstGeom>
          </p:spPr>
        </p:pic>
        <p:sp>
          <p:nvSpPr>
            <p:cNvPr id="12" name="TextBox 11">
              <a:extLst>
                <a:ext uri="{FF2B5EF4-FFF2-40B4-BE49-F238E27FC236}">
                  <a16:creationId xmlns:a16="http://schemas.microsoft.com/office/drawing/2014/main" id="{434FEB4E-C4E2-4896-9DA1-4FA54564A1CF}"/>
                </a:ext>
              </a:extLst>
            </p:cNvPr>
            <p:cNvSpPr txBox="1"/>
            <p:nvPr/>
          </p:nvSpPr>
          <p:spPr>
            <a:xfrm>
              <a:off x="3589174" y="3618827"/>
              <a:ext cx="2861192" cy="1682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dirty="0">
                  <a:solidFill>
                    <a:srgbClr val="000000"/>
                  </a:solidFill>
                </a:rPr>
                <a:t>Extension</a:t>
              </a:r>
              <a:r>
                <a:rPr lang="en-GB" sz="1600" dirty="0">
                  <a:solidFill>
                    <a:srgbClr val="000000"/>
                  </a:solidFill>
                </a:rPr>
                <a:t>:</a:t>
              </a:r>
              <a:r>
                <a:rPr lang="en-GB" sz="2000" dirty="0">
                  <a:solidFill>
                    <a:srgbClr val="000000"/>
                  </a:solidFill>
                </a:rPr>
                <a:t> </a:t>
              </a:r>
              <a:r>
                <a:rPr lang="en-GB" sz="1600" dirty="0">
                  <a:solidFill>
                    <a:srgbClr val="000000"/>
                  </a:solidFill>
                </a:rPr>
                <a:t>make a note of them and check in every few days to see if you’ve been able to make your friends feel valued.</a:t>
              </a:r>
              <a:endParaRPr lang="en-GB" sz="2000" dirty="0">
                <a:solidFill>
                  <a:srgbClr val="000000"/>
                </a:solidFill>
              </a:endParaRPr>
            </a:p>
          </p:txBody>
        </p:sp>
      </p:grpSp>
    </p:spTree>
    <p:extLst>
      <p:ext uri="{BB962C8B-B14F-4D97-AF65-F5344CB8AC3E}">
        <p14:creationId xmlns:p14="http://schemas.microsoft.com/office/powerpoint/2010/main" val="41290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RELATIONSHIPS</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BUILDING FRIENDSHIPS</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33</a:t>
            </a:fld>
            <a:endParaRPr lang="en-GB"/>
          </a:p>
        </p:txBody>
      </p:sp>
    </p:spTree>
    <p:extLst>
      <p:ext uri="{BB962C8B-B14F-4D97-AF65-F5344CB8AC3E}">
        <p14:creationId xmlns:p14="http://schemas.microsoft.com/office/powerpoint/2010/main" val="402434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STARTER ACTIVITY</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POSITIVE FRIENDSHIPS</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4</a:t>
            </a:fld>
            <a:endParaRPr lang="en-GB"/>
          </a:p>
        </p:txBody>
      </p:sp>
    </p:spTree>
    <p:extLst>
      <p:ext uri="{BB962C8B-B14F-4D97-AF65-F5344CB8AC3E}">
        <p14:creationId xmlns:p14="http://schemas.microsoft.com/office/powerpoint/2010/main" val="2115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B129F-7C75-4F26-A4E0-D19289DE138A}"/>
              </a:ext>
            </a:extLst>
          </p:cNvPr>
          <p:cNvSpPr>
            <a:spLocks noGrp="1"/>
          </p:cNvSpPr>
          <p:nvPr>
            <p:ph type="title"/>
          </p:nvPr>
        </p:nvSpPr>
        <p:spPr>
          <a:xfrm>
            <a:off x="457199" y="605642"/>
            <a:ext cx="8229600" cy="1332766"/>
          </a:xfrm>
        </p:spPr>
        <p:txBody>
          <a:bodyPr>
            <a:normAutofit/>
          </a:bodyPr>
          <a:lstStyle/>
          <a:p>
            <a:r>
              <a:rPr lang="en-GB" dirty="0"/>
              <a:t>POSITIVE AND HEALTHY FRIENDSHIPS</a:t>
            </a:r>
          </a:p>
        </p:txBody>
      </p:sp>
      <p:sp>
        <p:nvSpPr>
          <p:cNvPr id="7" name="Text Placeholder 6">
            <a:extLst>
              <a:ext uri="{FF2B5EF4-FFF2-40B4-BE49-F238E27FC236}">
                <a16:creationId xmlns:a16="http://schemas.microsoft.com/office/drawing/2014/main" id="{4371FAEE-86F4-40CB-A6CB-5AB6245B57B4}"/>
              </a:ext>
            </a:extLst>
          </p:cNvPr>
          <p:cNvSpPr>
            <a:spLocks noGrp="1"/>
          </p:cNvSpPr>
          <p:nvPr>
            <p:ph type="body" sz="quarter" idx="10"/>
          </p:nvPr>
        </p:nvSpPr>
        <p:spPr>
          <a:xfrm>
            <a:off x="457199" y="2861952"/>
            <a:ext cx="3604162" cy="3165439"/>
          </a:xfrm>
        </p:spPr>
        <p:txBody>
          <a:bodyPr/>
          <a:lstStyle/>
          <a:p>
            <a:pPr marL="285750" indent="-285750" algn="l">
              <a:spcBef>
                <a:spcPts val="0"/>
              </a:spcBef>
              <a:spcAft>
                <a:spcPts val="1200"/>
              </a:spcAft>
              <a:buFont typeface="Arial" panose="020B0604020202020204" pitchFamily="34" charset="0"/>
              <a:buChar char="•"/>
            </a:pPr>
            <a:r>
              <a:rPr lang="en-GB" dirty="0"/>
              <a:t>Think of a good friend. Draw an outline of their body and write down a few adjectives to describe them inside.</a:t>
            </a:r>
          </a:p>
          <a:p>
            <a:pPr marL="285750" indent="-285750" algn="l">
              <a:spcBef>
                <a:spcPts val="0"/>
              </a:spcBef>
              <a:spcAft>
                <a:spcPts val="1200"/>
              </a:spcAft>
              <a:buFont typeface="Arial" panose="020B0604020202020204" pitchFamily="34" charset="0"/>
              <a:buChar char="•"/>
            </a:pPr>
            <a:r>
              <a:rPr lang="en-GB" dirty="0"/>
              <a:t>Next, think about the things this friend does to help and support you. Write down examples of these outside the figure. </a:t>
            </a:r>
          </a:p>
          <a:p>
            <a:pPr algn="l"/>
            <a:endParaRPr lang="en-GB" dirty="0"/>
          </a:p>
          <a:p>
            <a:pPr algn="l"/>
            <a:endParaRPr lang="en-GB" dirty="0"/>
          </a:p>
        </p:txBody>
      </p:sp>
      <p:sp>
        <p:nvSpPr>
          <p:cNvPr id="5" name="Slide Number Placeholder 4">
            <a:extLst>
              <a:ext uri="{FF2B5EF4-FFF2-40B4-BE49-F238E27FC236}">
                <a16:creationId xmlns:a16="http://schemas.microsoft.com/office/drawing/2014/main" id="{A08BA7D7-A17B-4A30-9DF6-F92293BCD1BD}"/>
              </a:ext>
            </a:extLst>
          </p:cNvPr>
          <p:cNvSpPr>
            <a:spLocks noGrp="1"/>
          </p:cNvSpPr>
          <p:nvPr>
            <p:ph type="sldNum" sz="quarter" idx="4"/>
          </p:nvPr>
        </p:nvSpPr>
        <p:spPr/>
        <p:txBody>
          <a:bodyPr/>
          <a:lstStyle/>
          <a:p>
            <a:fld id="{63F7E935-997C-4AB2-AAF8-EEF37886DB40}" type="slidenum">
              <a:rPr lang="en-GB" smtClean="0"/>
              <a:pPr/>
              <a:t>5</a:t>
            </a:fld>
            <a:endParaRPr lang="en-GB"/>
          </a:p>
        </p:txBody>
      </p:sp>
      <p:pic>
        <p:nvPicPr>
          <p:cNvPr id="9" name="Image" descr="Image">
            <a:extLst>
              <a:ext uri="{FF2B5EF4-FFF2-40B4-BE49-F238E27FC236}">
                <a16:creationId xmlns:a16="http://schemas.microsoft.com/office/drawing/2014/main" id="{B69D21D2-8AF3-48DB-8A90-282FE65FF71E}"/>
              </a:ext>
            </a:extLst>
          </p:cNvPr>
          <p:cNvPicPr>
            <a:picLocks noChangeAspect="1"/>
          </p:cNvPicPr>
          <p:nvPr/>
        </p:nvPicPr>
        <p:blipFill>
          <a:blip r:embed="rId2"/>
          <a:stretch>
            <a:fillRect/>
          </a:stretch>
        </p:blipFill>
        <p:spPr>
          <a:xfrm>
            <a:off x="5508473" y="1802296"/>
            <a:ext cx="3058439" cy="7707467"/>
          </a:xfrm>
          <a:prstGeom prst="rect">
            <a:avLst/>
          </a:prstGeom>
          <a:ln w="12700">
            <a:miter lim="400000"/>
          </a:ln>
        </p:spPr>
      </p:pic>
      <p:grpSp>
        <p:nvGrpSpPr>
          <p:cNvPr id="3" name="Group 2">
            <a:extLst>
              <a:ext uri="{FF2B5EF4-FFF2-40B4-BE49-F238E27FC236}">
                <a16:creationId xmlns:a16="http://schemas.microsoft.com/office/drawing/2014/main" id="{CC314C18-7867-4047-AC28-F96F2D847D06}"/>
              </a:ext>
            </a:extLst>
          </p:cNvPr>
          <p:cNvGrpSpPr/>
          <p:nvPr/>
        </p:nvGrpSpPr>
        <p:grpSpPr>
          <a:xfrm>
            <a:off x="4061361" y="2346489"/>
            <a:ext cx="2254995" cy="2830258"/>
            <a:chOff x="4061361" y="2346489"/>
            <a:chExt cx="2254995" cy="2830258"/>
          </a:xfrm>
        </p:grpSpPr>
        <p:sp>
          <p:nvSpPr>
            <p:cNvPr id="13" name="Line">
              <a:extLst>
                <a:ext uri="{FF2B5EF4-FFF2-40B4-BE49-F238E27FC236}">
                  <a16:creationId xmlns:a16="http://schemas.microsoft.com/office/drawing/2014/main" id="{FF1C954C-73A8-440E-8619-D734277BF947}"/>
                </a:ext>
              </a:extLst>
            </p:cNvPr>
            <p:cNvSpPr/>
            <p:nvPr/>
          </p:nvSpPr>
          <p:spPr>
            <a:xfrm flipV="1">
              <a:off x="4061361" y="4534217"/>
              <a:ext cx="2254995" cy="263414"/>
            </a:xfrm>
            <a:prstGeom prst="line">
              <a:avLst/>
            </a:prstGeom>
            <a:ln w="25400">
              <a:solidFill>
                <a:schemeClr val="tx2"/>
              </a:solidFill>
              <a:tailEnd type="triangle"/>
            </a:ln>
          </p:spPr>
          <p:txBody>
            <a:bodyPr lIns="45718" tIns="45718" rIns="45718" bIns="45718"/>
            <a:lstStyle/>
            <a:p>
              <a:endParaRPr/>
            </a:p>
          </p:txBody>
        </p:sp>
        <p:sp>
          <p:nvSpPr>
            <p:cNvPr id="15" name="Good listener">
              <a:extLst>
                <a:ext uri="{FF2B5EF4-FFF2-40B4-BE49-F238E27FC236}">
                  <a16:creationId xmlns:a16="http://schemas.microsoft.com/office/drawing/2014/main" id="{CE898615-2E96-435F-B857-9F257001AFC7}"/>
                </a:ext>
              </a:extLst>
            </p:cNvPr>
            <p:cNvSpPr txBox="1"/>
            <p:nvPr/>
          </p:nvSpPr>
          <p:spPr>
            <a:xfrm rot="16972928">
              <a:off x="4031777" y="3500010"/>
              <a:ext cx="2830258" cy="523216"/>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000">
                  <a:solidFill>
                    <a:srgbClr val="ED6C2C"/>
                  </a:solidFill>
                  <a:latin typeface="Just Lovely Slanted"/>
                  <a:ea typeface="Just Lovely Slanted"/>
                  <a:cs typeface="Just Lovely Slanted"/>
                  <a:sym typeface="Just Lovely Slanted"/>
                </a:defRPr>
              </a:lvl1pPr>
            </a:lstStyle>
            <a:p>
              <a:r>
                <a:rPr sz="2800" dirty="0">
                  <a:solidFill>
                    <a:schemeClr val="tx2"/>
                  </a:solidFill>
                  <a:latin typeface="+mn-lt"/>
                </a:rPr>
                <a:t>They listen to me</a:t>
              </a:r>
            </a:p>
          </p:txBody>
        </p:sp>
      </p:grpSp>
      <p:grpSp>
        <p:nvGrpSpPr>
          <p:cNvPr id="2" name="Group 1">
            <a:extLst>
              <a:ext uri="{FF2B5EF4-FFF2-40B4-BE49-F238E27FC236}">
                <a16:creationId xmlns:a16="http://schemas.microsoft.com/office/drawing/2014/main" id="{C23A3FD2-A11E-9144-9314-1F49CD98568C}"/>
              </a:ext>
            </a:extLst>
          </p:cNvPr>
          <p:cNvGrpSpPr/>
          <p:nvPr/>
        </p:nvGrpSpPr>
        <p:grpSpPr>
          <a:xfrm>
            <a:off x="3835730" y="3298634"/>
            <a:ext cx="3654360" cy="758256"/>
            <a:chOff x="3835730" y="3298634"/>
            <a:chExt cx="3654360" cy="758256"/>
          </a:xfrm>
        </p:grpSpPr>
        <p:sp>
          <p:nvSpPr>
            <p:cNvPr id="11" name="Line">
              <a:extLst>
                <a:ext uri="{FF2B5EF4-FFF2-40B4-BE49-F238E27FC236}">
                  <a16:creationId xmlns:a16="http://schemas.microsoft.com/office/drawing/2014/main" id="{F1014644-697D-4B68-B527-82321C18FB13}"/>
                </a:ext>
              </a:extLst>
            </p:cNvPr>
            <p:cNvSpPr/>
            <p:nvPr/>
          </p:nvSpPr>
          <p:spPr>
            <a:xfrm flipV="1">
              <a:off x="3835730" y="3298634"/>
              <a:ext cx="2386940" cy="394591"/>
            </a:xfrm>
            <a:prstGeom prst="line">
              <a:avLst/>
            </a:prstGeom>
            <a:ln w="25400">
              <a:solidFill>
                <a:schemeClr val="tx2"/>
              </a:solidFill>
              <a:tailEnd type="triangle"/>
            </a:ln>
          </p:spPr>
          <p:txBody>
            <a:bodyPr lIns="45718" tIns="45718" rIns="45718" bIns="45718"/>
            <a:lstStyle/>
            <a:p>
              <a:endParaRPr/>
            </a:p>
          </p:txBody>
        </p:sp>
        <p:sp>
          <p:nvSpPr>
            <p:cNvPr id="17" name="Loyal">
              <a:extLst>
                <a:ext uri="{FF2B5EF4-FFF2-40B4-BE49-F238E27FC236}">
                  <a16:creationId xmlns:a16="http://schemas.microsoft.com/office/drawing/2014/main" id="{A3B73CEB-4DDC-4576-B018-C18BA9EC6344}"/>
                </a:ext>
              </a:extLst>
            </p:cNvPr>
            <p:cNvSpPr txBox="1"/>
            <p:nvPr/>
          </p:nvSpPr>
          <p:spPr>
            <a:xfrm>
              <a:off x="6536948" y="3533674"/>
              <a:ext cx="953142" cy="523216"/>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000">
                  <a:solidFill>
                    <a:srgbClr val="841CF5"/>
                  </a:solidFill>
                  <a:latin typeface="Just Lovely Slanted"/>
                  <a:ea typeface="Just Lovely Slanted"/>
                  <a:cs typeface="Just Lovely Slanted"/>
                  <a:sym typeface="Just Lovely Slanted"/>
                </a:defRPr>
              </a:lvl1pPr>
            </a:lstStyle>
            <a:p>
              <a:r>
                <a:rPr sz="2800" dirty="0">
                  <a:solidFill>
                    <a:schemeClr val="tx2"/>
                  </a:solidFill>
                  <a:latin typeface="+mn-lt"/>
                </a:rPr>
                <a:t>Loyal</a:t>
              </a:r>
              <a:endParaRPr sz="3200" dirty="0">
                <a:solidFill>
                  <a:schemeClr val="tx2"/>
                </a:solidFill>
                <a:latin typeface="+mn-lt"/>
              </a:endParaRPr>
            </a:p>
          </p:txBody>
        </p:sp>
      </p:grpSp>
    </p:spTree>
    <p:extLst>
      <p:ext uri="{BB962C8B-B14F-4D97-AF65-F5344CB8AC3E}">
        <p14:creationId xmlns:p14="http://schemas.microsoft.com/office/powerpoint/2010/main" val="378654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1</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FRIENDSHIP VALUES</a:t>
            </a:r>
          </a:p>
        </p:txBody>
      </p:sp>
      <p:sp>
        <p:nvSpPr>
          <p:cNvPr id="5" name="Slide Number Placeholder 4">
            <a:extLst>
              <a:ext uri="{FF2B5EF4-FFF2-40B4-BE49-F238E27FC236}">
                <a16:creationId xmlns:a16="http://schemas.microsoft.com/office/drawing/2014/main" id="{A3C206DC-2CE9-49FB-B22D-CDBAB74879E0}"/>
              </a:ext>
            </a:extLst>
          </p:cNvPr>
          <p:cNvSpPr>
            <a:spLocks noGrp="1"/>
          </p:cNvSpPr>
          <p:nvPr>
            <p:ph type="sldNum" sz="quarter" idx="4"/>
          </p:nvPr>
        </p:nvSpPr>
        <p:spPr/>
        <p:txBody>
          <a:bodyPr/>
          <a:lstStyle/>
          <a:p>
            <a:fld id="{63F7E935-997C-4AB2-AAF8-EEF37886DB40}" type="slidenum">
              <a:rPr lang="en-GB" smtClean="0"/>
              <a:pPr/>
              <a:t>6</a:t>
            </a:fld>
            <a:endParaRPr lang="en-GB"/>
          </a:p>
        </p:txBody>
      </p:sp>
    </p:spTree>
    <p:extLst>
      <p:ext uri="{BB962C8B-B14F-4D97-AF65-F5344CB8AC3E}">
        <p14:creationId xmlns:p14="http://schemas.microsoft.com/office/powerpoint/2010/main" val="17008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3" name="Text Placeholder 2">
            <a:extLst>
              <a:ext uri="{FF2B5EF4-FFF2-40B4-BE49-F238E27FC236}">
                <a16:creationId xmlns:a16="http://schemas.microsoft.com/office/drawing/2014/main" id="{196AD873-8AE3-4350-B0A9-0DE2BC9657CC}"/>
              </a:ext>
            </a:extLst>
          </p:cNvPr>
          <p:cNvSpPr>
            <a:spLocks noGrp="1"/>
          </p:cNvSpPr>
          <p:nvPr>
            <p:ph type="body" sz="quarter" idx="10"/>
          </p:nvPr>
        </p:nvSpPr>
        <p:spPr>
          <a:xfrm>
            <a:off x="457199" y="1890726"/>
            <a:ext cx="8229600" cy="1341911"/>
          </a:xfrm>
        </p:spPr>
        <p:txBody>
          <a:bodyPr anchor="ctr">
            <a:normAutofit/>
          </a:bodyPr>
          <a:lstStyle/>
          <a:p>
            <a:r>
              <a:rPr lang="en-GB" sz="2000" dirty="0"/>
              <a:t>On the following slides there are statements about friendships. Get ready to move and stand in a position across the width of the classroom to show how much you agree or disagree with the statement.</a:t>
            </a:r>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7</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141600" y="3499376"/>
            <a:ext cx="9002400" cy="2143917"/>
            <a:chOff x="141600" y="3499376"/>
            <a:chExt cx="9002400" cy="2143917"/>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2" name="TextBox 4">
              <a:extLst>
                <a:ext uri="{FF2B5EF4-FFF2-40B4-BE49-F238E27FC236}">
                  <a16:creationId xmlns:a16="http://schemas.microsoft.com/office/drawing/2014/main" id="{D01D4204-049C-44D0-A688-65291E407442}"/>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Tree>
    <p:extLst>
      <p:ext uri="{BB962C8B-B14F-4D97-AF65-F5344CB8AC3E}">
        <p14:creationId xmlns:p14="http://schemas.microsoft.com/office/powerpoint/2010/main" val="8775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#1</a:t>
              </a: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8</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dirty="0">
                <a:solidFill>
                  <a:srgbClr val="000000"/>
                </a:solidFill>
                <a:latin typeface="+mn-lt"/>
              </a:rPr>
              <a:t>It’s ok for one person in a friendship to make all the rules and the other person to have to follow them.</a:t>
            </a:r>
          </a:p>
        </p:txBody>
      </p:sp>
      <p:sp>
        <p:nvSpPr>
          <p:cNvPr id="17" name="TextBox 4">
            <a:extLst>
              <a:ext uri="{FF2B5EF4-FFF2-40B4-BE49-F238E27FC236}">
                <a16:creationId xmlns:a16="http://schemas.microsoft.com/office/drawing/2014/main" id="{8C46B612-C79F-9143-8897-BF806FD361AD}"/>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29512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EC1900-A11E-488F-B026-3A1151D4BBEE}"/>
              </a:ext>
            </a:extLst>
          </p:cNvPr>
          <p:cNvGrpSpPr/>
          <p:nvPr/>
        </p:nvGrpSpPr>
        <p:grpSpPr>
          <a:xfrm>
            <a:off x="701375" y="2033593"/>
            <a:ext cx="7757059" cy="909535"/>
            <a:chOff x="701375" y="1914843"/>
            <a:chExt cx="7757059" cy="909535"/>
          </a:xfrm>
        </p:grpSpPr>
        <p:sp>
          <p:nvSpPr>
            <p:cNvPr id="9" name="Rectangle">
              <a:extLst>
                <a:ext uri="{FF2B5EF4-FFF2-40B4-BE49-F238E27FC236}">
                  <a16:creationId xmlns:a16="http://schemas.microsoft.com/office/drawing/2014/main" id="{BFD19A1F-D02D-4BD5-A6E2-9564A88017EA}"/>
                </a:ext>
              </a:extLst>
            </p:cNvPr>
            <p:cNvSpPr/>
            <p:nvPr/>
          </p:nvSpPr>
          <p:spPr>
            <a:xfrm>
              <a:off x="716191" y="1914843"/>
              <a:ext cx="7742243" cy="904243"/>
            </a:xfrm>
            <a:prstGeom prst="rect">
              <a:avLst/>
            </a:prstGeom>
            <a:solidFill>
              <a:srgbClr val="FFFFFF"/>
            </a:solidFill>
            <a:ln w="50800">
              <a:solidFill>
                <a:schemeClr val="tx2"/>
              </a:solidFill>
              <a:miter lim="400000"/>
            </a:ln>
          </p:spPr>
          <p:txBody>
            <a:bodyPr lIns="45718" tIns="45718" rIns="45718" bIns="45718" anchor="ctr"/>
            <a:lstStyle/>
            <a:p>
              <a:pPr algn="l">
                <a:defRPr sz="1800">
                  <a:solidFill>
                    <a:srgbClr val="6DDDE2"/>
                  </a:solidFill>
                </a:defRPr>
              </a:pPr>
              <a:endParaRPr/>
            </a:p>
          </p:txBody>
        </p:sp>
        <p:sp>
          <p:nvSpPr>
            <p:cNvPr id="13" name="Rectangle">
              <a:extLst>
                <a:ext uri="{FF2B5EF4-FFF2-40B4-BE49-F238E27FC236}">
                  <a16:creationId xmlns:a16="http://schemas.microsoft.com/office/drawing/2014/main" id="{15E73EE9-5847-491E-B072-39B8C2BFB1EC}"/>
                </a:ext>
              </a:extLst>
            </p:cNvPr>
            <p:cNvSpPr/>
            <p:nvPr/>
          </p:nvSpPr>
          <p:spPr>
            <a:xfrm>
              <a:off x="701375" y="1939779"/>
              <a:ext cx="839795" cy="884599"/>
            </a:xfrm>
            <a:prstGeom prst="rect">
              <a:avLst/>
            </a:prstGeom>
            <a:solidFill>
              <a:schemeClr val="tx2"/>
            </a:solidFill>
            <a:ln w="12700">
              <a:miter lim="400000"/>
            </a:ln>
          </p:spPr>
          <p:txBody>
            <a:bodyPr lIns="45718" tIns="45718" rIns="45718" bIns="45718" anchor="ctr"/>
            <a:lstStyle/>
            <a:p>
              <a:pPr algn="l">
                <a:defRPr sz="1800">
                  <a:solidFill>
                    <a:srgbClr val="6DDDE2"/>
                  </a:solidFill>
                </a:defRPr>
              </a:pPr>
              <a:endParaRPr/>
            </a:p>
          </p:txBody>
        </p:sp>
        <p:sp>
          <p:nvSpPr>
            <p:cNvPr id="21" name="#1">
              <a:extLst>
                <a:ext uri="{FF2B5EF4-FFF2-40B4-BE49-F238E27FC236}">
                  <a16:creationId xmlns:a16="http://schemas.microsoft.com/office/drawing/2014/main" id="{873EEE86-5570-41BB-BC20-1A8C8C97CBB8}"/>
                </a:ext>
              </a:extLst>
            </p:cNvPr>
            <p:cNvSpPr txBox="1"/>
            <p:nvPr/>
          </p:nvSpPr>
          <p:spPr>
            <a:xfrm>
              <a:off x="789773" y="2013023"/>
              <a:ext cx="66299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000">
                  <a:solidFill>
                    <a:srgbClr val="002ABB"/>
                  </a:solidFill>
                  <a:latin typeface="Just Lovely Slanted"/>
                  <a:ea typeface="Just Lovely Slanted"/>
                  <a:cs typeface="Just Lovely Slanted"/>
                  <a:sym typeface="Just Lovely Slanted"/>
                </a:defRPr>
              </a:lvl1pPr>
            </a:lstStyle>
            <a:p>
              <a:r>
                <a:rPr dirty="0">
                  <a:solidFill>
                    <a:schemeClr val="bg1"/>
                  </a:solidFill>
                  <a:latin typeface="+mn-lt"/>
                </a:rPr>
                <a:t>#</a:t>
              </a:r>
              <a:r>
                <a:rPr lang="en-GB" dirty="0">
                  <a:solidFill>
                    <a:schemeClr val="bg1"/>
                  </a:solidFill>
                  <a:latin typeface="+mn-lt"/>
                </a:rPr>
                <a:t>2</a:t>
              </a:r>
              <a:endParaRPr dirty="0">
                <a:solidFill>
                  <a:schemeClr val="bg1"/>
                </a:solidFill>
                <a:latin typeface="+mn-lt"/>
              </a:endParaRPr>
            </a:p>
          </p:txBody>
        </p:sp>
      </p:grpSp>
      <p:sp>
        <p:nvSpPr>
          <p:cNvPr id="2" name="Title 1">
            <a:extLst>
              <a:ext uri="{FF2B5EF4-FFF2-40B4-BE49-F238E27FC236}">
                <a16:creationId xmlns:a16="http://schemas.microsoft.com/office/drawing/2014/main" id="{B5BB08A1-88D8-4016-BE9D-28230E33400A}"/>
              </a:ext>
            </a:extLst>
          </p:cNvPr>
          <p:cNvSpPr>
            <a:spLocks noGrp="1"/>
          </p:cNvSpPr>
          <p:nvPr>
            <p:ph type="title"/>
          </p:nvPr>
        </p:nvSpPr>
        <p:spPr>
          <a:xfrm>
            <a:off x="457199" y="593766"/>
            <a:ext cx="8229600" cy="1686296"/>
          </a:xfrm>
        </p:spPr>
        <p:txBody>
          <a:bodyPr>
            <a:normAutofit/>
          </a:bodyPr>
          <a:lstStyle/>
          <a:p>
            <a:r>
              <a:rPr lang="en-GB" dirty="0"/>
              <a:t>FRIENDSHIPS </a:t>
            </a:r>
            <a:br>
              <a:rPr lang="en-GB" dirty="0"/>
            </a:br>
            <a:r>
              <a:rPr lang="en-GB" dirty="0"/>
              <a:t>WHERE DO YOU STAND?</a:t>
            </a:r>
            <a:br>
              <a:rPr lang="en-GB" dirty="0"/>
            </a:br>
            <a:endParaRPr lang="en-GB" dirty="0"/>
          </a:p>
        </p:txBody>
      </p:sp>
      <p:sp>
        <p:nvSpPr>
          <p:cNvPr id="4" name="Slide Number Placeholder 3">
            <a:extLst>
              <a:ext uri="{FF2B5EF4-FFF2-40B4-BE49-F238E27FC236}">
                <a16:creationId xmlns:a16="http://schemas.microsoft.com/office/drawing/2014/main" id="{719B3A6D-D7E5-448C-AACF-65BCE7D1D542}"/>
              </a:ext>
            </a:extLst>
          </p:cNvPr>
          <p:cNvSpPr>
            <a:spLocks noGrp="1"/>
          </p:cNvSpPr>
          <p:nvPr>
            <p:ph type="sldNum" sz="quarter" idx="4"/>
          </p:nvPr>
        </p:nvSpPr>
        <p:spPr/>
        <p:txBody>
          <a:bodyPr/>
          <a:lstStyle/>
          <a:p>
            <a:fld id="{63F7E935-997C-4AB2-AAF8-EEF37886DB40}" type="slidenum">
              <a:rPr lang="en-GB" smtClean="0"/>
              <a:pPr/>
              <a:t>9</a:t>
            </a:fld>
            <a:endParaRPr lang="en-GB"/>
          </a:p>
        </p:txBody>
      </p:sp>
      <p:grpSp>
        <p:nvGrpSpPr>
          <p:cNvPr id="16" name="Group 15">
            <a:extLst>
              <a:ext uri="{FF2B5EF4-FFF2-40B4-BE49-F238E27FC236}">
                <a16:creationId xmlns:a16="http://schemas.microsoft.com/office/drawing/2014/main" id="{1CB4FE94-BEDE-4558-A06A-D0CD4EDAB1BA}"/>
              </a:ext>
            </a:extLst>
          </p:cNvPr>
          <p:cNvGrpSpPr/>
          <p:nvPr/>
        </p:nvGrpSpPr>
        <p:grpSpPr>
          <a:xfrm>
            <a:off x="578693" y="3499376"/>
            <a:ext cx="8565307" cy="2142520"/>
            <a:chOff x="578693" y="3499376"/>
            <a:chExt cx="8565307" cy="2142520"/>
          </a:xfrm>
        </p:grpSpPr>
        <p:sp>
          <p:nvSpPr>
            <p:cNvPr id="6" name="Arrow: Left-Right 5">
              <a:extLst>
                <a:ext uri="{FF2B5EF4-FFF2-40B4-BE49-F238E27FC236}">
                  <a16:creationId xmlns:a16="http://schemas.microsoft.com/office/drawing/2014/main" id="{72555912-EC8E-4823-BFD5-DABC04A6E5BA}"/>
                </a:ext>
              </a:extLst>
            </p:cNvPr>
            <p:cNvSpPr/>
            <p:nvPr/>
          </p:nvSpPr>
          <p:spPr>
            <a:xfrm rot="10800000">
              <a:off x="578693" y="3656625"/>
              <a:ext cx="7861652" cy="955501"/>
            </a:xfrm>
            <a:prstGeom prst="leftRightArrow">
              <a:avLst>
                <a:gd name="adj1" fmla="val 50000"/>
                <a:gd name="adj2" fmla="val 50000"/>
              </a:avLst>
            </a:prstGeom>
            <a:gradFill flip="none" rotWithShape="1">
              <a:gsLst>
                <a:gs pos="0">
                  <a:schemeClr val="accent5"/>
                </a:gs>
                <a:gs pos="97000">
                  <a:schemeClr val="accent2"/>
                </a:gs>
              </a:gsLst>
              <a:lin ang="0" scaled="1"/>
              <a:tileRect/>
            </a:gradFill>
            <a:ln w="12700">
              <a:miter lim="400000"/>
            </a:ln>
          </p:spPr>
          <p:txBody>
            <a:bodyPr lIns="45718" tIns="45718" rIns="45718" bIns="45718" anchor="ctr"/>
            <a:lstStyle/>
            <a:p>
              <a:pPr defTabSz="914400">
                <a:defRPr sz="1800"/>
              </a:pPr>
              <a:endParaRPr/>
            </a:p>
          </p:txBody>
        </p:sp>
        <p:grpSp>
          <p:nvGrpSpPr>
            <p:cNvPr id="15" name="Group 14">
              <a:extLst>
                <a:ext uri="{FF2B5EF4-FFF2-40B4-BE49-F238E27FC236}">
                  <a16:creationId xmlns:a16="http://schemas.microsoft.com/office/drawing/2014/main" id="{7770176E-A511-48D7-86FE-8EC2EF89C799}"/>
                </a:ext>
              </a:extLst>
            </p:cNvPr>
            <p:cNvGrpSpPr/>
            <p:nvPr/>
          </p:nvGrpSpPr>
          <p:grpSpPr>
            <a:xfrm>
              <a:off x="3936999" y="3499376"/>
              <a:ext cx="1270000" cy="1270000"/>
              <a:chOff x="3893830" y="3499375"/>
              <a:chExt cx="1270000" cy="1270000"/>
            </a:xfrm>
          </p:grpSpPr>
          <p:sp>
            <p:nvSpPr>
              <p:cNvPr id="8" name="Circle">
                <a:extLst>
                  <a:ext uri="{FF2B5EF4-FFF2-40B4-BE49-F238E27FC236}">
                    <a16:creationId xmlns:a16="http://schemas.microsoft.com/office/drawing/2014/main" id="{EE28885F-3B18-4D56-A0F5-0A66CB502450}"/>
                  </a:ext>
                </a:extLst>
              </p:cNvPr>
              <p:cNvSpPr/>
              <p:nvPr/>
            </p:nvSpPr>
            <p:spPr>
              <a:xfrm>
                <a:off x="3893830" y="3499375"/>
                <a:ext cx="1270000" cy="1270000"/>
              </a:xfrm>
              <a:prstGeom prst="ellipse">
                <a:avLst/>
              </a:prstGeom>
              <a:solidFill>
                <a:srgbClr val="1329B4"/>
              </a:solidFill>
              <a:ln w="50800">
                <a:solidFill>
                  <a:srgbClr val="FFFFFF"/>
                </a:solidFill>
              </a:ln>
              <a:effectLst>
                <a:outerShdw blurRad="38100" dist="23000" dir="5400000" rotWithShape="0">
                  <a:srgbClr val="000000">
                    <a:alpha val="35000"/>
                  </a:srgbClr>
                </a:outerShdw>
              </a:effectLst>
            </p:spPr>
            <p:txBody>
              <a:bodyPr lIns="45718" tIns="45718" rIns="45718" bIns="45718" anchor="ctr"/>
              <a:lstStyle/>
              <a:p>
                <a:pPr algn="l">
                  <a:defRPr sz="1800">
                    <a:solidFill>
                      <a:srgbClr val="000000"/>
                    </a:solidFill>
                  </a:defRPr>
                </a:pPr>
                <a:endParaRPr/>
              </a:p>
            </p:txBody>
          </p:sp>
          <p:pic>
            <p:nvPicPr>
              <p:cNvPr id="10" name="Image" descr="Image">
                <a:extLst>
                  <a:ext uri="{FF2B5EF4-FFF2-40B4-BE49-F238E27FC236}">
                    <a16:creationId xmlns:a16="http://schemas.microsoft.com/office/drawing/2014/main" id="{ADE2D06E-15AC-4E28-8BB4-4D6868C753B9}"/>
                  </a:ext>
                </a:extLst>
              </p:cNvPr>
              <p:cNvPicPr>
                <a:picLocks noChangeAspect="1"/>
              </p:cNvPicPr>
              <p:nvPr/>
            </p:nvPicPr>
            <p:blipFill>
              <a:blip r:embed="rId2"/>
              <a:stretch>
                <a:fillRect/>
              </a:stretch>
            </p:blipFill>
            <p:spPr>
              <a:xfrm rot="19573374">
                <a:off x="4195637" y="3758578"/>
                <a:ext cx="666386" cy="751595"/>
              </a:xfrm>
              <a:prstGeom prst="rect">
                <a:avLst/>
              </a:prstGeom>
              <a:ln w="12700">
                <a:miter lim="400000"/>
              </a:ln>
            </p:spPr>
          </p:pic>
        </p:grpSp>
        <p:sp>
          <p:nvSpPr>
            <p:cNvPr id="14" name="TextBox 6">
              <a:extLst>
                <a:ext uri="{FF2B5EF4-FFF2-40B4-BE49-F238E27FC236}">
                  <a16:creationId xmlns:a16="http://schemas.microsoft.com/office/drawing/2014/main" id="{3C177614-9372-4799-941F-09274A1330FB}"/>
                </a:ext>
              </a:extLst>
            </p:cNvPr>
            <p:cNvSpPr txBox="1"/>
            <p:nvPr/>
          </p:nvSpPr>
          <p:spPr>
            <a:xfrm>
              <a:off x="6757060" y="4810903"/>
              <a:ext cx="238694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sz="2400" dirty="0">
                  <a:latin typeface="+mn-lt"/>
                </a:rPr>
                <a:t>Completely </a:t>
              </a:r>
            </a:p>
            <a:p>
              <a:pPr defTabSz="914400">
                <a:defRPr sz="3200" b="1">
                  <a:solidFill>
                    <a:srgbClr val="1329B4"/>
                  </a:solidFill>
                  <a:latin typeface="Galano Grotesque"/>
                  <a:ea typeface="Galano Grotesque"/>
                  <a:cs typeface="Galano Grotesque"/>
                  <a:sym typeface="Galano Grotesque"/>
                </a:defRPr>
              </a:pPr>
              <a:r>
                <a:rPr sz="2400" dirty="0">
                  <a:latin typeface="+mn-lt"/>
                </a:rPr>
                <a:t>disagree</a:t>
              </a:r>
            </a:p>
          </p:txBody>
        </p:sp>
      </p:grpSp>
      <p:sp>
        <p:nvSpPr>
          <p:cNvPr id="11" name="It’s ok for one person in a friendship to make all the rules and the other person to have to follow them.">
            <a:extLst>
              <a:ext uri="{FF2B5EF4-FFF2-40B4-BE49-F238E27FC236}">
                <a16:creationId xmlns:a16="http://schemas.microsoft.com/office/drawing/2014/main" id="{E91B7708-BC7C-412B-B4C8-BB2A460354D5}"/>
              </a:ext>
            </a:extLst>
          </p:cNvPr>
          <p:cNvSpPr txBox="1"/>
          <p:nvPr/>
        </p:nvSpPr>
        <p:spPr>
          <a:xfrm>
            <a:off x="1693681" y="2122029"/>
            <a:ext cx="653153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l">
              <a:defRPr sz="2000">
                <a:solidFill>
                  <a:srgbClr val="002ABB"/>
                </a:solidFill>
                <a:latin typeface="Galano Grotesque SemiBold"/>
                <a:ea typeface="Galano Grotesque SemiBold"/>
                <a:cs typeface="Galano Grotesque SemiBold"/>
                <a:sym typeface="Galano Grotesque SemiBold"/>
              </a:defRPr>
            </a:pPr>
            <a:r>
              <a:rPr lang="en-GB" dirty="0">
                <a:solidFill>
                  <a:srgbClr val="000000"/>
                </a:solidFill>
                <a:latin typeface="+mn-lt"/>
              </a:rPr>
              <a:t>You should be able to get your own way in friendships, as long as you try hard enough.</a:t>
            </a:r>
          </a:p>
        </p:txBody>
      </p:sp>
      <p:sp>
        <p:nvSpPr>
          <p:cNvPr id="17" name="TextBox 4">
            <a:extLst>
              <a:ext uri="{FF2B5EF4-FFF2-40B4-BE49-F238E27FC236}">
                <a16:creationId xmlns:a16="http://schemas.microsoft.com/office/drawing/2014/main" id="{293959CF-621D-9449-9260-C98861DF0125}"/>
              </a:ext>
            </a:extLst>
          </p:cNvPr>
          <p:cNvSpPr txBox="1"/>
          <p:nvPr/>
        </p:nvSpPr>
        <p:spPr>
          <a:xfrm>
            <a:off x="141600" y="4812300"/>
            <a:ext cx="1806469"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3200" b="1">
                <a:solidFill>
                  <a:srgbClr val="1329B4"/>
                </a:solidFill>
                <a:latin typeface="Galano Grotesque"/>
                <a:ea typeface="Galano Grotesque"/>
                <a:cs typeface="Galano Grotesque"/>
                <a:sym typeface="Galano Grotesque"/>
              </a:defRPr>
            </a:pPr>
            <a:r>
              <a:rPr lang="en-GB" sz="2400" dirty="0">
                <a:latin typeface="+mn-lt"/>
              </a:rPr>
              <a:t>Completely</a:t>
            </a:r>
            <a:endParaRPr sz="2400" dirty="0">
              <a:latin typeface="+mn-lt"/>
            </a:endParaRPr>
          </a:p>
          <a:p>
            <a:pPr defTabSz="914400">
              <a:defRPr sz="3200" b="1">
                <a:solidFill>
                  <a:srgbClr val="1329B4"/>
                </a:solidFill>
                <a:latin typeface="Galano Grotesque"/>
                <a:ea typeface="Galano Grotesque"/>
                <a:cs typeface="Galano Grotesque"/>
                <a:sym typeface="Galano Grotesque"/>
              </a:defRPr>
            </a:pPr>
            <a:r>
              <a:rPr sz="2400" dirty="0">
                <a:latin typeface="+mn-lt"/>
              </a:rPr>
              <a:t>agree</a:t>
            </a:r>
          </a:p>
        </p:txBody>
      </p:sp>
    </p:spTree>
    <p:extLst>
      <p:ext uri="{BB962C8B-B14F-4D97-AF65-F5344CB8AC3E}">
        <p14:creationId xmlns:p14="http://schemas.microsoft.com/office/powerpoint/2010/main" val="42220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ALWAYS">
      <a:dk1>
        <a:srgbClr val="FFFFFF"/>
      </a:dk1>
      <a:lt1>
        <a:srgbClr val="FFFFFF"/>
      </a:lt1>
      <a:dk2>
        <a:srgbClr val="A7A7A7"/>
      </a:dk2>
      <a:lt2>
        <a:srgbClr val="002ABB"/>
      </a:lt2>
      <a:accent1>
        <a:srgbClr val="33CCFF"/>
      </a:accent1>
      <a:accent2>
        <a:srgbClr val="028732"/>
      </a:accent2>
      <a:accent3>
        <a:srgbClr val="ED40A9"/>
      </a:accent3>
      <a:accent4>
        <a:srgbClr val="FFCF00"/>
      </a:accent4>
      <a:accent5>
        <a:srgbClr val="FF7500"/>
      </a:accent5>
      <a:accent6>
        <a:srgbClr val="9009FF"/>
      </a:accent6>
      <a:hlink>
        <a:srgbClr val="002ABB"/>
      </a:hlink>
      <a:folHlink>
        <a:srgbClr val="33CCFF"/>
      </a:folHlink>
    </a:clrScheme>
    <a:fontScheme name="ALWAYS">
      <a:majorFont>
        <a:latin typeface="Arial"/>
        <a:ea typeface="Helvetica"/>
        <a:cs typeface="Helvetica"/>
      </a:majorFont>
      <a:minorFont>
        <a:latin typeface="Arial"/>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2A92DB"/>
      </a:accent2>
      <a:accent3>
        <a:srgbClr val="1C236E"/>
      </a:accent3>
      <a:accent4>
        <a:srgbClr val="2D9EE5"/>
      </a:accent4>
      <a:accent5>
        <a:srgbClr val="102E6C"/>
      </a:accent5>
      <a:accent6>
        <a:srgbClr val="0F2968"/>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0FFAD9EE734498FA0ED6CEB71CFAE" ma:contentTypeVersion="12" ma:contentTypeDescription="Create a new document." ma:contentTypeScope="" ma:versionID="db81af653e22c8e2aefd8f0d9447d352">
  <xsd:schema xmlns:xsd="http://www.w3.org/2001/XMLSchema" xmlns:xs="http://www.w3.org/2001/XMLSchema" xmlns:p="http://schemas.microsoft.com/office/2006/metadata/properties" xmlns:ns2="ddb67308-80df-4189-9a85-111fca9997ef" xmlns:ns3="3ea15e76-26c1-4c26-8628-8100dc021b24" targetNamespace="http://schemas.microsoft.com/office/2006/metadata/properties" ma:root="true" ma:fieldsID="0515b4091ed5bd06d5131ff3b8eb10e6" ns2:_="" ns3:_="">
    <xsd:import namespace="ddb67308-80df-4189-9a85-111fca9997ef"/>
    <xsd:import namespace="3ea15e76-26c1-4c26-8628-8100dc021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67308-80df-4189-9a85-111fca999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b84baf-1e5c-4279-a581-6621f582304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15e76-26c1-4c26-8628-8100dc021b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a755c8-7353-43d0-a40e-9cb8b1f98951}" ma:internalName="TaxCatchAll" ma:showField="CatchAllData" ma:web="3ea15e76-26c1-4c26-8628-8100dc021b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b67308-80df-4189-9a85-111fca9997ef">
      <Terms xmlns="http://schemas.microsoft.com/office/infopath/2007/PartnerControls"/>
    </lcf76f155ced4ddcb4097134ff3c332f>
    <TaxCatchAll xmlns="3ea15e76-26c1-4c26-8628-8100dc021b24" xsi:nil="true"/>
  </documentManagement>
</p:properties>
</file>

<file path=customXml/itemProps1.xml><?xml version="1.0" encoding="utf-8"?>
<ds:datastoreItem xmlns:ds="http://schemas.openxmlformats.org/officeDocument/2006/customXml" ds:itemID="{1A6DA4B6-85BF-44A0-A485-E47D216CF7D0}"/>
</file>

<file path=customXml/itemProps2.xml><?xml version="1.0" encoding="utf-8"?>
<ds:datastoreItem xmlns:ds="http://schemas.openxmlformats.org/officeDocument/2006/customXml" ds:itemID="{1820E812-AF21-44E7-8B9A-C1355EEF7FAB}"/>
</file>

<file path=customXml/itemProps3.xml><?xml version="1.0" encoding="utf-8"?>
<ds:datastoreItem xmlns:ds="http://schemas.openxmlformats.org/officeDocument/2006/customXml" ds:itemID="{ACC38280-B2C0-461C-8ED0-4000CCBCC6DB}"/>
</file>

<file path=docProps/app.xml><?xml version="1.0" encoding="utf-8"?>
<Properties xmlns="http://schemas.openxmlformats.org/officeDocument/2006/extended-properties" xmlns:vt="http://schemas.openxmlformats.org/officeDocument/2006/docPropsVTypes">
  <TotalTime>2452</TotalTime>
  <Words>1340</Words>
  <Application>Microsoft Macintosh PowerPoint</Application>
  <PresentationFormat>On-screen Show (4:3)</PresentationFormat>
  <Paragraphs>190</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Gill Sans</vt:lpstr>
      <vt:lpstr>Custom Design</vt:lpstr>
      <vt:lpstr>PowerPoint Presentation</vt:lpstr>
      <vt:lpstr>WHAT ARE WE GOING TO LEARN?</vt:lpstr>
      <vt:lpstr>RESPECT. YOUR RULES.</vt:lpstr>
      <vt:lpstr>STARTER ACTIVITY</vt:lpstr>
      <vt:lpstr>POSITIVE AND HEALTHY FRIENDSHIPS</vt:lpstr>
      <vt:lpstr>ACTIVITY 1</vt:lpstr>
      <vt:lpstr>FRIENDSHIPS  WHERE DO YOU STAND? </vt:lpstr>
      <vt:lpstr>FRIENDSHIPS  WHERE DO YOU STAND? </vt:lpstr>
      <vt:lpstr>FRIENDSHIPS  WHERE DO YOU STAND? </vt:lpstr>
      <vt:lpstr>FRIENDSHIPS  WHERE DO YOU STAND? </vt:lpstr>
      <vt:lpstr>FRIENDSHIPS  WHERE DO YOU STAND? </vt:lpstr>
      <vt:lpstr>FRIENDSHIPS  WHERE DO YOU STAND? </vt:lpstr>
      <vt:lpstr>FRIENDSHIPS  WHERE DO YOU STAND? </vt:lpstr>
      <vt:lpstr>FRIENDSHIPS  WHERE DO YOU STAND? </vt:lpstr>
      <vt:lpstr>FRIENDSHIPS  WHERE DO YOU STAND? </vt:lpstr>
      <vt:lpstr>WHAT MAKES A POSITIVE AND  HEALTHY FRIENDSHIP?</vt:lpstr>
      <vt:lpstr>FRIENDS IN NEED</vt:lpstr>
      <vt:lpstr>REAL TEENS ON RELATIONSHIPS</vt:lpstr>
      <vt:lpstr>ACTIVITY 2</vt:lpstr>
      <vt:lpstr>NEVER ACCEPT…</vt:lpstr>
      <vt:lpstr>SEE IT, STOP IT</vt:lpstr>
      <vt:lpstr>SEE IT, STOP IT</vt:lpstr>
      <vt:lpstr>KNOWING WHERE TO GET HELP</vt:lpstr>
      <vt:lpstr>PUTTING A STOP TO BULLYING</vt:lpstr>
      <vt:lpstr>SCENARIO 1 WHAT WOULD YOU DO?</vt:lpstr>
      <vt:lpstr>SCENARIO 2 WHAT WOULD YOU DO?</vt:lpstr>
      <vt:lpstr>ACTIVITY 3</vt:lpstr>
      <vt:lpstr>RESOLVING CONFLICT</vt:lpstr>
      <vt:lpstr>ACTIVITY 4</vt:lpstr>
      <vt:lpstr>GREAT FRIEND, WANTED</vt:lpstr>
      <vt:lpstr>REFLECTION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Alex Haworth</cp:lastModifiedBy>
  <cp:revision>496</cp:revision>
  <dcterms:modified xsi:type="dcterms:W3CDTF">2020-10-30T11:57:13Z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0x01010036F0FFAD9EE734498FA0ED6CEB71CFAE</vt:lpwstr>
  </property>
  <property fmtid="{D5CDD505-2E9C-101B-9397-08002B2CF9AE}" pid="3" name="Order">
    <vt:r8>44328600</vt:r8>
  </property>
</Properties>
</file>