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60" r:id="rId2"/>
    <p:sldId id="306" r:id="rId3"/>
    <p:sldId id="307" r:id="rId4"/>
    <p:sldId id="361" r:id="rId5"/>
    <p:sldId id="389" r:id="rId6"/>
    <p:sldId id="390" r:id="rId7"/>
    <p:sldId id="391" r:id="rId8"/>
    <p:sldId id="261" r:id="rId9"/>
    <p:sldId id="392" r:id="rId10"/>
    <p:sldId id="393" r:id="rId11"/>
    <p:sldId id="394" r:id="rId12"/>
    <p:sldId id="395" r:id="rId13"/>
    <p:sldId id="396" r:id="rId14"/>
    <p:sldId id="398" r:id="rId15"/>
    <p:sldId id="399" r:id="rId16"/>
    <p:sldId id="317" r:id="rId17"/>
    <p:sldId id="276" r:id="rId18"/>
    <p:sldId id="333" r:id="rId19"/>
    <p:sldId id="312" r:id="rId20"/>
    <p:sldId id="401" r:id="rId21"/>
    <p:sldId id="400" r:id="rId22"/>
    <p:sldId id="402" r:id="rId23"/>
    <p:sldId id="403" r:id="rId24"/>
    <p:sldId id="368" r:id="rId25"/>
    <p:sldId id="331" r:id="rId26"/>
    <p:sldId id="405" r:id="rId27"/>
    <p:sldId id="406" r:id="rId28"/>
    <p:sldId id="407" r:id="rId29"/>
    <p:sldId id="408" r:id="rId30"/>
    <p:sldId id="409" r:id="rId31"/>
    <p:sldId id="370" r:id="rId32"/>
    <p:sldId id="410" r:id="rId33"/>
    <p:sldId id="411" r:id="rId34"/>
    <p:sldId id="412" r:id="rId35"/>
    <p:sldId id="404" r:id="rId36"/>
    <p:sldId id="413" r:id="rId37"/>
    <p:sldId id="387" r:id="rId38"/>
    <p:sldId id="414" r:id="rId39"/>
    <p:sldId id="415"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845" userDrawn="1">
          <p15:clr>
            <a:srgbClr val="A4A3A4"/>
          </p15:clr>
        </p15:guide>
        <p15:guide id="2" pos="408" userDrawn="1">
          <p15:clr>
            <a:srgbClr val="A4A3A4"/>
          </p15:clr>
        </p15:guide>
        <p15:guide id="3" orient="horz"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3"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4"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3B"/>
    <a:srgbClr val="000000"/>
    <a:srgbClr val="F060A3"/>
    <a:srgbClr val="F25B41"/>
    <a:srgbClr val="3CC3CC"/>
    <a:srgbClr val="FEBF17"/>
    <a:srgbClr val="841CF5"/>
    <a:srgbClr val="FF7500"/>
    <a:srgbClr val="0055E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7"/>
    <p:restoredTop sz="88657" autoAdjust="0"/>
  </p:normalViewPr>
  <p:slideViewPr>
    <p:cSldViewPr snapToGrid="0">
      <p:cViewPr varScale="1">
        <p:scale>
          <a:sx n="102" d="100"/>
          <a:sy n="102" d="100"/>
        </p:scale>
        <p:origin x="352" y="184"/>
      </p:cViewPr>
      <p:guideLst>
        <p:guide orient="horz" pos="845"/>
        <p:guide pos="408"/>
        <p:guide orient="horz" pos="381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133781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05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pic>
        <p:nvPicPr>
          <p:cNvPr id="2" name="Image" descr="Image">
            <a:extLst>
              <a:ext uri="{FF2B5EF4-FFF2-40B4-BE49-F238E27FC236}">
                <a16:creationId xmlns:a16="http://schemas.microsoft.com/office/drawing/2014/main" id="{E868960C-199E-4256-B7FD-AC25A35E757A}"/>
              </a:ext>
            </a:extLst>
          </p:cNvPr>
          <p:cNvPicPr>
            <a:picLocks noChangeAspect="1"/>
          </p:cNvPicPr>
          <p:nvPr userDrawn="1"/>
        </p:nvPicPr>
        <p:blipFill>
          <a:blip r:embed="rId3"/>
          <a:stretch>
            <a:fillRect/>
          </a:stretch>
        </p:blipFill>
        <p:spPr>
          <a:xfrm>
            <a:off x="3037288" y="5174430"/>
            <a:ext cx="3069422" cy="195700"/>
          </a:xfrm>
          <a:prstGeom prst="rect">
            <a:avLst/>
          </a:prstGeom>
          <a:ln w="12700">
            <a:miter lim="400000"/>
          </a:ln>
        </p:spPr>
      </p:pic>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7" name="Slide Number Placeholder 4">
            <a:extLst>
              <a:ext uri="{FF2B5EF4-FFF2-40B4-BE49-F238E27FC236}">
                <a16:creationId xmlns:a16="http://schemas.microsoft.com/office/drawing/2014/main" id="{CA5617D7-E6F1-4A2F-9B3E-AD21B420741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1140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0"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pic>
        <p:nvPicPr>
          <p:cNvPr id="32" name="Always_SOC_C&amp;D_RGB_061918.png" descr="Always_SOC_C&amp;D_RGB_061918.png"/>
          <p:cNvPicPr>
            <a:picLocks noChangeAspect="1"/>
          </p:cNvPicPr>
          <p:nvPr/>
        </p:nvPicPr>
        <p:blipFill>
          <a:blip r:embed="rId3"/>
          <a:stretch>
            <a:fillRect/>
          </a:stretch>
        </p:blipFill>
        <p:spPr>
          <a:xfrm>
            <a:off x="4153382" y="5870723"/>
            <a:ext cx="837238" cy="837239"/>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4"/>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pic>
        <p:nvPicPr>
          <p:cNvPr id="4" name="Image" descr="Image">
            <a:extLst>
              <a:ext uri="{FF2B5EF4-FFF2-40B4-BE49-F238E27FC236}">
                <a16:creationId xmlns:a16="http://schemas.microsoft.com/office/drawing/2014/main" id="{8C0AA597-F240-4F38-B03E-C13182159EAD}"/>
              </a:ext>
            </a:extLst>
          </p:cNvPr>
          <p:cNvPicPr>
            <a:picLocks noChangeAspect="1"/>
          </p:cNvPicPr>
          <p:nvPr userDrawn="1"/>
        </p:nvPicPr>
        <p:blipFill>
          <a:blip r:embed="rId5"/>
          <a:stretch>
            <a:fillRect/>
          </a:stretch>
        </p:blipFill>
        <p:spPr>
          <a:xfrm>
            <a:off x="2791124" y="5145490"/>
            <a:ext cx="3561752" cy="227091"/>
          </a:xfrm>
          <a:prstGeom prst="rect">
            <a:avLst/>
          </a:prstGeom>
          <a:ln w="12700">
            <a:miter lim="400000"/>
          </a:ln>
        </p:spPr>
      </p:pic>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pic>
        <p:nvPicPr>
          <p:cNvPr id="4" name="Image" descr="Image">
            <a:extLst>
              <a:ext uri="{FF2B5EF4-FFF2-40B4-BE49-F238E27FC236}">
                <a16:creationId xmlns:a16="http://schemas.microsoft.com/office/drawing/2014/main" id="{C7945136-537B-4B89-83C6-9C715BC98044}"/>
              </a:ext>
            </a:extLst>
          </p:cNvPr>
          <p:cNvPicPr>
            <a:picLocks noChangeAspect="1"/>
          </p:cNvPicPr>
          <p:nvPr userDrawn="1"/>
        </p:nvPicPr>
        <p:blipFill>
          <a:blip r:embed="rId3"/>
          <a:stretch>
            <a:fillRect/>
          </a:stretch>
        </p:blipFill>
        <p:spPr>
          <a:xfrm>
            <a:off x="3037288" y="5174430"/>
            <a:ext cx="3069422" cy="195700"/>
          </a:xfrm>
          <a:prstGeom prst="rect">
            <a:avLst/>
          </a:prstGeom>
          <a:ln w="12700">
            <a:miter lim="400000"/>
          </a:ln>
        </p:spPr>
      </p:pic>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tx1"/>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tampax.co.uk/"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hyperlink" Target="http://tampax.co.uk" TargetMode="External"/><Relationship Id="rId5" Type="http://schemas.openxmlformats.org/officeDocument/2006/relationships/hyperlink" Target="http://samaritans.org/" TargetMode="External"/><Relationship Id="rId10" Type="http://schemas.openxmlformats.org/officeDocument/2006/relationships/hyperlink" Target="http://always.co.uk/" TargetMode="External"/><Relationship Id="rId4" Type="http://schemas.openxmlformats.org/officeDocument/2006/relationships/hyperlink" Target="http://samaritans.org" TargetMode="External"/><Relationship Id="rId9" Type="http://schemas.openxmlformats.org/officeDocument/2006/relationships/hyperlink" Target="http://always.co.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vimeo.com/471410436/bde1b7a45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PUBERTY</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a:xfrm>
            <a:off x="528636" y="4144740"/>
            <a:ext cx="8086725" cy="1021026"/>
          </a:xfrm>
        </p:spPr>
        <p:txBody>
          <a:bodyPr>
            <a:normAutofit lnSpcReduction="10000"/>
          </a:bodyPr>
          <a:lstStyle/>
          <a:p>
            <a:r>
              <a:rPr lang="en-GB" dirty="0"/>
              <a:t>ALL ABOUT PUBERTY </a:t>
            </a:r>
            <a:br>
              <a:rPr lang="en-GB" dirty="0"/>
            </a:br>
            <a:r>
              <a:rPr lang="en-GB" dirty="0"/>
              <a:t>AND REPRODUCTION</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6BC1A3-12D0-48E3-BB46-26D412FF9A23}"/>
              </a:ext>
            </a:extLst>
          </p:cNvPr>
          <p:cNvGrpSpPr/>
          <p:nvPr/>
        </p:nvGrpSpPr>
        <p:grpSpPr>
          <a:xfrm>
            <a:off x="3248669" y="3265034"/>
            <a:ext cx="2587378" cy="2431711"/>
            <a:chOff x="3248669" y="3265034"/>
            <a:chExt cx="2587378" cy="2431711"/>
          </a:xfrm>
        </p:grpSpPr>
        <p:pic>
          <p:nvPicPr>
            <p:cNvPr id="2" name="Picture 1">
              <a:extLst>
                <a:ext uri="{FF2B5EF4-FFF2-40B4-BE49-F238E27FC236}">
                  <a16:creationId xmlns:a16="http://schemas.microsoft.com/office/drawing/2014/main" id="{391B86E9-DD26-42D6-BC0E-7AC08693ECDE}"/>
                </a:ext>
              </a:extLst>
            </p:cNvPr>
            <p:cNvPicPr>
              <a:picLocks noChangeAspect="1"/>
            </p:cNvPicPr>
            <p:nvPr/>
          </p:nvPicPr>
          <p:blipFill>
            <a:blip r:embed="rId2"/>
            <a:stretch>
              <a:fillRect/>
            </a:stretch>
          </p:blipFill>
          <p:spPr>
            <a:xfrm>
              <a:off x="3248669" y="3267782"/>
              <a:ext cx="745588" cy="2394124"/>
            </a:xfrm>
            <a:prstGeom prst="rect">
              <a:avLst/>
            </a:prstGeom>
          </p:spPr>
        </p:pic>
        <p:pic>
          <p:nvPicPr>
            <p:cNvPr id="5" name="Picture 4" descr="A picture containing clothing, shirt, person, standing&#10;&#10;Description automatically generated">
              <a:extLst>
                <a:ext uri="{FF2B5EF4-FFF2-40B4-BE49-F238E27FC236}">
                  <a16:creationId xmlns:a16="http://schemas.microsoft.com/office/drawing/2014/main" id="{AD27E800-7890-45A2-B3CF-78DD2DEA9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115" y="3265034"/>
              <a:ext cx="768181" cy="2396872"/>
            </a:xfrm>
            <a:prstGeom prst="rect">
              <a:avLst/>
            </a:prstGeom>
          </p:spPr>
        </p:pic>
        <p:pic>
          <p:nvPicPr>
            <p:cNvPr id="6" name="Image" descr="Image">
              <a:extLst>
                <a:ext uri="{FF2B5EF4-FFF2-40B4-BE49-F238E27FC236}">
                  <a16:creationId xmlns:a16="http://schemas.microsoft.com/office/drawing/2014/main" id="{1F999CF6-4F2D-4E34-B95D-70A661EDC78B}"/>
                </a:ext>
              </a:extLst>
            </p:cNvPr>
            <p:cNvPicPr>
              <a:picLocks noChangeAspect="1"/>
            </p:cNvPicPr>
            <p:nvPr/>
          </p:nvPicPr>
          <p:blipFill>
            <a:blip r:embed="rId4"/>
            <a:stretch>
              <a:fillRect/>
            </a:stretch>
          </p:blipFill>
          <p:spPr>
            <a:xfrm>
              <a:off x="5111633" y="3265034"/>
              <a:ext cx="724414" cy="2431711"/>
            </a:xfrm>
            <a:prstGeom prst="rect">
              <a:avLst/>
            </a:prstGeom>
            <a:ln w="12700">
              <a:miter lim="400000"/>
            </a:ln>
          </p:spPr>
        </p:pic>
      </p:grpSp>
      <p:grpSp>
        <p:nvGrpSpPr>
          <p:cNvPr id="14" name="Group 13">
            <a:extLst>
              <a:ext uri="{FF2B5EF4-FFF2-40B4-BE49-F238E27FC236}">
                <a16:creationId xmlns:a16="http://schemas.microsoft.com/office/drawing/2014/main" id="{24F280A1-AB38-4E13-83CC-B0E64A29ED67}"/>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6DB8796C-8CC4-4DA0-BB5E-32C98FA56730}"/>
                </a:ext>
              </a:extLst>
            </p:cNvPr>
            <p:cNvSpPr/>
            <p:nvPr/>
          </p:nvSpPr>
          <p:spPr>
            <a:xfrm>
              <a:off x="700862" y="3070427"/>
              <a:ext cx="7742260" cy="2923512"/>
            </a:xfrm>
            <a:prstGeom prst="rect">
              <a:avLst/>
            </a:prstGeom>
            <a:solidFill>
              <a:schemeClr val="bg1"/>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6" name="TextBox 10">
              <a:extLst>
                <a:ext uri="{FF2B5EF4-FFF2-40B4-BE49-F238E27FC236}">
                  <a16:creationId xmlns:a16="http://schemas.microsoft.com/office/drawing/2014/main" id="{A557D470-74CC-4FE2-9D05-41C4A8050968}"/>
                </a:ext>
              </a:extLst>
            </p:cNvPr>
            <p:cNvSpPr txBox="1"/>
            <p:nvPr/>
          </p:nvSpPr>
          <p:spPr>
            <a:xfrm>
              <a:off x="1177265" y="3208427"/>
              <a:ext cx="7030349" cy="270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Grow taller</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Skin becomes oilier</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May start to get spots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Start to sweat more </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Develop body odour</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Hair grows on body</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Brain develops</a:t>
              </a: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6217094"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Name three physical changes that happen to everyone at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#3</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10</a:t>
            </a:fld>
            <a:endParaRPr lang="en-GB"/>
          </a:p>
        </p:txBody>
      </p:sp>
    </p:spTree>
    <p:extLst>
      <p:ext uri="{BB962C8B-B14F-4D97-AF65-F5344CB8AC3E}">
        <p14:creationId xmlns:p14="http://schemas.microsoft.com/office/powerpoint/2010/main" val="17868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DC1565-4EDD-4A28-B41D-6946A2D8E378}"/>
              </a:ext>
            </a:extLst>
          </p:cNvPr>
          <p:cNvPicPr>
            <a:picLocks noChangeAspect="1"/>
          </p:cNvPicPr>
          <p:nvPr/>
        </p:nvPicPr>
        <p:blipFill rotWithShape="1">
          <a:blip r:embed="rId2">
            <a:extLst>
              <a:ext uri="{28A0092B-C50C-407E-A947-70E740481C1C}">
                <a14:useLocalDpi xmlns:a14="http://schemas.microsoft.com/office/drawing/2010/main" val="0"/>
              </a:ext>
            </a:extLst>
          </a:blip>
          <a:srcRect l="50574" t="12561" r="10690" b="13074"/>
          <a:stretch/>
        </p:blipFill>
        <p:spPr>
          <a:xfrm>
            <a:off x="2792083" y="3102652"/>
            <a:ext cx="3164617" cy="2802259"/>
          </a:xfrm>
          <a:prstGeom prst="rect">
            <a:avLst/>
          </a:prstGeom>
        </p:spPr>
      </p:pic>
      <p:grpSp>
        <p:nvGrpSpPr>
          <p:cNvPr id="18" name="Group 17">
            <a:extLst>
              <a:ext uri="{FF2B5EF4-FFF2-40B4-BE49-F238E27FC236}">
                <a16:creationId xmlns:a16="http://schemas.microsoft.com/office/drawing/2014/main" id="{53C13A42-FFEE-42B5-98FE-A3633952B3BC}"/>
              </a:ext>
            </a:extLst>
          </p:cNvPr>
          <p:cNvGrpSpPr/>
          <p:nvPr/>
        </p:nvGrpSpPr>
        <p:grpSpPr>
          <a:xfrm>
            <a:off x="1668962" y="3582550"/>
            <a:ext cx="6327781" cy="2109076"/>
            <a:chOff x="1391424" y="3513592"/>
            <a:chExt cx="6853320" cy="2363374"/>
          </a:xfrm>
        </p:grpSpPr>
        <p:grpSp>
          <p:nvGrpSpPr>
            <p:cNvPr id="19" name="Group">
              <a:extLst>
                <a:ext uri="{FF2B5EF4-FFF2-40B4-BE49-F238E27FC236}">
                  <a16:creationId xmlns:a16="http://schemas.microsoft.com/office/drawing/2014/main" id="{3BB3797C-4C0D-4EBE-89FA-BC0E46431816}"/>
                </a:ext>
              </a:extLst>
            </p:cNvPr>
            <p:cNvGrpSpPr/>
            <p:nvPr/>
          </p:nvGrpSpPr>
          <p:grpSpPr>
            <a:xfrm>
              <a:off x="1391424" y="3513592"/>
              <a:ext cx="2959277" cy="644244"/>
              <a:chOff x="-440394" y="589564"/>
              <a:chExt cx="3098191" cy="674485"/>
            </a:xfrm>
          </p:grpSpPr>
          <p:sp>
            <p:nvSpPr>
              <p:cNvPr id="26" name="TextBox 11">
                <a:extLst>
                  <a:ext uri="{FF2B5EF4-FFF2-40B4-BE49-F238E27FC236}">
                    <a16:creationId xmlns:a16="http://schemas.microsoft.com/office/drawing/2014/main" id="{EDD3D0F9-44AA-4682-9096-7491EAD1586E}"/>
                  </a:ext>
                </a:extLst>
              </p:cNvPr>
              <p:cNvSpPr txBox="1"/>
              <p:nvPr/>
            </p:nvSpPr>
            <p:spPr>
              <a:xfrm>
                <a:off x="-440394" y="589564"/>
                <a:ext cx="2101229" cy="332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dirty="0">
                    <a:latin typeface="+mn-lt"/>
                  </a:rPr>
                  <a:t>Urethral opening</a:t>
                </a:r>
              </a:p>
            </p:txBody>
          </p:sp>
          <p:sp>
            <p:nvSpPr>
              <p:cNvPr id="27" name="Line">
                <a:extLst>
                  <a:ext uri="{FF2B5EF4-FFF2-40B4-BE49-F238E27FC236}">
                    <a16:creationId xmlns:a16="http://schemas.microsoft.com/office/drawing/2014/main" id="{E784E860-D728-493B-BC60-D258A6AEF7C0}"/>
                  </a:ext>
                </a:extLst>
              </p:cNvPr>
              <p:cNvSpPr/>
              <p:nvPr/>
            </p:nvSpPr>
            <p:spPr>
              <a:xfrm>
                <a:off x="1216917" y="749061"/>
                <a:ext cx="1440880" cy="514988"/>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grpSp>
        <p:grpSp>
          <p:nvGrpSpPr>
            <p:cNvPr id="20" name="Group">
              <a:extLst>
                <a:ext uri="{FF2B5EF4-FFF2-40B4-BE49-F238E27FC236}">
                  <a16:creationId xmlns:a16="http://schemas.microsoft.com/office/drawing/2014/main" id="{9A9D0666-7F32-4DDE-AA34-7CB3780DA2F2}"/>
                </a:ext>
              </a:extLst>
            </p:cNvPr>
            <p:cNvGrpSpPr/>
            <p:nvPr/>
          </p:nvGrpSpPr>
          <p:grpSpPr>
            <a:xfrm>
              <a:off x="4443135" y="5413447"/>
              <a:ext cx="3801609" cy="463519"/>
              <a:chOff x="-686874" y="-152540"/>
              <a:chExt cx="3980064" cy="485278"/>
            </a:xfrm>
          </p:grpSpPr>
          <p:sp>
            <p:nvSpPr>
              <p:cNvPr id="24" name="TextBox 11">
                <a:extLst>
                  <a:ext uri="{FF2B5EF4-FFF2-40B4-BE49-F238E27FC236}">
                    <a16:creationId xmlns:a16="http://schemas.microsoft.com/office/drawing/2014/main" id="{52D51E71-1208-4C3F-B185-0CBC6F2ABC61}"/>
                  </a:ext>
                </a:extLst>
              </p:cNvPr>
              <p:cNvSpPr txBox="1"/>
              <p:nvPr/>
            </p:nvSpPr>
            <p:spPr>
              <a:xfrm>
                <a:off x="1191962" y="-1"/>
                <a:ext cx="2101228" cy="332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dirty="0">
                    <a:latin typeface="+mn-lt"/>
                  </a:rPr>
                  <a:t>Anus</a:t>
                </a:r>
              </a:p>
            </p:txBody>
          </p:sp>
          <p:sp>
            <p:nvSpPr>
              <p:cNvPr id="25" name="Line">
                <a:extLst>
                  <a:ext uri="{FF2B5EF4-FFF2-40B4-BE49-F238E27FC236}">
                    <a16:creationId xmlns:a16="http://schemas.microsoft.com/office/drawing/2014/main" id="{63478FD4-4B1C-4023-AF3F-EB4F7664020E}"/>
                  </a:ext>
                </a:extLst>
              </p:cNvPr>
              <p:cNvSpPr/>
              <p:nvPr/>
            </p:nvSpPr>
            <p:spPr>
              <a:xfrm>
                <a:off x="-686874" y="-152540"/>
                <a:ext cx="1860576" cy="332739"/>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dirty="0"/>
              </a:p>
            </p:txBody>
          </p:sp>
        </p:grpSp>
        <p:grpSp>
          <p:nvGrpSpPr>
            <p:cNvPr id="21" name="Group">
              <a:extLst>
                <a:ext uri="{FF2B5EF4-FFF2-40B4-BE49-F238E27FC236}">
                  <a16:creationId xmlns:a16="http://schemas.microsoft.com/office/drawing/2014/main" id="{F3E898F4-3A71-4568-9CB5-00906B0DD549}"/>
                </a:ext>
              </a:extLst>
            </p:cNvPr>
            <p:cNvGrpSpPr/>
            <p:nvPr/>
          </p:nvGrpSpPr>
          <p:grpSpPr>
            <a:xfrm>
              <a:off x="4362113" y="4575996"/>
              <a:ext cx="3784170" cy="357553"/>
              <a:chOff x="542323" y="168462"/>
              <a:chExt cx="3961806" cy="374337"/>
            </a:xfrm>
          </p:grpSpPr>
          <p:sp>
            <p:nvSpPr>
              <p:cNvPr id="22" name="TextBox 11">
                <a:extLst>
                  <a:ext uri="{FF2B5EF4-FFF2-40B4-BE49-F238E27FC236}">
                    <a16:creationId xmlns:a16="http://schemas.microsoft.com/office/drawing/2014/main" id="{16E1BE80-427B-4AEA-B6E8-1AE26235DF6C}"/>
                  </a:ext>
                </a:extLst>
              </p:cNvPr>
              <p:cNvSpPr txBox="1"/>
              <p:nvPr/>
            </p:nvSpPr>
            <p:spPr>
              <a:xfrm>
                <a:off x="2402900" y="220579"/>
                <a:ext cx="2101229" cy="322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1400">
                    <a:solidFill>
                      <a:srgbClr val="000000"/>
                    </a:solidFill>
                    <a:latin typeface="Galano Grotesque SemiBold"/>
                    <a:ea typeface="Galano Grotesque SemiBold"/>
                    <a:cs typeface="Galano Grotesque SemiBold"/>
                    <a:sym typeface="Galano Grotesque SemiBold"/>
                  </a:defRPr>
                </a:pPr>
                <a:r>
                  <a:rPr dirty="0">
                    <a:latin typeface="+mn-lt"/>
                  </a:rPr>
                  <a:t>Vaginal opening</a:t>
                </a:r>
              </a:p>
            </p:txBody>
          </p:sp>
          <p:sp>
            <p:nvSpPr>
              <p:cNvPr id="23" name="Line">
                <a:extLst>
                  <a:ext uri="{FF2B5EF4-FFF2-40B4-BE49-F238E27FC236}">
                    <a16:creationId xmlns:a16="http://schemas.microsoft.com/office/drawing/2014/main" id="{F3454A99-7920-49CF-BA23-E431E6258367}"/>
                  </a:ext>
                </a:extLst>
              </p:cNvPr>
              <p:cNvSpPr/>
              <p:nvPr/>
            </p:nvSpPr>
            <p:spPr>
              <a:xfrm>
                <a:off x="542323" y="168462"/>
                <a:ext cx="1860576" cy="214531"/>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grpSp>
      </p:grpSp>
      <p:sp>
        <p:nvSpPr>
          <p:cNvPr id="15" name="Rectangle">
            <a:extLst>
              <a:ext uri="{FF2B5EF4-FFF2-40B4-BE49-F238E27FC236}">
                <a16:creationId xmlns:a16="http://schemas.microsoft.com/office/drawing/2014/main" id="{6DB8796C-8CC4-4DA0-BB5E-32C98FA56730}"/>
              </a:ext>
            </a:extLst>
          </p:cNvPr>
          <p:cNvSpPr/>
          <p:nvPr/>
        </p:nvSpPr>
        <p:spPr>
          <a:xfrm>
            <a:off x="700862" y="3025823"/>
            <a:ext cx="7742260" cy="2923512"/>
          </a:xfrm>
          <a:prstGeom prst="rect">
            <a:avLst/>
          </a:prstGeom>
          <a:no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621709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Name the three openings in the female diagram below.</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#4</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11</a:t>
            </a:fld>
            <a:endParaRPr lang="en-GB"/>
          </a:p>
        </p:txBody>
      </p:sp>
    </p:spTree>
    <p:extLst>
      <p:ext uri="{BB962C8B-B14F-4D97-AF65-F5344CB8AC3E}">
        <p14:creationId xmlns:p14="http://schemas.microsoft.com/office/powerpoint/2010/main" val="31292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DB8796C-8CC4-4DA0-BB5E-32C98FA56730}"/>
              </a:ext>
            </a:extLst>
          </p:cNvPr>
          <p:cNvSpPr/>
          <p:nvPr/>
        </p:nvSpPr>
        <p:spPr>
          <a:xfrm>
            <a:off x="700862" y="3025823"/>
            <a:ext cx="7742260" cy="2923512"/>
          </a:xfrm>
          <a:prstGeom prst="rect">
            <a:avLst/>
          </a:prstGeom>
          <a:no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779649" y="2357690"/>
            <a:ext cx="6217094"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Name three parts of the male diagram below.</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#5</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12</a:t>
            </a:fld>
            <a:endParaRPr lang="en-GB"/>
          </a:p>
        </p:txBody>
      </p:sp>
      <p:pic>
        <p:nvPicPr>
          <p:cNvPr id="2" name="Picture 1" descr="A close up of a logo&#10;&#10;Description automatically generated">
            <a:extLst>
              <a:ext uri="{FF2B5EF4-FFF2-40B4-BE49-F238E27FC236}">
                <a16:creationId xmlns:a16="http://schemas.microsoft.com/office/drawing/2014/main" id="{B767554D-31BC-4472-9F66-5ED784957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9900" y="3105658"/>
            <a:ext cx="3297654" cy="2824759"/>
          </a:xfrm>
          <a:prstGeom prst="rect">
            <a:avLst/>
          </a:prstGeom>
        </p:spPr>
      </p:pic>
      <p:grpSp>
        <p:nvGrpSpPr>
          <p:cNvPr id="4" name="Group 3">
            <a:extLst>
              <a:ext uri="{FF2B5EF4-FFF2-40B4-BE49-F238E27FC236}">
                <a16:creationId xmlns:a16="http://schemas.microsoft.com/office/drawing/2014/main" id="{4F45ED17-B703-8A4B-89FB-E582C8F2D41E}"/>
              </a:ext>
            </a:extLst>
          </p:cNvPr>
          <p:cNvGrpSpPr/>
          <p:nvPr/>
        </p:nvGrpSpPr>
        <p:grpSpPr>
          <a:xfrm>
            <a:off x="1605318" y="3832525"/>
            <a:ext cx="7079910" cy="2052912"/>
            <a:chOff x="1605318" y="3832525"/>
            <a:chExt cx="7079910" cy="2052912"/>
          </a:xfrm>
        </p:grpSpPr>
        <p:grpSp>
          <p:nvGrpSpPr>
            <p:cNvPr id="29" name="Group 28">
              <a:extLst>
                <a:ext uri="{FF2B5EF4-FFF2-40B4-BE49-F238E27FC236}">
                  <a16:creationId xmlns:a16="http://schemas.microsoft.com/office/drawing/2014/main" id="{18A32046-C0DD-4679-AEAC-A1616A765259}"/>
                </a:ext>
              </a:extLst>
            </p:cNvPr>
            <p:cNvGrpSpPr/>
            <p:nvPr/>
          </p:nvGrpSpPr>
          <p:grpSpPr>
            <a:xfrm>
              <a:off x="1605318" y="3832525"/>
              <a:ext cx="7079910" cy="2052912"/>
              <a:chOff x="1486568" y="3891900"/>
              <a:chExt cx="7079910" cy="2052912"/>
            </a:xfrm>
          </p:grpSpPr>
          <p:grpSp>
            <p:nvGrpSpPr>
              <p:cNvPr id="30" name="Group 29">
                <a:extLst>
                  <a:ext uri="{FF2B5EF4-FFF2-40B4-BE49-F238E27FC236}">
                    <a16:creationId xmlns:a16="http://schemas.microsoft.com/office/drawing/2014/main" id="{50353367-BF4E-4614-9617-D99962BF6745}"/>
                  </a:ext>
                </a:extLst>
              </p:cNvPr>
              <p:cNvGrpSpPr/>
              <p:nvPr/>
            </p:nvGrpSpPr>
            <p:grpSpPr>
              <a:xfrm>
                <a:off x="1486568" y="4585240"/>
                <a:ext cx="7052950" cy="945520"/>
                <a:chOff x="1506742" y="4738036"/>
                <a:chExt cx="7052950" cy="945520"/>
              </a:xfrm>
            </p:grpSpPr>
            <p:sp>
              <p:nvSpPr>
                <p:cNvPr id="43" name="TextBox 11">
                  <a:extLst>
                    <a:ext uri="{FF2B5EF4-FFF2-40B4-BE49-F238E27FC236}">
                      <a16:creationId xmlns:a16="http://schemas.microsoft.com/office/drawing/2014/main" id="{A8EC3ACC-0AFA-4B42-ABA0-8E4E4E861B14}"/>
                    </a:ext>
                  </a:extLst>
                </p:cNvPr>
                <p:cNvSpPr txBox="1"/>
                <p:nvPr/>
              </p:nvSpPr>
              <p:spPr>
                <a:xfrm>
                  <a:off x="1582681" y="4738036"/>
                  <a:ext cx="1116920" cy="317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Urethra</a:t>
                  </a:r>
                  <a:endParaRPr dirty="0">
                    <a:latin typeface="+mn-lt"/>
                  </a:endParaRPr>
                </a:p>
              </p:txBody>
            </p:sp>
            <p:sp>
              <p:nvSpPr>
                <p:cNvPr id="44" name="Line">
                  <a:extLst>
                    <a:ext uri="{FF2B5EF4-FFF2-40B4-BE49-F238E27FC236}">
                      <a16:creationId xmlns:a16="http://schemas.microsoft.com/office/drawing/2014/main" id="{1782C4E1-D5A7-425B-A332-EFFD43D16764}"/>
                    </a:ext>
                  </a:extLst>
                </p:cNvPr>
                <p:cNvSpPr/>
                <p:nvPr/>
              </p:nvSpPr>
              <p:spPr>
                <a:xfrm>
                  <a:off x="2377643" y="4892832"/>
                  <a:ext cx="1018572" cy="163024"/>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sp>
              <p:nvSpPr>
                <p:cNvPr id="45" name="TextBox 11">
                  <a:extLst>
                    <a:ext uri="{FF2B5EF4-FFF2-40B4-BE49-F238E27FC236}">
                      <a16:creationId xmlns:a16="http://schemas.microsoft.com/office/drawing/2014/main" id="{D3E2C30A-8F5E-47BF-965B-C574C7FBFC3D}"/>
                    </a:ext>
                  </a:extLst>
                </p:cNvPr>
                <p:cNvSpPr txBox="1"/>
                <p:nvPr/>
              </p:nvSpPr>
              <p:spPr>
                <a:xfrm>
                  <a:off x="1506742" y="5365736"/>
                  <a:ext cx="126879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Penis</a:t>
                  </a:r>
                  <a:endParaRPr dirty="0">
                    <a:latin typeface="+mn-lt"/>
                  </a:endParaRPr>
                </a:p>
              </p:txBody>
            </p:sp>
            <p:sp>
              <p:nvSpPr>
                <p:cNvPr id="46" name="Line">
                  <a:extLst>
                    <a:ext uri="{FF2B5EF4-FFF2-40B4-BE49-F238E27FC236}">
                      <a16:creationId xmlns:a16="http://schemas.microsoft.com/office/drawing/2014/main" id="{0D657885-81C0-44A2-9545-2245494118E6}"/>
                    </a:ext>
                  </a:extLst>
                </p:cNvPr>
                <p:cNvSpPr/>
                <p:nvPr/>
              </p:nvSpPr>
              <p:spPr>
                <a:xfrm>
                  <a:off x="2069685" y="5520532"/>
                  <a:ext cx="1018572" cy="163024"/>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sp>
              <p:nvSpPr>
                <p:cNvPr id="47" name="TextBox 11">
                  <a:extLst>
                    <a:ext uri="{FF2B5EF4-FFF2-40B4-BE49-F238E27FC236}">
                      <a16:creationId xmlns:a16="http://schemas.microsoft.com/office/drawing/2014/main" id="{BA399DF1-E315-4A7A-9F2D-613F5BA28D2F}"/>
                    </a:ext>
                  </a:extLst>
                </p:cNvPr>
                <p:cNvSpPr txBox="1"/>
                <p:nvPr/>
              </p:nvSpPr>
              <p:spPr>
                <a:xfrm>
                  <a:off x="6912275" y="4790866"/>
                  <a:ext cx="164741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Anus</a:t>
                  </a:r>
                  <a:endParaRPr dirty="0">
                    <a:latin typeface="+mn-lt"/>
                  </a:endParaRPr>
                </a:p>
              </p:txBody>
            </p:sp>
            <p:sp>
              <p:nvSpPr>
                <p:cNvPr id="48" name="Line">
                  <a:extLst>
                    <a:ext uri="{FF2B5EF4-FFF2-40B4-BE49-F238E27FC236}">
                      <a16:creationId xmlns:a16="http://schemas.microsoft.com/office/drawing/2014/main" id="{7884E53C-DFC1-4339-A0B6-639578D3BECD}"/>
                    </a:ext>
                  </a:extLst>
                </p:cNvPr>
                <p:cNvSpPr/>
                <p:nvPr/>
              </p:nvSpPr>
              <p:spPr>
                <a:xfrm flipV="1">
                  <a:off x="4919071" y="4944753"/>
                  <a:ext cx="1939996" cy="54684"/>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dirty="0"/>
                </a:p>
              </p:txBody>
            </p:sp>
          </p:grpSp>
          <p:grpSp>
            <p:nvGrpSpPr>
              <p:cNvPr id="31" name="Group 30">
                <a:extLst>
                  <a:ext uri="{FF2B5EF4-FFF2-40B4-BE49-F238E27FC236}">
                    <a16:creationId xmlns:a16="http://schemas.microsoft.com/office/drawing/2014/main" id="{21B72E8E-3932-4B7E-8E8B-659B3ADE28C7}"/>
                  </a:ext>
                </a:extLst>
              </p:cNvPr>
              <p:cNvGrpSpPr/>
              <p:nvPr/>
            </p:nvGrpSpPr>
            <p:grpSpPr>
              <a:xfrm>
                <a:off x="3872142" y="5212940"/>
                <a:ext cx="3168632" cy="461936"/>
                <a:chOff x="3872142" y="5212940"/>
                <a:chExt cx="3168632" cy="461936"/>
              </a:xfrm>
            </p:grpSpPr>
            <p:sp>
              <p:nvSpPr>
                <p:cNvPr id="41" name="TextBox 11">
                  <a:extLst>
                    <a:ext uri="{FF2B5EF4-FFF2-40B4-BE49-F238E27FC236}">
                      <a16:creationId xmlns:a16="http://schemas.microsoft.com/office/drawing/2014/main" id="{DC2AEBAE-5587-4629-A281-417D140EFE93}"/>
                    </a:ext>
                  </a:extLst>
                </p:cNvPr>
                <p:cNvSpPr txBox="1"/>
                <p:nvPr/>
              </p:nvSpPr>
              <p:spPr>
                <a:xfrm>
                  <a:off x="5923854" y="5212940"/>
                  <a:ext cx="1116920" cy="317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Testis</a:t>
                  </a:r>
                  <a:endParaRPr dirty="0">
                    <a:latin typeface="+mn-lt"/>
                  </a:endParaRPr>
                </a:p>
              </p:txBody>
            </p:sp>
            <p:sp>
              <p:nvSpPr>
                <p:cNvPr id="42" name="Line">
                  <a:extLst>
                    <a:ext uri="{FF2B5EF4-FFF2-40B4-BE49-F238E27FC236}">
                      <a16:creationId xmlns:a16="http://schemas.microsoft.com/office/drawing/2014/main" id="{E348E4F0-8604-44E4-93C5-F77CA1CA2488}"/>
                    </a:ext>
                  </a:extLst>
                </p:cNvPr>
                <p:cNvSpPr/>
                <p:nvPr/>
              </p:nvSpPr>
              <p:spPr>
                <a:xfrm flipH="1">
                  <a:off x="3872142" y="5367736"/>
                  <a:ext cx="1957655" cy="307140"/>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grpSp>
          <p:grpSp>
            <p:nvGrpSpPr>
              <p:cNvPr id="32" name="Group 31">
                <a:extLst>
                  <a:ext uri="{FF2B5EF4-FFF2-40B4-BE49-F238E27FC236}">
                    <a16:creationId xmlns:a16="http://schemas.microsoft.com/office/drawing/2014/main" id="{38B77CA8-1F4E-4991-8635-7C5B1C9F114B}"/>
                  </a:ext>
                </a:extLst>
              </p:cNvPr>
              <p:cNvGrpSpPr/>
              <p:nvPr/>
            </p:nvGrpSpPr>
            <p:grpSpPr>
              <a:xfrm>
                <a:off x="3889801" y="5626992"/>
                <a:ext cx="3150973" cy="317820"/>
                <a:chOff x="3889801" y="5626992"/>
                <a:chExt cx="3150973" cy="317820"/>
              </a:xfrm>
            </p:grpSpPr>
            <p:sp>
              <p:nvSpPr>
                <p:cNvPr id="39" name="TextBox 11">
                  <a:extLst>
                    <a:ext uri="{FF2B5EF4-FFF2-40B4-BE49-F238E27FC236}">
                      <a16:creationId xmlns:a16="http://schemas.microsoft.com/office/drawing/2014/main" id="{30A2687D-6DCC-4ABF-A5D2-6EA4DBB81A06}"/>
                    </a:ext>
                  </a:extLst>
                </p:cNvPr>
                <p:cNvSpPr txBox="1"/>
                <p:nvPr/>
              </p:nvSpPr>
              <p:spPr>
                <a:xfrm>
                  <a:off x="5923854" y="5626992"/>
                  <a:ext cx="1116920" cy="3178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Scrotum</a:t>
                  </a:r>
                  <a:endParaRPr dirty="0">
                    <a:latin typeface="+mn-lt"/>
                  </a:endParaRPr>
                </a:p>
              </p:txBody>
            </p:sp>
            <p:sp>
              <p:nvSpPr>
                <p:cNvPr id="40" name="Line">
                  <a:extLst>
                    <a:ext uri="{FF2B5EF4-FFF2-40B4-BE49-F238E27FC236}">
                      <a16:creationId xmlns:a16="http://schemas.microsoft.com/office/drawing/2014/main" id="{F45F9CC4-A3F6-4611-8E93-964E10FE0375}"/>
                    </a:ext>
                  </a:extLst>
                </p:cNvPr>
                <p:cNvSpPr/>
                <p:nvPr/>
              </p:nvSpPr>
              <p:spPr>
                <a:xfrm flipH="1">
                  <a:off x="3889801" y="5785902"/>
                  <a:ext cx="1939996" cy="53025"/>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grpSp>
          <p:grpSp>
            <p:nvGrpSpPr>
              <p:cNvPr id="33" name="Group 32">
                <a:extLst>
                  <a:ext uri="{FF2B5EF4-FFF2-40B4-BE49-F238E27FC236}">
                    <a16:creationId xmlns:a16="http://schemas.microsoft.com/office/drawing/2014/main" id="{FCE07F8C-9E5A-4E7F-B758-4A6489C83FFD}"/>
                  </a:ext>
                </a:extLst>
              </p:cNvPr>
              <p:cNvGrpSpPr/>
              <p:nvPr/>
            </p:nvGrpSpPr>
            <p:grpSpPr>
              <a:xfrm>
                <a:off x="4505756" y="3891900"/>
                <a:ext cx="3629104" cy="574592"/>
                <a:chOff x="4505756" y="3891900"/>
                <a:chExt cx="3629104" cy="574592"/>
              </a:xfrm>
            </p:grpSpPr>
            <p:sp>
              <p:nvSpPr>
                <p:cNvPr id="37" name="TextBox 11">
                  <a:extLst>
                    <a:ext uri="{FF2B5EF4-FFF2-40B4-BE49-F238E27FC236}">
                      <a16:creationId xmlns:a16="http://schemas.microsoft.com/office/drawing/2014/main" id="{44B6F7E5-6F99-4E26-9322-E6C8319DFAE5}"/>
                    </a:ext>
                  </a:extLst>
                </p:cNvPr>
                <p:cNvSpPr txBox="1"/>
                <p:nvPr/>
              </p:nvSpPr>
              <p:spPr>
                <a:xfrm>
                  <a:off x="6487443" y="3891900"/>
                  <a:ext cx="164741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Prostate gland</a:t>
                  </a:r>
                  <a:endParaRPr dirty="0">
                    <a:latin typeface="+mn-lt"/>
                  </a:endParaRPr>
                </a:p>
              </p:txBody>
            </p:sp>
            <p:sp>
              <p:nvSpPr>
                <p:cNvPr id="38" name="Line">
                  <a:extLst>
                    <a:ext uri="{FF2B5EF4-FFF2-40B4-BE49-F238E27FC236}">
                      <a16:creationId xmlns:a16="http://schemas.microsoft.com/office/drawing/2014/main" id="{277D9900-0B95-430D-B822-1DF960E971FA}"/>
                    </a:ext>
                  </a:extLst>
                </p:cNvPr>
                <p:cNvSpPr/>
                <p:nvPr/>
              </p:nvSpPr>
              <p:spPr>
                <a:xfrm flipV="1">
                  <a:off x="4505756" y="4015378"/>
                  <a:ext cx="1957655" cy="451114"/>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dirty="0"/>
                </a:p>
              </p:txBody>
            </p:sp>
          </p:grpSp>
          <p:grpSp>
            <p:nvGrpSpPr>
              <p:cNvPr id="34" name="Group 33">
                <a:extLst>
                  <a:ext uri="{FF2B5EF4-FFF2-40B4-BE49-F238E27FC236}">
                    <a16:creationId xmlns:a16="http://schemas.microsoft.com/office/drawing/2014/main" id="{428FF3EC-3B28-4118-9564-4A1BD4E46D9D}"/>
                  </a:ext>
                </a:extLst>
              </p:cNvPr>
              <p:cNvGrpSpPr/>
              <p:nvPr/>
            </p:nvGrpSpPr>
            <p:grpSpPr>
              <a:xfrm>
                <a:off x="4925857" y="4327996"/>
                <a:ext cx="3640621" cy="307773"/>
                <a:chOff x="4925857" y="4327996"/>
                <a:chExt cx="3640621" cy="307773"/>
              </a:xfrm>
            </p:grpSpPr>
            <p:sp>
              <p:nvSpPr>
                <p:cNvPr id="35" name="TextBox 11">
                  <a:extLst>
                    <a:ext uri="{FF2B5EF4-FFF2-40B4-BE49-F238E27FC236}">
                      <a16:creationId xmlns:a16="http://schemas.microsoft.com/office/drawing/2014/main" id="{B0A862C8-1D27-4DEB-A32E-6A87EC5BD672}"/>
                    </a:ext>
                  </a:extLst>
                </p:cNvPr>
                <p:cNvSpPr txBox="1"/>
                <p:nvPr/>
              </p:nvSpPr>
              <p:spPr>
                <a:xfrm>
                  <a:off x="6919061" y="4327996"/>
                  <a:ext cx="164741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Rectum</a:t>
                  </a:r>
                  <a:endParaRPr dirty="0">
                    <a:latin typeface="+mn-lt"/>
                  </a:endParaRPr>
                </a:p>
              </p:txBody>
            </p:sp>
            <p:sp>
              <p:nvSpPr>
                <p:cNvPr id="36" name="Line">
                  <a:extLst>
                    <a:ext uri="{FF2B5EF4-FFF2-40B4-BE49-F238E27FC236}">
                      <a16:creationId xmlns:a16="http://schemas.microsoft.com/office/drawing/2014/main" id="{7F1ADF8D-F0C1-42E3-B5CA-BD18BCB30C48}"/>
                    </a:ext>
                  </a:extLst>
                </p:cNvPr>
                <p:cNvSpPr/>
                <p:nvPr/>
              </p:nvSpPr>
              <p:spPr>
                <a:xfrm flipV="1">
                  <a:off x="4925857" y="4481883"/>
                  <a:ext cx="1939996" cy="54684"/>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a:p>
              </p:txBody>
            </p:sp>
          </p:grpSp>
        </p:grpSp>
        <p:sp>
          <p:nvSpPr>
            <p:cNvPr id="49" name="TextBox 11">
              <a:extLst>
                <a:ext uri="{FF2B5EF4-FFF2-40B4-BE49-F238E27FC236}">
                  <a16:creationId xmlns:a16="http://schemas.microsoft.com/office/drawing/2014/main" id="{186C1793-2833-A44F-9C73-9C5C791E9A0B}"/>
                </a:ext>
              </a:extLst>
            </p:cNvPr>
            <p:cNvSpPr txBox="1"/>
            <p:nvPr/>
          </p:nvSpPr>
          <p:spPr>
            <a:xfrm>
              <a:off x="1650380" y="3843006"/>
              <a:ext cx="164741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lang="en-GB" dirty="0">
                  <a:latin typeface="+mn-lt"/>
                </a:rPr>
                <a:t>Bladder</a:t>
              </a:r>
              <a:endParaRPr dirty="0">
                <a:latin typeface="+mn-lt"/>
              </a:endParaRPr>
            </a:p>
          </p:txBody>
        </p:sp>
        <p:sp>
          <p:nvSpPr>
            <p:cNvPr id="50" name="Line">
              <a:extLst>
                <a:ext uri="{FF2B5EF4-FFF2-40B4-BE49-F238E27FC236}">
                  <a16:creationId xmlns:a16="http://schemas.microsoft.com/office/drawing/2014/main" id="{68EC9E63-121C-574A-AA74-D63FCD3CE8AC}"/>
                </a:ext>
              </a:extLst>
            </p:cNvPr>
            <p:cNvSpPr/>
            <p:nvPr/>
          </p:nvSpPr>
          <p:spPr>
            <a:xfrm flipV="1">
              <a:off x="2438310" y="3925110"/>
              <a:ext cx="1797557" cy="71781"/>
            </a:xfrm>
            <a:prstGeom prst="line">
              <a:avLst/>
            </a:prstGeom>
            <a:noFill/>
            <a:ln w="12700" cap="flat">
              <a:solidFill>
                <a:srgbClr val="000000"/>
              </a:solidFill>
              <a:prstDash val="solid"/>
              <a:round/>
            </a:ln>
            <a:effectLst/>
          </p:spPr>
          <p:txBody>
            <a:bodyPr wrap="square" lIns="45718" tIns="45718" rIns="45718" bIns="45718" numCol="1" anchor="t">
              <a:noAutofit/>
            </a:bodyPr>
            <a:lstStyle/>
            <a:p>
              <a:pPr>
                <a:defRPr>
                  <a:solidFill>
                    <a:srgbClr val="002ABB"/>
                  </a:solidFill>
                </a:defRPr>
              </a:pPr>
              <a:endParaRPr dirty="0"/>
            </a:p>
          </p:txBody>
        </p:sp>
      </p:grpSp>
    </p:spTree>
    <p:extLst>
      <p:ext uri="{BB962C8B-B14F-4D97-AF65-F5344CB8AC3E}">
        <p14:creationId xmlns:p14="http://schemas.microsoft.com/office/powerpoint/2010/main" val="37141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2556A92-70CD-0D47-B446-B948EFA97ABA}"/>
              </a:ext>
            </a:extLst>
          </p:cNvPr>
          <p:cNvGrpSpPr/>
          <p:nvPr/>
        </p:nvGrpSpPr>
        <p:grpSpPr>
          <a:xfrm>
            <a:off x="3149231" y="3220020"/>
            <a:ext cx="3031421" cy="2743201"/>
            <a:chOff x="3149231" y="3220020"/>
            <a:chExt cx="3031421" cy="2743201"/>
          </a:xfrm>
        </p:grpSpPr>
        <p:pic>
          <p:nvPicPr>
            <p:cNvPr id="8" name="Y7 Activity Sheet 2.jpg" descr="Y7 Activity Sheet 2.jpg">
              <a:extLst>
                <a:ext uri="{FF2B5EF4-FFF2-40B4-BE49-F238E27FC236}">
                  <a16:creationId xmlns:a16="http://schemas.microsoft.com/office/drawing/2014/main" id="{F59D7341-3B19-4A28-942B-045252AD7A4D}"/>
                </a:ext>
              </a:extLst>
            </p:cNvPr>
            <p:cNvPicPr>
              <a:picLocks noChangeAspect="1"/>
            </p:cNvPicPr>
            <p:nvPr/>
          </p:nvPicPr>
          <p:blipFill rotWithShape="1">
            <a:blip r:embed="rId2"/>
            <a:srcRect l="32848" t="36187" r="33442" b="14617"/>
            <a:stretch/>
          </p:blipFill>
          <p:spPr>
            <a:xfrm>
              <a:off x="3231917" y="3220020"/>
              <a:ext cx="2658794" cy="2743201"/>
            </a:xfrm>
            <a:prstGeom prst="rect">
              <a:avLst/>
            </a:prstGeom>
            <a:ln w="12700">
              <a:miter lim="400000"/>
            </a:ln>
            <a:effectLst/>
          </p:spPr>
        </p:pic>
        <p:sp>
          <p:nvSpPr>
            <p:cNvPr id="2" name="Rectangle 1">
              <a:extLst>
                <a:ext uri="{FF2B5EF4-FFF2-40B4-BE49-F238E27FC236}">
                  <a16:creationId xmlns:a16="http://schemas.microsoft.com/office/drawing/2014/main" id="{B17C436D-E25A-5842-8D3B-9EE188C3CF63}"/>
                </a:ext>
              </a:extLst>
            </p:cNvPr>
            <p:cNvSpPr/>
            <p:nvPr/>
          </p:nvSpPr>
          <p:spPr>
            <a:xfrm rot="17212714">
              <a:off x="2673579" y="4086622"/>
              <a:ext cx="1277482" cy="326177"/>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7" name="Rectangle 16">
              <a:extLst>
                <a:ext uri="{FF2B5EF4-FFF2-40B4-BE49-F238E27FC236}">
                  <a16:creationId xmlns:a16="http://schemas.microsoft.com/office/drawing/2014/main" id="{0688934E-AF26-E741-AB2E-271A83C3F43C}"/>
                </a:ext>
              </a:extLst>
            </p:cNvPr>
            <p:cNvSpPr/>
            <p:nvPr/>
          </p:nvSpPr>
          <p:spPr>
            <a:xfrm rot="2528001">
              <a:off x="4972385" y="3606051"/>
              <a:ext cx="1169838" cy="17310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8" name="Rectangle 17">
              <a:extLst>
                <a:ext uri="{FF2B5EF4-FFF2-40B4-BE49-F238E27FC236}">
                  <a16:creationId xmlns:a16="http://schemas.microsoft.com/office/drawing/2014/main" id="{7794A7ED-FA03-014E-8DE0-B326F5907539}"/>
                </a:ext>
              </a:extLst>
            </p:cNvPr>
            <p:cNvSpPr/>
            <p:nvPr/>
          </p:nvSpPr>
          <p:spPr>
            <a:xfrm rot="8105043">
              <a:off x="5010814" y="5253162"/>
              <a:ext cx="1169838" cy="17310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9" name="Rectangle 18">
              <a:extLst>
                <a:ext uri="{FF2B5EF4-FFF2-40B4-BE49-F238E27FC236}">
                  <a16:creationId xmlns:a16="http://schemas.microsoft.com/office/drawing/2014/main" id="{E6E756D2-9EE1-324D-B738-8E89261E74DB}"/>
                </a:ext>
              </a:extLst>
            </p:cNvPr>
            <p:cNvSpPr/>
            <p:nvPr/>
          </p:nvSpPr>
          <p:spPr>
            <a:xfrm rot="10262790">
              <a:off x="4060176" y="5716779"/>
              <a:ext cx="1169838" cy="17310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5389017"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List three things that happen during the menstrual cycle.</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#6</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13</a:t>
            </a:fld>
            <a:endParaRPr lang="en-GB"/>
          </a:p>
        </p:txBody>
      </p:sp>
      <p:grpSp>
        <p:nvGrpSpPr>
          <p:cNvPr id="10" name="Group 9">
            <a:extLst>
              <a:ext uri="{FF2B5EF4-FFF2-40B4-BE49-F238E27FC236}">
                <a16:creationId xmlns:a16="http://schemas.microsoft.com/office/drawing/2014/main" id="{EEF1DCDB-04A8-4104-95FF-04B29F0D2536}"/>
              </a:ext>
            </a:extLst>
          </p:cNvPr>
          <p:cNvGrpSpPr/>
          <p:nvPr/>
        </p:nvGrpSpPr>
        <p:grpSpPr>
          <a:xfrm>
            <a:off x="700862" y="3003339"/>
            <a:ext cx="7742260" cy="3149550"/>
            <a:chOff x="700862" y="3025823"/>
            <a:chExt cx="7742260" cy="3149550"/>
          </a:xfrm>
        </p:grpSpPr>
        <p:grpSp>
          <p:nvGrpSpPr>
            <p:cNvPr id="14" name="Group 13">
              <a:extLst>
                <a:ext uri="{FF2B5EF4-FFF2-40B4-BE49-F238E27FC236}">
                  <a16:creationId xmlns:a16="http://schemas.microsoft.com/office/drawing/2014/main" id="{24F280A1-AB38-4E13-83CC-B0E64A29ED67}"/>
                </a:ext>
              </a:extLst>
            </p:cNvPr>
            <p:cNvGrpSpPr/>
            <p:nvPr/>
          </p:nvGrpSpPr>
          <p:grpSpPr>
            <a:xfrm>
              <a:off x="700862" y="3025823"/>
              <a:ext cx="7742260" cy="3149550"/>
              <a:chOff x="700862" y="3070427"/>
              <a:chExt cx="7742260" cy="3149550"/>
            </a:xfrm>
          </p:grpSpPr>
          <p:sp>
            <p:nvSpPr>
              <p:cNvPr id="15" name="Rectangle">
                <a:extLst>
                  <a:ext uri="{FF2B5EF4-FFF2-40B4-BE49-F238E27FC236}">
                    <a16:creationId xmlns:a16="http://schemas.microsoft.com/office/drawing/2014/main" id="{6DB8796C-8CC4-4DA0-BB5E-32C98FA56730}"/>
                  </a:ext>
                </a:extLst>
              </p:cNvPr>
              <p:cNvSpPr/>
              <p:nvPr/>
            </p:nvSpPr>
            <p:spPr>
              <a:xfrm>
                <a:off x="700862" y="3070427"/>
                <a:ext cx="7742260" cy="3149550"/>
              </a:xfrm>
              <a:prstGeom prst="rect">
                <a:avLst/>
              </a:prstGeom>
              <a:solidFill>
                <a:schemeClr val="bg1"/>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6" name="TextBox 10">
                <a:extLst>
                  <a:ext uri="{FF2B5EF4-FFF2-40B4-BE49-F238E27FC236}">
                    <a16:creationId xmlns:a16="http://schemas.microsoft.com/office/drawing/2014/main" id="{A557D470-74CC-4FE2-9D05-41C4A8050968}"/>
                  </a:ext>
                </a:extLst>
              </p:cNvPr>
              <p:cNvSpPr txBox="1"/>
              <p:nvPr/>
            </p:nvSpPr>
            <p:spPr>
              <a:xfrm>
                <a:off x="990230" y="3250527"/>
                <a:ext cx="4546642" cy="2831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ea typeface="Galano Grotesque SemiBold"/>
                    <a:cs typeface="Galano Grotesque SemiBold"/>
                    <a:sym typeface="Galano Grotesque SemiBold"/>
                  </a:rPr>
                  <a:t>The lining of the uterus breaks down</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ea typeface="Galano Grotesque SemiBold"/>
                    <a:cs typeface="Galano Grotesque SemiBold"/>
                    <a:sym typeface="Galano Grotesque SemiBold"/>
                  </a:rPr>
                  <a:t>It leaves the body as menstrual fluid</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ea typeface="Galano Grotesque SemiBold"/>
                    <a:cs typeface="Galano Grotesque SemiBold"/>
                    <a:sym typeface="Galano Grotesque SemiBold"/>
                  </a:rPr>
                  <a:t>The lining of the uterus (endometrium) thickens</a:t>
                </a:r>
                <a:endParaRPr lang="en-GB" sz="1600" dirty="0">
                  <a:solidFill>
                    <a:schemeClr val="tx2"/>
                  </a:solidFill>
                  <a:latin typeface="+mn-lt"/>
                </a:endParaRP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rPr>
                  <a:t>An egg is released from the ovary (ovulation)</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rPr>
                  <a:t>It travels along the fallopian tube towards the uterus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rPr>
                  <a:t>The egg could be fertilised by a sperm</a:t>
                </a:r>
              </a:p>
              <a:p>
                <a:pPr algn="l">
                  <a:spcAft>
                    <a:spcPts val="600"/>
                  </a:spcAft>
                  <a:defRPr sz="2000">
                    <a:latin typeface="Galano Grotesque SemiBold"/>
                    <a:ea typeface="Galano Grotesque SemiBold"/>
                    <a:cs typeface="Galano Grotesque SemiBold"/>
                    <a:sym typeface="Galano Grotesque SemiBold"/>
                  </a:defRPr>
                </a:pPr>
                <a:endParaRPr lang="en-GB" sz="2000" dirty="0">
                  <a:solidFill>
                    <a:schemeClr val="tx2"/>
                  </a:solidFill>
                  <a:latin typeface="+mn-lt"/>
                </a:endParaRPr>
              </a:p>
            </p:txBody>
          </p:sp>
        </p:grpSp>
        <p:sp>
          <p:nvSpPr>
            <p:cNvPr id="4" name="TextBox 10">
              <a:extLst>
                <a:ext uri="{FF2B5EF4-FFF2-40B4-BE49-F238E27FC236}">
                  <a16:creationId xmlns:a16="http://schemas.microsoft.com/office/drawing/2014/main" id="{71052256-593E-4365-991F-BA3841A5F381}"/>
                </a:ext>
              </a:extLst>
            </p:cNvPr>
            <p:cNvSpPr txBox="1"/>
            <p:nvPr/>
          </p:nvSpPr>
          <p:spPr>
            <a:xfrm>
              <a:off x="5760798" y="3205923"/>
              <a:ext cx="2484213" cy="2600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ea typeface="Galano Grotesque SemiBold"/>
                  <a:cs typeface="Galano Grotesque SemiBold"/>
                  <a:sym typeface="Galano Grotesque SemiBold"/>
                </a:rPr>
                <a:t>The fertilised egg could implant in the wall of the uterus starting a pregnancy</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ea typeface="Galano Grotesque SemiBold"/>
                  <a:cs typeface="Galano Grotesque SemiBold"/>
                  <a:sym typeface="Galano Grotesque SemiBold"/>
                </a:rPr>
                <a:t>Vaginal discharge increases</a:t>
              </a:r>
              <a:endParaRPr lang="en-GB" sz="1600" dirty="0">
                <a:solidFill>
                  <a:schemeClr val="tx2"/>
                </a:solidFill>
                <a:latin typeface="+mn-lt"/>
              </a:endParaRP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600" dirty="0">
                  <a:solidFill>
                    <a:schemeClr val="tx2"/>
                  </a:solidFill>
                  <a:latin typeface="+mn-lt"/>
                </a:rPr>
                <a:t>Females may experience PMS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endParaRPr lang="en-GB" sz="2000" dirty="0">
                <a:solidFill>
                  <a:schemeClr val="tx2"/>
                </a:solidFill>
                <a:latin typeface="+mn-lt"/>
              </a:endParaRPr>
            </a:p>
          </p:txBody>
        </p:sp>
      </p:grpSp>
    </p:spTree>
    <p:extLst>
      <p:ext uri="{BB962C8B-B14F-4D97-AF65-F5344CB8AC3E}">
        <p14:creationId xmlns:p14="http://schemas.microsoft.com/office/powerpoint/2010/main" val="28971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B850-539D-4BF2-8EF7-8584137A6482}"/>
              </a:ext>
            </a:extLst>
          </p:cNvPr>
          <p:cNvSpPr>
            <a:spLocks noGrp="1"/>
          </p:cNvSpPr>
          <p:nvPr>
            <p:ph type="title"/>
          </p:nvPr>
        </p:nvSpPr>
        <p:spPr/>
        <p:txBody>
          <a:bodyPr/>
          <a:lstStyle/>
          <a:p>
            <a:r>
              <a:rPr lang="en-GB" dirty="0"/>
              <a:t>HOW DID YOU DO?</a:t>
            </a:r>
          </a:p>
        </p:txBody>
      </p:sp>
      <p:sp>
        <p:nvSpPr>
          <p:cNvPr id="3" name="Text Placeholder 2">
            <a:extLst>
              <a:ext uri="{FF2B5EF4-FFF2-40B4-BE49-F238E27FC236}">
                <a16:creationId xmlns:a16="http://schemas.microsoft.com/office/drawing/2014/main" id="{AEEB59D1-B84E-40FE-A5E3-5CE9A4DF8159}"/>
              </a:ext>
            </a:extLst>
          </p:cNvPr>
          <p:cNvSpPr>
            <a:spLocks noGrp="1"/>
          </p:cNvSpPr>
          <p:nvPr>
            <p:ph type="body" sz="quarter" idx="10"/>
          </p:nvPr>
        </p:nvSpPr>
        <p:spPr/>
        <p:txBody>
          <a:bodyPr/>
          <a:lstStyle/>
          <a:p>
            <a:r>
              <a:rPr lang="en-GB" dirty="0"/>
              <a:t>Add up your points out of 18 to see how you did.</a:t>
            </a:r>
          </a:p>
          <a:p>
            <a:endParaRPr lang="en-GB" dirty="0"/>
          </a:p>
        </p:txBody>
      </p:sp>
      <p:sp>
        <p:nvSpPr>
          <p:cNvPr id="4" name="Slide Number Placeholder 3">
            <a:extLst>
              <a:ext uri="{FF2B5EF4-FFF2-40B4-BE49-F238E27FC236}">
                <a16:creationId xmlns:a16="http://schemas.microsoft.com/office/drawing/2014/main" id="{EEE38A65-6EE9-4D6A-8489-E67C73F54244}"/>
              </a:ext>
            </a:extLst>
          </p:cNvPr>
          <p:cNvSpPr>
            <a:spLocks noGrp="1"/>
          </p:cNvSpPr>
          <p:nvPr>
            <p:ph type="sldNum" sz="quarter" idx="4"/>
          </p:nvPr>
        </p:nvSpPr>
        <p:spPr/>
        <p:txBody>
          <a:bodyPr/>
          <a:lstStyle/>
          <a:p>
            <a:fld id="{63F7E935-997C-4AB2-AAF8-EEF37886DB40}" type="slidenum">
              <a:rPr lang="en-GB" smtClean="0"/>
              <a:pPr/>
              <a:t>14</a:t>
            </a:fld>
            <a:endParaRPr lang="en-GB"/>
          </a:p>
        </p:txBody>
      </p:sp>
      <p:sp>
        <p:nvSpPr>
          <p:cNvPr id="5" name="Text Placeholder 2">
            <a:extLst>
              <a:ext uri="{FF2B5EF4-FFF2-40B4-BE49-F238E27FC236}">
                <a16:creationId xmlns:a16="http://schemas.microsoft.com/office/drawing/2014/main" id="{156C2385-A6DE-4161-844D-55E469C40E07}"/>
              </a:ext>
            </a:extLst>
          </p:cNvPr>
          <p:cNvSpPr txBox="1">
            <a:spLocks/>
          </p:cNvSpPr>
          <p:nvPr/>
        </p:nvSpPr>
        <p:spPr>
          <a:xfrm>
            <a:off x="1959429" y="2232561"/>
            <a:ext cx="6828311" cy="4310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spcBef>
                <a:spcPts val="0"/>
              </a:spcBef>
              <a:spcAft>
                <a:spcPts val="1200"/>
              </a:spcAft>
            </a:pPr>
            <a:r>
              <a:rPr lang="en-GB" sz="1600" b="1" dirty="0">
                <a:solidFill>
                  <a:schemeClr val="tx2"/>
                </a:solidFill>
                <a:latin typeface="+mn-lt"/>
              </a:rPr>
              <a:t>16+ Puberty Pros </a:t>
            </a:r>
            <a:br>
              <a:rPr lang="en-GB" sz="1600" b="1" dirty="0">
                <a:latin typeface="+mn-lt"/>
              </a:rPr>
            </a:br>
            <a:r>
              <a:rPr lang="en-GB" sz="1600" dirty="0">
                <a:latin typeface="+mn-lt"/>
              </a:rPr>
              <a:t>There’s not much about puberty you don’t know. Great job!</a:t>
            </a:r>
          </a:p>
          <a:p>
            <a:pPr algn="l" hangingPunct="1">
              <a:spcBef>
                <a:spcPts val="0"/>
              </a:spcBef>
              <a:spcAft>
                <a:spcPts val="1200"/>
              </a:spcAft>
            </a:pPr>
            <a:r>
              <a:rPr lang="en-GB" sz="1600" b="1" dirty="0">
                <a:solidFill>
                  <a:schemeClr val="tx2"/>
                </a:solidFill>
                <a:latin typeface="+mn-lt"/>
              </a:rPr>
              <a:t>13 – 15 Feeling Confident </a:t>
            </a:r>
            <a:br>
              <a:rPr lang="en-GB" sz="1600" b="1" dirty="0">
                <a:latin typeface="+mn-lt"/>
              </a:rPr>
            </a:br>
            <a:r>
              <a:rPr lang="en-GB" sz="1600" dirty="0">
                <a:latin typeface="+mn-lt"/>
              </a:rPr>
              <a:t>You’ve got a great understanding of most of the changes and just need to brush up on a few facts.</a:t>
            </a:r>
          </a:p>
          <a:p>
            <a:pPr algn="l" hangingPunct="1">
              <a:spcBef>
                <a:spcPts val="0"/>
              </a:spcBef>
              <a:spcAft>
                <a:spcPts val="1200"/>
              </a:spcAft>
            </a:pPr>
            <a:r>
              <a:rPr lang="en-GB" sz="1600" b="1" dirty="0">
                <a:solidFill>
                  <a:schemeClr val="tx2"/>
                </a:solidFill>
                <a:latin typeface="+mn-lt"/>
              </a:rPr>
              <a:t>10 – 12 Good Grasp </a:t>
            </a:r>
            <a:br>
              <a:rPr lang="en-GB" sz="1600" b="1" dirty="0">
                <a:latin typeface="+mn-lt"/>
              </a:rPr>
            </a:br>
            <a:r>
              <a:rPr lang="en-GB" sz="1600" dirty="0">
                <a:latin typeface="+mn-lt"/>
              </a:rPr>
              <a:t>You’ve got a good understanding of the changes at puberty.</a:t>
            </a:r>
          </a:p>
          <a:p>
            <a:pPr algn="l" hangingPunct="1">
              <a:spcBef>
                <a:spcPts val="0"/>
              </a:spcBef>
              <a:spcAft>
                <a:spcPts val="1200"/>
              </a:spcAft>
            </a:pPr>
            <a:r>
              <a:rPr lang="en-GB" sz="1600" b="1" dirty="0">
                <a:solidFill>
                  <a:schemeClr val="tx2"/>
                </a:solidFill>
                <a:latin typeface="+mn-lt"/>
              </a:rPr>
              <a:t>6 – 9 Not So Sure </a:t>
            </a:r>
            <a:br>
              <a:rPr lang="en-GB" sz="1600" b="1" dirty="0">
                <a:latin typeface="+mn-lt"/>
              </a:rPr>
            </a:br>
            <a:r>
              <a:rPr lang="en-GB" sz="1600" dirty="0">
                <a:latin typeface="+mn-lt"/>
              </a:rPr>
              <a:t>You know the basics, but there’s still lots to learn. Remind yourself of the essential facts.</a:t>
            </a:r>
          </a:p>
          <a:p>
            <a:pPr algn="l" hangingPunct="1">
              <a:spcBef>
                <a:spcPts val="0"/>
              </a:spcBef>
              <a:spcAft>
                <a:spcPts val="1200"/>
              </a:spcAft>
            </a:pPr>
            <a:r>
              <a:rPr lang="en-GB" sz="1600" b="1" dirty="0">
                <a:solidFill>
                  <a:schemeClr val="tx2"/>
                </a:solidFill>
                <a:latin typeface="+mn-lt"/>
              </a:rPr>
              <a:t>0 – 5 Do Your Homework! </a:t>
            </a:r>
            <a:br>
              <a:rPr lang="en-GB" sz="1600" b="1" dirty="0">
                <a:latin typeface="+mn-lt"/>
              </a:rPr>
            </a:br>
            <a:r>
              <a:rPr lang="en-GB" sz="1600" dirty="0">
                <a:latin typeface="+mn-lt"/>
              </a:rPr>
              <a:t>It’s important to be prepared for puberty. Take some time to learn what you need to know.</a:t>
            </a:r>
          </a:p>
        </p:txBody>
      </p:sp>
      <p:grpSp>
        <p:nvGrpSpPr>
          <p:cNvPr id="21" name="Group 20">
            <a:extLst>
              <a:ext uri="{FF2B5EF4-FFF2-40B4-BE49-F238E27FC236}">
                <a16:creationId xmlns:a16="http://schemas.microsoft.com/office/drawing/2014/main" id="{6AB129BE-DBF6-42EB-9190-4751FAB67DAB}"/>
              </a:ext>
            </a:extLst>
          </p:cNvPr>
          <p:cNvGrpSpPr/>
          <p:nvPr/>
        </p:nvGrpSpPr>
        <p:grpSpPr>
          <a:xfrm>
            <a:off x="776956" y="2110452"/>
            <a:ext cx="728241" cy="3916940"/>
            <a:chOff x="1076995" y="2162901"/>
            <a:chExt cx="728241" cy="3916940"/>
          </a:xfrm>
        </p:grpSpPr>
        <p:pic>
          <p:nvPicPr>
            <p:cNvPr id="16" name="Picture 15">
              <a:extLst>
                <a:ext uri="{FF2B5EF4-FFF2-40B4-BE49-F238E27FC236}">
                  <a16:creationId xmlns:a16="http://schemas.microsoft.com/office/drawing/2014/main" id="{DBA7369E-4978-48D2-9150-0A992EBF5F93}"/>
                </a:ext>
              </a:extLst>
            </p:cNvPr>
            <p:cNvPicPr>
              <a:picLocks noChangeAspect="1"/>
            </p:cNvPicPr>
            <p:nvPr/>
          </p:nvPicPr>
          <p:blipFill>
            <a:blip r:embed="rId2"/>
            <a:stretch>
              <a:fillRect/>
            </a:stretch>
          </p:blipFill>
          <p:spPr>
            <a:xfrm>
              <a:off x="1076996" y="2162901"/>
              <a:ext cx="728240" cy="655416"/>
            </a:xfrm>
            <a:prstGeom prst="rect">
              <a:avLst/>
            </a:prstGeom>
          </p:spPr>
        </p:pic>
        <p:pic>
          <p:nvPicPr>
            <p:cNvPr id="17" name="Picture 16">
              <a:extLst>
                <a:ext uri="{FF2B5EF4-FFF2-40B4-BE49-F238E27FC236}">
                  <a16:creationId xmlns:a16="http://schemas.microsoft.com/office/drawing/2014/main" id="{72CE1CD1-765A-42D8-986D-C80A6A4348EB}"/>
                </a:ext>
              </a:extLst>
            </p:cNvPr>
            <p:cNvPicPr>
              <a:picLocks noChangeAspect="1"/>
            </p:cNvPicPr>
            <p:nvPr/>
          </p:nvPicPr>
          <p:blipFill>
            <a:blip r:embed="rId3"/>
            <a:stretch>
              <a:fillRect/>
            </a:stretch>
          </p:blipFill>
          <p:spPr>
            <a:xfrm>
              <a:off x="1076997" y="2967661"/>
              <a:ext cx="728239" cy="655415"/>
            </a:xfrm>
            <a:prstGeom prst="rect">
              <a:avLst/>
            </a:prstGeom>
          </p:spPr>
        </p:pic>
        <p:pic>
          <p:nvPicPr>
            <p:cNvPr id="18" name="Picture 17">
              <a:extLst>
                <a:ext uri="{FF2B5EF4-FFF2-40B4-BE49-F238E27FC236}">
                  <a16:creationId xmlns:a16="http://schemas.microsoft.com/office/drawing/2014/main" id="{DA22BB25-3E9F-40D2-8882-0099EF5A6C78}"/>
                </a:ext>
              </a:extLst>
            </p:cNvPr>
            <p:cNvPicPr>
              <a:picLocks noChangeAspect="1"/>
            </p:cNvPicPr>
            <p:nvPr/>
          </p:nvPicPr>
          <p:blipFill>
            <a:blip r:embed="rId4"/>
            <a:stretch>
              <a:fillRect/>
            </a:stretch>
          </p:blipFill>
          <p:spPr>
            <a:xfrm>
              <a:off x="1076996" y="3808915"/>
              <a:ext cx="725023" cy="652521"/>
            </a:xfrm>
            <a:prstGeom prst="rect">
              <a:avLst/>
            </a:prstGeom>
          </p:spPr>
        </p:pic>
        <p:pic>
          <p:nvPicPr>
            <p:cNvPr id="19" name="Picture 18">
              <a:extLst>
                <a:ext uri="{FF2B5EF4-FFF2-40B4-BE49-F238E27FC236}">
                  <a16:creationId xmlns:a16="http://schemas.microsoft.com/office/drawing/2014/main" id="{7AA8E2AE-4000-40CA-A6B0-29255AA2A342}"/>
                </a:ext>
              </a:extLst>
            </p:cNvPr>
            <p:cNvPicPr>
              <a:picLocks noChangeAspect="1"/>
            </p:cNvPicPr>
            <p:nvPr/>
          </p:nvPicPr>
          <p:blipFill>
            <a:blip r:embed="rId5"/>
            <a:stretch>
              <a:fillRect/>
            </a:stretch>
          </p:blipFill>
          <p:spPr>
            <a:xfrm>
              <a:off x="1076995" y="4633315"/>
              <a:ext cx="725023" cy="652521"/>
            </a:xfrm>
            <a:prstGeom prst="rect">
              <a:avLst/>
            </a:prstGeom>
          </p:spPr>
        </p:pic>
        <p:pic>
          <p:nvPicPr>
            <p:cNvPr id="20" name="Picture 19">
              <a:extLst>
                <a:ext uri="{FF2B5EF4-FFF2-40B4-BE49-F238E27FC236}">
                  <a16:creationId xmlns:a16="http://schemas.microsoft.com/office/drawing/2014/main" id="{841BF1B3-422C-4049-A479-D0856CB5C79A}"/>
                </a:ext>
              </a:extLst>
            </p:cNvPr>
            <p:cNvPicPr>
              <a:picLocks noChangeAspect="1"/>
            </p:cNvPicPr>
            <p:nvPr/>
          </p:nvPicPr>
          <p:blipFill>
            <a:blip r:embed="rId6"/>
            <a:stretch>
              <a:fillRect/>
            </a:stretch>
          </p:blipFill>
          <p:spPr>
            <a:xfrm>
              <a:off x="1076995" y="5427320"/>
              <a:ext cx="725024" cy="652521"/>
            </a:xfrm>
            <a:prstGeom prst="rect">
              <a:avLst/>
            </a:prstGeom>
          </p:spPr>
        </p:pic>
      </p:grpSp>
    </p:spTree>
    <p:extLst>
      <p:ext uri="{BB962C8B-B14F-4D97-AF65-F5344CB8AC3E}">
        <p14:creationId xmlns:p14="http://schemas.microsoft.com/office/powerpoint/2010/main" val="29660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CE22-2E78-4423-8FBB-26BD7B67A0C4}"/>
              </a:ext>
            </a:extLst>
          </p:cNvPr>
          <p:cNvSpPr>
            <a:spLocks noGrp="1"/>
          </p:cNvSpPr>
          <p:nvPr>
            <p:ph type="title"/>
          </p:nvPr>
        </p:nvSpPr>
        <p:spPr/>
        <p:txBody>
          <a:bodyPr>
            <a:normAutofit/>
          </a:bodyPr>
          <a:lstStyle/>
          <a:p>
            <a:r>
              <a:rPr lang="en-GB" dirty="0"/>
              <a:t>WHERE TO FIND OUT MORE</a:t>
            </a:r>
          </a:p>
        </p:txBody>
      </p:sp>
      <p:sp>
        <p:nvSpPr>
          <p:cNvPr id="3" name="Text Placeholder 2">
            <a:extLst>
              <a:ext uri="{FF2B5EF4-FFF2-40B4-BE49-F238E27FC236}">
                <a16:creationId xmlns:a16="http://schemas.microsoft.com/office/drawing/2014/main" id="{12E9C4C3-99B2-409B-80F7-39DD95328B08}"/>
              </a:ext>
            </a:extLst>
          </p:cNvPr>
          <p:cNvSpPr>
            <a:spLocks noGrp="1"/>
          </p:cNvSpPr>
          <p:nvPr>
            <p:ph type="body" sz="quarter" idx="10"/>
          </p:nvPr>
        </p:nvSpPr>
        <p:spPr>
          <a:xfrm>
            <a:off x="457199" y="1605898"/>
            <a:ext cx="8229600" cy="1148443"/>
          </a:xfrm>
        </p:spPr>
        <p:txBody>
          <a:bodyPr>
            <a:normAutofit/>
          </a:bodyPr>
          <a:lstStyle/>
          <a:p>
            <a:r>
              <a:rPr lang="en-GB" dirty="0"/>
              <a:t>There are plenty of ways you can find out more and get answers to any questions you might have. Speak to a trusted adult or teacher, or visit one </a:t>
            </a:r>
            <a:br>
              <a:rPr lang="en-GB" dirty="0"/>
            </a:br>
            <a:r>
              <a:rPr lang="en-GB" dirty="0"/>
              <a:t>of these websites for further support.</a:t>
            </a:r>
          </a:p>
          <a:p>
            <a:endParaRPr lang="en-GB" dirty="0"/>
          </a:p>
        </p:txBody>
      </p:sp>
      <p:sp>
        <p:nvSpPr>
          <p:cNvPr id="4" name="Slide Number Placeholder 3">
            <a:extLst>
              <a:ext uri="{FF2B5EF4-FFF2-40B4-BE49-F238E27FC236}">
                <a16:creationId xmlns:a16="http://schemas.microsoft.com/office/drawing/2014/main" id="{2AE0E2B2-ACC2-4B7A-A745-D5F69648BAFC}"/>
              </a:ext>
            </a:extLst>
          </p:cNvPr>
          <p:cNvSpPr>
            <a:spLocks noGrp="1"/>
          </p:cNvSpPr>
          <p:nvPr>
            <p:ph type="sldNum" sz="quarter" idx="4"/>
          </p:nvPr>
        </p:nvSpPr>
        <p:spPr/>
        <p:txBody>
          <a:bodyPr/>
          <a:lstStyle/>
          <a:p>
            <a:fld id="{63F7E935-997C-4AB2-AAF8-EEF37886DB40}" type="slidenum">
              <a:rPr lang="en-GB" smtClean="0"/>
              <a:pPr/>
              <a:t>15</a:t>
            </a:fld>
            <a:endParaRPr lang="en-GB"/>
          </a:p>
        </p:txBody>
      </p:sp>
      <p:grpSp>
        <p:nvGrpSpPr>
          <p:cNvPr id="34" name="Group 33">
            <a:extLst>
              <a:ext uri="{FF2B5EF4-FFF2-40B4-BE49-F238E27FC236}">
                <a16:creationId xmlns:a16="http://schemas.microsoft.com/office/drawing/2014/main" id="{D91A5065-A055-4D1B-B6D7-4009973B0921}"/>
              </a:ext>
            </a:extLst>
          </p:cNvPr>
          <p:cNvGrpSpPr/>
          <p:nvPr/>
        </p:nvGrpSpPr>
        <p:grpSpPr>
          <a:xfrm>
            <a:off x="5584468" y="2925670"/>
            <a:ext cx="3338752" cy="2667036"/>
            <a:chOff x="5584468" y="2925670"/>
            <a:chExt cx="3338752" cy="2667036"/>
          </a:xfrm>
        </p:grpSpPr>
        <p:grpSp>
          <p:nvGrpSpPr>
            <p:cNvPr id="15" name="Group 14">
              <a:extLst>
                <a:ext uri="{FF2B5EF4-FFF2-40B4-BE49-F238E27FC236}">
                  <a16:creationId xmlns:a16="http://schemas.microsoft.com/office/drawing/2014/main" id="{617153AD-D0E2-4269-9110-BC68C802C32D}"/>
                </a:ext>
              </a:extLst>
            </p:cNvPr>
            <p:cNvGrpSpPr/>
            <p:nvPr/>
          </p:nvGrpSpPr>
          <p:grpSpPr>
            <a:xfrm>
              <a:off x="5584468" y="2925670"/>
              <a:ext cx="3338752" cy="2326432"/>
              <a:chOff x="5584468" y="2925670"/>
              <a:chExt cx="3338752" cy="2326432"/>
            </a:xfrm>
          </p:grpSpPr>
          <p:pic>
            <p:nvPicPr>
              <p:cNvPr id="7" name="Picture 6">
                <a:extLst>
                  <a:ext uri="{FF2B5EF4-FFF2-40B4-BE49-F238E27FC236}">
                    <a16:creationId xmlns:a16="http://schemas.microsoft.com/office/drawing/2014/main" id="{8B216375-AD57-41D4-B78E-6FC1AE73B0D5}"/>
                  </a:ext>
                </a:extLst>
              </p:cNvPr>
              <p:cNvPicPr>
                <a:picLocks noChangeAspect="1"/>
              </p:cNvPicPr>
              <p:nvPr/>
            </p:nvPicPr>
            <p:blipFill rotWithShape="1">
              <a:blip r:embed="rId2"/>
              <a:srcRect l="7432" t="14183" r="62312" b="5877"/>
              <a:stretch/>
            </p:blipFill>
            <p:spPr>
              <a:xfrm>
                <a:off x="5812350" y="3024527"/>
                <a:ext cx="2874449" cy="2122229"/>
              </a:xfrm>
              <a:prstGeom prst="rect">
                <a:avLst/>
              </a:prstGeom>
            </p:spPr>
          </p:pic>
          <p:sp>
            <p:nvSpPr>
              <p:cNvPr id="8" name="Rectangle 7">
                <a:extLst>
                  <a:ext uri="{FF2B5EF4-FFF2-40B4-BE49-F238E27FC236}">
                    <a16:creationId xmlns:a16="http://schemas.microsoft.com/office/drawing/2014/main" id="{0AB0176F-DF60-41E2-817A-10C7C1FF39A9}"/>
                  </a:ext>
                </a:extLst>
              </p:cNvPr>
              <p:cNvSpPr/>
              <p:nvPr/>
            </p:nvSpPr>
            <p:spPr>
              <a:xfrm>
                <a:off x="6052014" y="3429000"/>
                <a:ext cx="1396351" cy="228600"/>
              </a:xfrm>
              <a:prstGeom prst="rect">
                <a:avLst/>
              </a:prstGeom>
              <a:solidFill>
                <a:srgbClr val="FFEB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pic>
            <p:nvPicPr>
              <p:cNvPr id="30" name="Picture 2" descr="The World's Leading Mobile 3D Design App for iPad | Shapr3D">
                <a:extLst>
                  <a:ext uri="{FF2B5EF4-FFF2-40B4-BE49-F238E27FC236}">
                    <a16:creationId xmlns:a16="http://schemas.microsoft.com/office/drawing/2014/main" id="{4936E0FD-1904-4592-94CB-1B289DB61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468" y="2925670"/>
                <a:ext cx="3338752" cy="232643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amaritans.org">
              <a:extLst>
                <a:ext uri="{FF2B5EF4-FFF2-40B4-BE49-F238E27FC236}">
                  <a16:creationId xmlns:a16="http://schemas.microsoft.com/office/drawing/2014/main" id="{06211849-3B0D-4617-B4EE-1393A1E9E533}"/>
                </a:ext>
              </a:extLst>
            </p:cNvPr>
            <p:cNvSpPr txBox="1"/>
            <p:nvPr/>
          </p:nvSpPr>
          <p:spPr>
            <a:xfrm>
              <a:off x="6939526" y="5254156"/>
              <a:ext cx="69666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4"/>
                </a:defRPr>
              </a:lvl1pPr>
            </a:lstStyle>
            <a:p>
              <a:r>
                <a:rPr lang="en-GB" sz="1600" dirty="0">
                  <a:latin typeface="+mn-lt"/>
                  <a:hlinkClick r:id="rId5"/>
                </a:rPr>
                <a:t>nhs.uk</a:t>
              </a:r>
              <a:endParaRPr sz="1600" dirty="0">
                <a:latin typeface="+mn-lt"/>
                <a:hlinkClick r:id="rId5"/>
              </a:endParaRPr>
            </a:p>
          </p:txBody>
        </p:sp>
      </p:grpSp>
      <p:grpSp>
        <p:nvGrpSpPr>
          <p:cNvPr id="23" name="Group 22">
            <a:extLst>
              <a:ext uri="{FF2B5EF4-FFF2-40B4-BE49-F238E27FC236}">
                <a16:creationId xmlns:a16="http://schemas.microsoft.com/office/drawing/2014/main" id="{B6ED3010-5887-AC41-97AA-6C5E380CCD51}"/>
              </a:ext>
            </a:extLst>
          </p:cNvPr>
          <p:cNvGrpSpPr>
            <a:grpSpLocks noChangeAspect="1"/>
          </p:cNvGrpSpPr>
          <p:nvPr/>
        </p:nvGrpSpPr>
        <p:grpSpPr>
          <a:xfrm>
            <a:off x="429640" y="2908386"/>
            <a:ext cx="3410597" cy="2376493"/>
            <a:chOff x="535674" y="3045733"/>
            <a:chExt cx="2732438" cy="1903954"/>
          </a:xfrm>
        </p:grpSpPr>
        <p:pic>
          <p:nvPicPr>
            <p:cNvPr id="27" name="Screenshot 2020-06-04 at 10.16.53.png" descr="Screenshot 2020-06-04 at 10.16.53.png">
              <a:extLst>
                <a:ext uri="{FF2B5EF4-FFF2-40B4-BE49-F238E27FC236}">
                  <a16:creationId xmlns:a16="http://schemas.microsoft.com/office/drawing/2014/main" id="{FED750C7-2BF8-DE49-B33D-F8806EC7193F}"/>
                </a:ext>
              </a:extLst>
            </p:cNvPr>
            <p:cNvPicPr>
              <a:picLocks noChangeAspect="1"/>
            </p:cNvPicPr>
            <p:nvPr/>
          </p:nvPicPr>
          <p:blipFill rotWithShape="1">
            <a:blip r:embed="rId6"/>
            <a:srcRect b="7450"/>
            <a:stretch/>
          </p:blipFill>
          <p:spPr>
            <a:xfrm>
              <a:off x="727976" y="3115712"/>
              <a:ext cx="2373061" cy="1766858"/>
            </a:xfrm>
            <a:prstGeom prst="rect">
              <a:avLst/>
            </a:prstGeom>
            <a:ln w="12700">
              <a:miter lim="400000"/>
            </a:ln>
          </p:spPr>
        </p:pic>
        <p:pic>
          <p:nvPicPr>
            <p:cNvPr id="28" name="Picture 2" descr="The World's Leading Mobile 3D Design App for iPad | Shapr3D">
              <a:extLst>
                <a:ext uri="{FF2B5EF4-FFF2-40B4-BE49-F238E27FC236}">
                  <a16:creationId xmlns:a16="http://schemas.microsoft.com/office/drawing/2014/main" id="{40745DA5-45FF-0545-8E01-4928A9010D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674" y="3045733"/>
              <a:ext cx="2732438" cy="1903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B4BDB4A0-8635-0041-A18D-5769800D480A}"/>
              </a:ext>
            </a:extLst>
          </p:cNvPr>
          <p:cNvGrpSpPr>
            <a:grpSpLocks noChangeAspect="1"/>
          </p:cNvGrpSpPr>
          <p:nvPr/>
        </p:nvGrpSpPr>
        <p:grpSpPr>
          <a:xfrm>
            <a:off x="2891488" y="3338657"/>
            <a:ext cx="3348487" cy="2333215"/>
            <a:chOff x="2502951" y="3376602"/>
            <a:chExt cx="2538710" cy="1768965"/>
          </a:xfrm>
        </p:grpSpPr>
        <p:pic>
          <p:nvPicPr>
            <p:cNvPr id="31" name="Screenshot 2020-06-04 at 10.16.35.png" descr="Screenshot 2020-06-04 at 10.16.35.png">
              <a:extLst>
                <a:ext uri="{FF2B5EF4-FFF2-40B4-BE49-F238E27FC236}">
                  <a16:creationId xmlns:a16="http://schemas.microsoft.com/office/drawing/2014/main" id="{5FD5A2CA-F501-104A-9DD2-63C7A3BBA842}"/>
                </a:ext>
              </a:extLst>
            </p:cNvPr>
            <p:cNvPicPr>
              <a:picLocks noChangeAspect="1"/>
            </p:cNvPicPr>
            <p:nvPr/>
          </p:nvPicPr>
          <p:blipFill>
            <a:blip r:embed="rId8"/>
            <a:stretch>
              <a:fillRect/>
            </a:stretch>
          </p:blipFill>
          <p:spPr>
            <a:xfrm>
              <a:off x="2686726" y="3429000"/>
              <a:ext cx="2173789" cy="1681655"/>
            </a:xfrm>
            <a:prstGeom prst="rect">
              <a:avLst/>
            </a:prstGeom>
            <a:ln w="12700">
              <a:miter lim="400000"/>
            </a:ln>
          </p:spPr>
        </p:pic>
        <p:pic>
          <p:nvPicPr>
            <p:cNvPr id="32" name="Picture 2" descr="The World's Leading Mobile 3D Design App for iPad | Shapr3D">
              <a:extLst>
                <a:ext uri="{FF2B5EF4-FFF2-40B4-BE49-F238E27FC236}">
                  <a16:creationId xmlns:a16="http://schemas.microsoft.com/office/drawing/2014/main" id="{7876B042-D00F-5C41-B8C0-8B81CB1B26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2951" y="3376602"/>
              <a:ext cx="2538710" cy="17689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always.co.uk">
            <a:extLst>
              <a:ext uri="{FF2B5EF4-FFF2-40B4-BE49-F238E27FC236}">
                <a16:creationId xmlns:a16="http://schemas.microsoft.com/office/drawing/2014/main" id="{3454C626-C2EC-344A-96A5-0A81480D8BBE}"/>
              </a:ext>
            </a:extLst>
          </p:cNvPr>
          <p:cNvSpPr txBox="1"/>
          <p:nvPr/>
        </p:nvSpPr>
        <p:spPr>
          <a:xfrm>
            <a:off x="1529174" y="5277674"/>
            <a:ext cx="1362314"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9"/>
              </a:defRPr>
            </a:lvl1pPr>
          </a:lstStyle>
          <a:p>
            <a:r>
              <a:rPr sz="1600" dirty="0">
                <a:latin typeface="+mn-lt"/>
                <a:hlinkClick r:id="rId10"/>
              </a:rPr>
              <a:t>always.co.uk</a:t>
            </a:r>
          </a:p>
        </p:txBody>
      </p:sp>
      <p:sp>
        <p:nvSpPr>
          <p:cNvPr id="35" name="tampax.co.uk">
            <a:extLst>
              <a:ext uri="{FF2B5EF4-FFF2-40B4-BE49-F238E27FC236}">
                <a16:creationId xmlns:a16="http://schemas.microsoft.com/office/drawing/2014/main" id="{E0F34027-C419-CC46-BD63-FAD61515DCB2}"/>
              </a:ext>
            </a:extLst>
          </p:cNvPr>
          <p:cNvSpPr txBox="1"/>
          <p:nvPr/>
        </p:nvSpPr>
        <p:spPr>
          <a:xfrm>
            <a:off x="3908822" y="5694935"/>
            <a:ext cx="1313817"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11"/>
              </a:defRPr>
            </a:lvl1pPr>
          </a:lstStyle>
          <a:p>
            <a:r>
              <a:rPr sz="1600" dirty="0">
                <a:latin typeface="+mn-lt"/>
                <a:hlinkClick r:id="rId12"/>
              </a:rPr>
              <a:t>tampax.co.uk</a:t>
            </a:r>
          </a:p>
        </p:txBody>
      </p:sp>
    </p:spTree>
    <p:extLst>
      <p:ext uri="{BB962C8B-B14F-4D97-AF65-F5344CB8AC3E}">
        <p14:creationId xmlns:p14="http://schemas.microsoft.com/office/powerpoint/2010/main" val="39885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FERTILITY AND </a:t>
            </a:r>
            <a:br>
              <a:rPr lang="en-GB" dirty="0"/>
            </a:br>
            <a:r>
              <a:rPr lang="en-GB" dirty="0"/>
              <a:t>MAKING BABIES</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16</a:t>
            </a:fld>
            <a:endParaRPr lang="en-GB"/>
          </a:p>
        </p:txBody>
      </p:sp>
    </p:spTree>
    <p:extLst>
      <p:ext uri="{BB962C8B-B14F-4D97-AF65-F5344CB8AC3E}">
        <p14:creationId xmlns:p14="http://schemas.microsoft.com/office/powerpoint/2010/main" val="1700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81F7-413A-4491-BB37-981DE116A1A9}"/>
              </a:ext>
            </a:extLst>
          </p:cNvPr>
          <p:cNvSpPr>
            <a:spLocks noGrp="1"/>
          </p:cNvSpPr>
          <p:nvPr>
            <p:ph type="title"/>
          </p:nvPr>
        </p:nvSpPr>
        <p:spPr/>
        <p:txBody>
          <a:bodyPr>
            <a:normAutofit/>
          </a:bodyPr>
          <a:lstStyle/>
          <a:p>
            <a:r>
              <a:rPr lang="en-GB" dirty="0"/>
              <a:t>HOW ARE BABIES MADE?</a:t>
            </a:r>
          </a:p>
        </p:txBody>
      </p:sp>
      <p:sp>
        <p:nvSpPr>
          <p:cNvPr id="358" name="BOYS’ GENITALS"/>
          <p:cNvSpPr txBox="1"/>
          <p:nvPr/>
        </p:nvSpPr>
        <p:spPr>
          <a:xfrm>
            <a:off x="4525801" y="862327"/>
            <a:ext cx="9239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002ABB"/>
                </a:solidFill>
                <a:latin typeface="Galano Grotesque SemiBold"/>
                <a:ea typeface="Galano Grotesque SemiBold"/>
                <a:cs typeface="Galano Grotesque SemiBold"/>
                <a:sym typeface="Galano Grotesque SemiBold"/>
              </a:defRPr>
            </a:lvl1pPr>
          </a:lstStyle>
          <a:p>
            <a:endParaRPr dirty="0"/>
          </a:p>
        </p:txBody>
      </p:sp>
      <p:sp>
        <p:nvSpPr>
          <p:cNvPr id="3" name="Text Placeholder 2">
            <a:extLst>
              <a:ext uri="{FF2B5EF4-FFF2-40B4-BE49-F238E27FC236}">
                <a16:creationId xmlns:a16="http://schemas.microsoft.com/office/drawing/2014/main" id="{B9E708F5-0571-4A60-A043-C23393819F68}"/>
              </a:ext>
            </a:extLst>
          </p:cNvPr>
          <p:cNvSpPr>
            <a:spLocks noGrp="1"/>
          </p:cNvSpPr>
          <p:nvPr>
            <p:ph type="body" sz="quarter" idx="10"/>
          </p:nvPr>
        </p:nvSpPr>
        <p:spPr>
          <a:xfrm>
            <a:off x="3743631" y="2038635"/>
            <a:ext cx="4943168" cy="1926454"/>
          </a:xfrm>
        </p:spPr>
        <p:txBody>
          <a:bodyPr>
            <a:normAutofit/>
          </a:bodyPr>
          <a:lstStyle/>
          <a:p>
            <a:pPr marL="271463" indent="-271463">
              <a:spcBef>
                <a:spcPts val="0"/>
              </a:spcBef>
              <a:spcAft>
                <a:spcPts val="1200"/>
              </a:spcAft>
            </a:pPr>
            <a:r>
              <a:rPr lang="en-GB" sz="1600" dirty="0">
                <a:solidFill>
                  <a:srgbClr val="000000"/>
                </a:solidFill>
                <a:latin typeface="+mn-lt"/>
              </a:rPr>
              <a:t>In pairs, imagine that you have to explain to a primary school pupil how babies are made.</a:t>
            </a:r>
          </a:p>
          <a:p>
            <a:pPr marL="271463" indent="-271463">
              <a:spcBef>
                <a:spcPts val="0"/>
              </a:spcBef>
              <a:spcAft>
                <a:spcPts val="1200"/>
              </a:spcAft>
            </a:pPr>
            <a:r>
              <a:rPr lang="en-GB" sz="1600" dirty="0">
                <a:solidFill>
                  <a:srgbClr val="000000"/>
                </a:solidFill>
                <a:latin typeface="+mn-lt"/>
              </a:rPr>
              <a:t>What are the facts and how would you explain </a:t>
            </a:r>
            <a:br>
              <a:rPr lang="en-GB" sz="1600" dirty="0">
                <a:solidFill>
                  <a:srgbClr val="000000"/>
                </a:solidFill>
                <a:latin typeface="+mn-lt"/>
              </a:rPr>
            </a:br>
            <a:r>
              <a:rPr lang="en-GB" sz="1600" dirty="0">
                <a:solidFill>
                  <a:srgbClr val="000000"/>
                </a:solidFill>
                <a:latin typeface="+mn-lt"/>
              </a:rPr>
              <a:t>them in a way that they could understand?</a:t>
            </a:r>
          </a:p>
          <a:p>
            <a:pPr marL="271463" indent="-271463">
              <a:spcBef>
                <a:spcPts val="0"/>
              </a:spcBef>
              <a:spcAft>
                <a:spcPts val="1200"/>
              </a:spcAft>
            </a:pPr>
            <a:r>
              <a:rPr lang="en-GB" sz="1600" dirty="0">
                <a:solidFill>
                  <a:srgbClr val="000000"/>
                </a:solidFill>
                <a:latin typeface="+mn-lt"/>
              </a:rPr>
              <a:t>Be ready to share your ideas!</a:t>
            </a:r>
          </a:p>
          <a:p>
            <a:endParaRPr lang="en-GB" dirty="0"/>
          </a:p>
        </p:txBody>
      </p:sp>
      <p:pic>
        <p:nvPicPr>
          <p:cNvPr id="4" name="Picture 3" descr="A picture containing person, indoor, boy, holding&#10;&#10;Description automatically generated">
            <a:extLst>
              <a:ext uri="{FF2B5EF4-FFF2-40B4-BE49-F238E27FC236}">
                <a16:creationId xmlns:a16="http://schemas.microsoft.com/office/drawing/2014/main" id="{9F8A8857-1E97-45BB-9951-9339E6E58E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805" r="15884"/>
          <a:stretch/>
        </p:blipFill>
        <p:spPr>
          <a:xfrm>
            <a:off x="0" y="1898294"/>
            <a:ext cx="3440053" cy="3457248"/>
          </a:xfrm>
          <a:prstGeom prst="rect">
            <a:avLst/>
          </a:prstGeom>
          <a:solidFill>
            <a:srgbClr val="FFFFFF">
              <a:shade val="85000"/>
            </a:srgbClr>
          </a:solidFill>
          <a:ln w="88900" cap="sq">
            <a:noFill/>
            <a:miter lim="800000"/>
          </a:ln>
          <a:effectLst/>
        </p:spPr>
      </p:pic>
      <p:sp>
        <p:nvSpPr>
          <p:cNvPr id="6" name="Rectangle 5">
            <a:extLst>
              <a:ext uri="{FF2B5EF4-FFF2-40B4-BE49-F238E27FC236}">
                <a16:creationId xmlns:a16="http://schemas.microsoft.com/office/drawing/2014/main" id="{0C43C740-BFB8-4B1B-B2C6-8FA00687A180}"/>
              </a:ext>
            </a:extLst>
          </p:cNvPr>
          <p:cNvSpPr/>
          <p:nvPr/>
        </p:nvSpPr>
        <p:spPr>
          <a:xfrm>
            <a:off x="3743631" y="3970751"/>
            <a:ext cx="4847304" cy="904508"/>
          </a:xfrm>
          <a:prstGeom prst="rec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j-lt"/>
                <a:ea typeface="+mj-ea"/>
                <a:cs typeface="+mj-cs"/>
                <a:sym typeface="Helvetica"/>
              </a:rPr>
              <a:t>For an extra challenge, </a:t>
            </a:r>
            <a:br>
              <a:rPr kumimoji="0" lang="en-GB" sz="2000" b="0" i="0" u="none" strike="noStrike" cap="none" spc="0" normalizeH="0" baseline="0" dirty="0">
                <a:ln>
                  <a:noFill/>
                </a:ln>
                <a:solidFill>
                  <a:schemeClr val="tx1"/>
                </a:solidFill>
                <a:effectLst/>
                <a:uFillTx/>
                <a:latin typeface="+mj-lt"/>
                <a:ea typeface="+mj-ea"/>
                <a:cs typeface="+mj-cs"/>
                <a:sym typeface="Helvetica"/>
              </a:rPr>
            </a:br>
            <a:r>
              <a:rPr kumimoji="0" lang="en-GB" sz="2000" b="0" i="0" u="none" strike="noStrike" cap="none" spc="0" normalizeH="0" baseline="0" dirty="0">
                <a:ln>
                  <a:noFill/>
                </a:ln>
                <a:solidFill>
                  <a:schemeClr val="tx1"/>
                </a:solidFill>
                <a:effectLst/>
                <a:uFillTx/>
                <a:latin typeface="+mj-lt"/>
                <a:ea typeface="+mj-ea"/>
                <a:cs typeface="+mj-cs"/>
                <a:sym typeface="Helvetica"/>
              </a:rPr>
              <a:t>explain it to an alien!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World's Leading Mobile 3D Design App for iPad | Shapr3D">
            <a:extLst>
              <a:ext uri="{FF2B5EF4-FFF2-40B4-BE49-F238E27FC236}">
                <a16:creationId xmlns:a16="http://schemas.microsoft.com/office/drawing/2014/main" id="{20BBB2B2-25A8-4C8A-BA04-EB12F9F7C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057" y="2886323"/>
            <a:ext cx="6379029" cy="3304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4"/>
            <a:extLst>
              <a:ext uri="{FF2B5EF4-FFF2-40B4-BE49-F238E27FC236}">
                <a16:creationId xmlns:a16="http://schemas.microsoft.com/office/drawing/2014/main" id="{0C171715-12EB-461E-AC5E-CC11A25F39D6}"/>
              </a:ext>
            </a:extLst>
          </p:cNvPr>
          <p:cNvPicPr>
            <a:picLocks noChangeAspect="1"/>
          </p:cNvPicPr>
          <p:nvPr/>
        </p:nvPicPr>
        <p:blipFill rotWithShape="1">
          <a:blip r:embed="rId5"/>
          <a:srcRect l="11000" t="20914" r="60750" b="23131"/>
          <a:stretch/>
        </p:blipFill>
        <p:spPr>
          <a:xfrm>
            <a:off x="1817370" y="3020603"/>
            <a:ext cx="5422210" cy="3020602"/>
          </a:xfrm>
          <a:prstGeom prst="rect">
            <a:avLst/>
          </a:prstGeom>
        </p:spPr>
      </p:pic>
      <p:sp>
        <p:nvSpPr>
          <p:cNvPr id="2" name="Title 1">
            <a:extLst>
              <a:ext uri="{FF2B5EF4-FFF2-40B4-BE49-F238E27FC236}">
                <a16:creationId xmlns:a16="http://schemas.microsoft.com/office/drawing/2014/main" id="{419E6C61-4677-4ADC-AAC5-59F3690A16AA}"/>
              </a:ext>
            </a:extLst>
          </p:cNvPr>
          <p:cNvSpPr>
            <a:spLocks noGrp="1"/>
          </p:cNvSpPr>
          <p:nvPr>
            <p:ph type="title"/>
          </p:nvPr>
        </p:nvSpPr>
        <p:spPr>
          <a:xfrm>
            <a:off x="457199" y="751950"/>
            <a:ext cx="8229600" cy="1080093"/>
          </a:xfrm>
        </p:spPr>
        <p:txBody>
          <a:bodyPr>
            <a:normAutofit/>
          </a:bodyPr>
          <a:lstStyle/>
          <a:p>
            <a:r>
              <a:rPr lang="en-GB" dirty="0"/>
              <a:t>REPRODUCTION AND THE </a:t>
            </a:r>
            <a:br>
              <a:rPr lang="en-GB" dirty="0"/>
            </a:br>
            <a:r>
              <a:rPr lang="en-GB" dirty="0"/>
              <a:t>MENSTRUAL CYCLE</a:t>
            </a:r>
          </a:p>
        </p:txBody>
      </p:sp>
      <p:sp>
        <p:nvSpPr>
          <p:cNvPr id="3" name="Text Placeholder 2">
            <a:extLst>
              <a:ext uri="{FF2B5EF4-FFF2-40B4-BE49-F238E27FC236}">
                <a16:creationId xmlns:a16="http://schemas.microsoft.com/office/drawing/2014/main" id="{C59EE81B-9368-41DB-8416-A2B5F8A4B793}"/>
              </a:ext>
            </a:extLst>
          </p:cNvPr>
          <p:cNvSpPr>
            <a:spLocks noGrp="1"/>
          </p:cNvSpPr>
          <p:nvPr>
            <p:ph type="body" sz="quarter" idx="10"/>
          </p:nvPr>
        </p:nvSpPr>
        <p:spPr>
          <a:xfrm>
            <a:off x="457199" y="1871372"/>
            <a:ext cx="8229600" cy="1078218"/>
          </a:xfrm>
        </p:spPr>
        <p:txBody>
          <a:bodyPr>
            <a:normAutofit/>
          </a:bodyPr>
          <a:lstStyle/>
          <a:p>
            <a:r>
              <a:rPr lang="en-GB" dirty="0"/>
              <a:t>Let’s watch the </a:t>
            </a:r>
            <a:r>
              <a:rPr lang="en-GB" b="1" dirty="0"/>
              <a:t>Your Menstrual Cycle &amp; Periods In 3 Minutes Video </a:t>
            </a:r>
            <a:r>
              <a:rPr lang="en-GB" dirty="0"/>
              <a:t>and see how accurate your ideas were. Pay close attention to how a pregnancy starts and when this happens in the cycle.</a:t>
            </a:r>
          </a:p>
          <a:p>
            <a:endParaRPr lang="en-GB" dirty="0"/>
          </a:p>
        </p:txBody>
      </p:sp>
      <p:sp>
        <p:nvSpPr>
          <p:cNvPr id="4" name="Slide Number Placeholder 3">
            <a:extLst>
              <a:ext uri="{FF2B5EF4-FFF2-40B4-BE49-F238E27FC236}">
                <a16:creationId xmlns:a16="http://schemas.microsoft.com/office/drawing/2014/main" id="{5AFAD2B1-28B6-491A-8BF1-3AD1F4777604}"/>
              </a:ext>
            </a:extLst>
          </p:cNvPr>
          <p:cNvSpPr>
            <a:spLocks noGrp="1"/>
          </p:cNvSpPr>
          <p:nvPr>
            <p:ph type="sldNum" sz="quarter" idx="4"/>
          </p:nvPr>
        </p:nvSpPr>
        <p:spPr/>
        <p:txBody>
          <a:bodyPr/>
          <a:lstStyle/>
          <a:p>
            <a:fld id="{63F7E935-997C-4AB2-AAF8-EEF37886DB40}" type="slidenum">
              <a:rPr lang="en-GB" smtClean="0"/>
              <a:pPr/>
              <a:t>18</a:t>
            </a:fld>
            <a:endParaRPr lang="en-GB"/>
          </a:p>
        </p:txBody>
      </p:sp>
      <p:pic>
        <p:nvPicPr>
          <p:cNvPr id="8" name="Picture 7">
            <a:hlinkClick r:id="rId4"/>
            <a:extLst>
              <a:ext uri="{FF2B5EF4-FFF2-40B4-BE49-F238E27FC236}">
                <a16:creationId xmlns:a16="http://schemas.microsoft.com/office/drawing/2014/main" id="{E5EF11DD-F6F0-9645-BBA6-1E6E61D0BAB5}"/>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3523766" y="4106467"/>
            <a:ext cx="2009418" cy="1339612"/>
          </a:xfrm>
          <a:prstGeom prst="rect">
            <a:avLst/>
          </a:prstGeom>
          <a:noFill/>
          <a:ln>
            <a:noFill/>
          </a:ln>
        </p:spPr>
      </p:pic>
    </p:spTree>
    <p:extLst>
      <p:ext uri="{BB962C8B-B14F-4D97-AF65-F5344CB8AC3E}">
        <p14:creationId xmlns:p14="http://schemas.microsoft.com/office/powerpoint/2010/main" val="34425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C47BF2-BBA1-477B-91FB-53B8B3D6EF88}"/>
              </a:ext>
            </a:extLst>
          </p:cNvPr>
          <p:cNvPicPr>
            <a:picLocks noChangeAspect="1"/>
          </p:cNvPicPr>
          <p:nvPr/>
        </p:nvPicPr>
        <p:blipFill>
          <a:blip r:embed="rId3"/>
          <a:stretch>
            <a:fillRect/>
          </a:stretch>
        </p:blipFill>
        <p:spPr>
          <a:xfrm>
            <a:off x="3194157" y="3445939"/>
            <a:ext cx="2749138" cy="2134625"/>
          </a:xfrm>
          <a:prstGeom prst="rect">
            <a:avLst/>
          </a:prstGeom>
        </p:spPr>
      </p:pic>
      <p:grpSp>
        <p:nvGrpSpPr>
          <p:cNvPr id="6" name="Group 5">
            <a:extLst>
              <a:ext uri="{FF2B5EF4-FFF2-40B4-BE49-F238E27FC236}">
                <a16:creationId xmlns:a16="http://schemas.microsoft.com/office/drawing/2014/main" id="{74ED8603-9C9E-48CD-9E4B-48FCF578145B}"/>
              </a:ext>
            </a:extLst>
          </p:cNvPr>
          <p:cNvGrpSpPr/>
          <p:nvPr/>
        </p:nvGrpSpPr>
        <p:grpSpPr>
          <a:xfrm>
            <a:off x="700862" y="3025823"/>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116486" y="4207895"/>
                <a:ext cx="6904481" cy="13234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While many babies are conceived through sexual intercourse, not all of them are. Some babies are conceived through fertility treatment such as IVF (in vitro fertilisation), where a fertilised egg (embryo) is implanted into the uterus.</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4"/>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5526453"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You have to have sexual intercourse in order to conceive (make a baby).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MAKING BABIES - 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19</a:t>
            </a:fld>
            <a:endParaRPr lang="en-GB"/>
          </a:p>
        </p:txBody>
      </p:sp>
    </p:spTree>
    <p:extLst>
      <p:ext uri="{BB962C8B-B14F-4D97-AF65-F5344CB8AC3E}">
        <p14:creationId xmlns:p14="http://schemas.microsoft.com/office/powerpoint/2010/main" val="12874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1163204" y="2024057"/>
            <a:ext cx="7025267"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678035" y="2318457"/>
            <a:ext cx="5995603" cy="3108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In today’s lesson, we’re going to review the changes that happen during puberty and explore how babies are made and the impact </a:t>
            </a:r>
            <a:br>
              <a:rPr lang="en-GB" sz="2800" dirty="0">
                <a:latin typeface="+mn-lt"/>
                <a:cs typeface="Arial" panose="020B0604020202020204" pitchFamily="34" charset="0"/>
              </a:rPr>
            </a:br>
            <a:r>
              <a:rPr lang="en-GB" sz="2800" dirty="0">
                <a:latin typeface="+mn-lt"/>
                <a:cs typeface="Arial" panose="020B0604020202020204" pitchFamily="34" charset="0"/>
              </a:rPr>
              <a:t>they have on a parent’s life. We’ll also explore different period products </a:t>
            </a:r>
            <a:br>
              <a:rPr lang="en-GB" sz="2800" dirty="0">
                <a:latin typeface="+mn-lt"/>
                <a:cs typeface="Arial" panose="020B0604020202020204" pitchFamily="34" charset="0"/>
              </a:rPr>
            </a:br>
            <a:r>
              <a:rPr lang="en-GB" sz="2800" dirty="0">
                <a:latin typeface="+mn-lt"/>
                <a:cs typeface="Arial" panose="020B0604020202020204" pitchFamily="34" charset="0"/>
              </a:rPr>
              <a:t>and when they can be used.</a:t>
            </a:r>
          </a:p>
        </p:txBody>
      </p:sp>
      <p:pic>
        <p:nvPicPr>
          <p:cNvPr id="10" name="Image" descr="Image">
            <a:extLst>
              <a:ext uri="{FF2B5EF4-FFF2-40B4-BE49-F238E27FC236}">
                <a16:creationId xmlns:a16="http://schemas.microsoft.com/office/drawing/2014/main" id="{8B5DEC06-BB18-467C-A8DC-8A4C68A0D241}"/>
              </a:ext>
            </a:extLst>
          </p:cNvPr>
          <p:cNvPicPr>
            <a:picLocks noChangeAspect="1"/>
          </p:cNvPicPr>
          <p:nvPr/>
        </p:nvPicPr>
        <p:blipFill>
          <a:blip r:embed="rId2"/>
          <a:stretch>
            <a:fillRect/>
          </a:stretch>
        </p:blipFill>
        <p:spPr>
          <a:xfrm>
            <a:off x="582571" y="2024059"/>
            <a:ext cx="1001598" cy="3697341"/>
          </a:xfrm>
          <a:prstGeom prst="rect">
            <a:avLst/>
          </a:prstGeom>
          <a:ln w="12700">
            <a:miter lim="400000"/>
          </a:ln>
        </p:spPr>
      </p:pic>
      <p:pic>
        <p:nvPicPr>
          <p:cNvPr id="12" name="Image" descr="Image">
            <a:extLst>
              <a:ext uri="{FF2B5EF4-FFF2-40B4-BE49-F238E27FC236}">
                <a16:creationId xmlns:a16="http://schemas.microsoft.com/office/drawing/2014/main" id="{388E8359-A008-4754-A0BB-A22408BE9372}"/>
              </a:ext>
            </a:extLst>
          </p:cNvPr>
          <p:cNvPicPr>
            <a:picLocks noChangeAspect="1"/>
          </p:cNvPicPr>
          <p:nvPr/>
        </p:nvPicPr>
        <p:blipFill>
          <a:blip r:embed="rId3"/>
          <a:stretch>
            <a:fillRect/>
          </a:stretch>
        </p:blipFill>
        <p:spPr>
          <a:xfrm>
            <a:off x="7772790" y="2024059"/>
            <a:ext cx="831362" cy="3697341"/>
          </a:xfrm>
          <a:prstGeom prst="rect">
            <a:avLst/>
          </a:prstGeom>
          <a:ln w="12700">
            <a:miter lim="400000"/>
          </a:ln>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 gender icon man and woman symbols Royalty Free Vector">
            <a:extLst>
              <a:ext uri="{FF2B5EF4-FFF2-40B4-BE49-F238E27FC236}">
                <a16:creationId xmlns:a16="http://schemas.microsoft.com/office/drawing/2014/main" id="{39AC8AB1-5F7E-422B-8330-F2F08E4DF61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250"/>
          <a:stretch/>
        </p:blipFill>
        <p:spPr bwMode="auto">
          <a:xfrm>
            <a:off x="3064370" y="3304036"/>
            <a:ext cx="3240026" cy="223164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4ED8603-9C9E-48CD-9E4B-48FCF578145B}"/>
              </a:ext>
            </a:extLst>
          </p:cNvPr>
          <p:cNvGrpSpPr/>
          <p:nvPr/>
        </p:nvGrpSpPr>
        <p:grpSpPr>
          <a:xfrm>
            <a:off x="700862" y="3025823"/>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116485" y="4335374"/>
                <a:ext cx="6904481" cy="1015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Many same sex couples use fertility treatments to conceive and start a family. They can use donor eggs or sperm and gay men can use a surrogate to carry the pregnancy.</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552645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You can only reproduce if you are in a heterosexual couple.</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#2</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MAKING BABIES - 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20</a:t>
            </a:fld>
            <a:endParaRPr lang="en-GB"/>
          </a:p>
        </p:txBody>
      </p:sp>
    </p:spTree>
    <p:extLst>
      <p:ext uri="{BB962C8B-B14F-4D97-AF65-F5344CB8AC3E}">
        <p14:creationId xmlns:p14="http://schemas.microsoft.com/office/powerpoint/2010/main" val="16282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gnant Woman Icons - Download Free Vector Icons | Noun Project">
            <a:extLst>
              <a:ext uri="{FF2B5EF4-FFF2-40B4-BE49-F238E27FC236}">
                <a16:creationId xmlns:a16="http://schemas.microsoft.com/office/drawing/2014/main" id="{264297B5-6CA9-42A8-8A39-878248C73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870" y="3014053"/>
            <a:ext cx="2923511" cy="29235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7C043F-CCEC-42ED-BAB9-0653CD3D4741}"/>
              </a:ext>
            </a:extLst>
          </p:cNvPr>
          <p:cNvGrpSpPr/>
          <p:nvPr/>
        </p:nvGrpSpPr>
        <p:grpSpPr>
          <a:xfrm>
            <a:off x="700862" y="3025823"/>
            <a:ext cx="7742260" cy="2923512"/>
            <a:chOff x="700862" y="3070427"/>
            <a:chExt cx="7742260" cy="2923512"/>
          </a:xfrm>
        </p:grpSpPr>
        <p:sp>
          <p:nvSpPr>
            <p:cNvPr id="17" name="Rectangle">
              <a:extLst>
                <a:ext uri="{FF2B5EF4-FFF2-40B4-BE49-F238E27FC236}">
                  <a16:creationId xmlns:a16="http://schemas.microsoft.com/office/drawing/2014/main" id="{A1B4434C-7280-48C9-A0C2-820CE2620C8C}"/>
                </a:ext>
              </a:extLst>
            </p:cNvPr>
            <p:cNvSpPr/>
            <p:nvPr/>
          </p:nvSpPr>
          <p:spPr>
            <a:xfrm>
              <a:off x="700862" y="3070427"/>
              <a:ext cx="7742260" cy="2923512"/>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053551" y="4170914"/>
              <a:ext cx="7030349"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400" dirty="0">
                  <a:latin typeface="+mn-lt"/>
                </a:rPr>
                <a:t>Although there are times during the menstrual cycle where a female is more likely to conceive, it is important to always use protection, unless you want to have a baby.</a:t>
              </a:r>
            </a:p>
          </p:txBody>
        </p:sp>
        <p:pic>
          <p:nvPicPr>
            <p:cNvPr id="19" name="Image" descr="Image">
              <a:extLst>
                <a:ext uri="{FF2B5EF4-FFF2-40B4-BE49-F238E27FC236}">
                  <a16:creationId xmlns:a16="http://schemas.microsoft.com/office/drawing/2014/main" id="{5AE93927-E89D-44A1-AF3B-F916F11CEEF0}"/>
                </a:ext>
              </a:extLst>
            </p:cNvPr>
            <p:cNvPicPr>
              <a:picLocks noChangeAspect="1"/>
            </p:cNvPicPr>
            <p:nvPr/>
          </p:nvPicPr>
          <p:blipFill>
            <a:blip r:embed="rId3"/>
            <a:stretch>
              <a:fillRect/>
            </a:stretch>
          </p:blipFill>
          <p:spPr>
            <a:xfrm>
              <a:off x="3064244" y="3395547"/>
              <a:ext cx="575253" cy="575253"/>
            </a:xfrm>
            <a:prstGeom prst="rect">
              <a:avLst/>
            </a:prstGeom>
            <a:ln w="12700" cap="flat">
              <a:noFill/>
              <a:miter lim="400000"/>
            </a:ln>
            <a:effectLst/>
          </p:spPr>
        </p:pic>
        <p:sp>
          <p:nvSpPr>
            <p:cNvPr id="20" name="TRUE!">
              <a:extLst>
                <a:ext uri="{FF2B5EF4-FFF2-40B4-BE49-F238E27FC236}">
                  <a16:creationId xmlns:a16="http://schemas.microsoft.com/office/drawing/2014/main" id="{5704CFFB-0D2A-4C1C-A312-DB338BDA77B4}"/>
                </a:ext>
              </a:extLst>
            </p:cNvPr>
            <p:cNvSpPr txBox="1"/>
            <p:nvPr/>
          </p:nvSpPr>
          <p:spPr>
            <a:xfrm>
              <a:off x="3944009" y="3252288"/>
              <a:ext cx="2015932"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dirty="0">
                  <a:latin typeface="+mj-lt"/>
                </a:rPr>
                <a:t>TRUE!</a:t>
              </a: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6217094"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You only need to have sex once without protection to be at risk of becoming pregnant.</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#3</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MAKING BABIES - TRUE OR FALSE?</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21</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81F7-413A-4491-BB37-981DE116A1A9}"/>
              </a:ext>
            </a:extLst>
          </p:cNvPr>
          <p:cNvSpPr>
            <a:spLocks noGrp="1"/>
          </p:cNvSpPr>
          <p:nvPr>
            <p:ph type="title"/>
          </p:nvPr>
        </p:nvSpPr>
        <p:spPr/>
        <p:txBody>
          <a:bodyPr>
            <a:normAutofit/>
          </a:bodyPr>
          <a:lstStyle/>
          <a:p>
            <a:r>
              <a:rPr lang="en-GB" dirty="0"/>
              <a:t>ONCE A BABY ARRIVES</a:t>
            </a:r>
          </a:p>
        </p:txBody>
      </p:sp>
      <p:sp>
        <p:nvSpPr>
          <p:cNvPr id="358" name="BOYS’ GENITALS"/>
          <p:cNvSpPr txBox="1"/>
          <p:nvPr/>
        </p:nvSpPr>
        <p:spPr>
          <a:xfrm>
            <a:off x="4525801" y="862327"/>
            <a:ext cx="923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002ABB"/>
                </a:solidFill>
                <a:latin typeface="Galano Grotesque SemiBold"/>
                <a:ea typeface="Galano Grotesque SemiBold"/>
                <a:cs typeface="Galano Grotesque SemiBold"/>
                <a:sym typeface="Galano Grotesque SemiBold"/>
              </a:defRPr>
            </a:lvl1pPr>
          </a:lstStyle>
          <a:p>
            <a:endParaRPr dirty="0"/>
          </a:p>
        </p:txBody>
      </p:sp>
      <p:sp>
        <p:nvSpPr>
          <p:cNvPr id="6" name="Rectangle 5">
            <a:extLst>
              <a:ext uri="{FF2B5EF4-FFF2-40B4-BE49-F238E27FC236}">
                <a16:creationId xmlns:a16="http://schemas.microsoft.com/office/drawing/2014/main" id="{0C43C740-BFB8-4B1B-B2C6-8FA00687A180}"/>
              </a:ext>
            </a:extLst>
          </p:cNvPr>
          <p:cNvSpPr/>
          <p:nvPr/>
        </p:nvSpPr>
        <p:spPr>
          <a:xfrm>
            <a:off x="600635" y="2476073"/>
            <a:ext cx="7270377" cy="3225480"/>
          </a:xfrm>
          <a:prstGeom prst="rect">
            <a:avLst/>
          </a:prstGeom>
          <a:solidFill>
            <a:srgbClr val="FFFFFF"/>
          </a:solidFill>
          <a:ln w="28575"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45718" bIns="45718"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In your pairs, think about:</a:t>
            </a:r>
          </a:p>
          <a:p>
            <a:pPr marL="0" marR="0" indent="0" algn="l" defTabSz="4572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chemeClr val="tx2"/>
              </a:solidFill>
              <a:effectLst/>
              <a:uFillTx/>
              <a:latin typeface="+mj-lt"/>
              <a:ea typeface="+mj-ea"/>
              <a:cs typeface="+mj-cs"/>
              <a:sym typeface="Helvetica"/>
            </a:endParaRP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What kind of environment does a baby need?</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What special equipment do they need?</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What about the costs of having a baby?</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How do they need to be looked after?</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2000" b="0" i="0" u="none" strike="noStrike" cap="none" spc="0" normalizeH="0" baseline="0" dirty="0">
                <a:ln>
                  <a:noFill/>
                </a:ln>
                <a:solidFill>
                  <a:schemeClr val="tx2"/>
                </a:solidFill>
                <a:effectLst/>
                <a:uFillTx/>
                <a:latin typeface="+mj-lt"/>
                <a:ea typeface="+mj-ea"/>
                <a:cs typeface="+mj-cs"/>
                <a:sym typeface="Helvetica"/>
              </a:rPr>
              <a:t>What might be challenging about looking after a baby?</a:t>
            </a:r>
          </a:p>
        </p:txBody>
      </p:sp>
      <p:sp>
        <p:nvSpPr>
          <p:cNvPr id="7" name="Text Placeholder 6">
            <a:extLst>
              <a:ext uri="{FF2B5EF4-FFF2-40B4-BE49-F238E27FC236}">
                <a16:creationId xmlns:a16="http://schemas.microsoft.com/office/drawing/2014/main" id="{B6AE8880-F845-4152-9A19-A978D2D2CC91}"/>
              </a:ext>
            </a:extLst>
          </p:cNvPr>
          <p:cNvSpPr>
            <a:spLocks noGrp="1"/>
          </p:cNvSpPr>
          <p:nvPr>
            <p:ph type="body" sz="quarter" idx="10"/>
          </p:nvPr>
        </p:nvSpPr>
        <p:spPr/>
        <p:txBody>
          <a:bodyPr/>
          <a:lstStyle/>
          <a:p>
            <a:r>
              <a:rPr lang="en-GB" dirty="0"/>
              <a:t>Once a baby is born, new parents need to make sure they can care for them. </a:t>
            </a:r>
          </a:p>
          <a:p>
            <a:endParaRPr lang="en-GB" dirty="0"/>
          </a:p>
        </p:txBody>
      </p:sp>
    </p:spTree>
    <p:extLst>
      <p:ext uri="{BB962C8B-B14F-4D97-AF65-F5344CB8AC3E}">
        <p14:creationId xmlns:p14="http://schemas.microsoft.com/office/powerpoint/2010/main" val="33433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10;&#10;Description automatically generated">
            <a:extLst>
              <a:ext uri="{FF2B5EF4-FFF2-40B4-BE49-F238E27FC236}">
                <a16:creationId xmlns:a16="http://schemas.microsoft.com/office/drawing/2014/main" id="{3E5E31D5-A14D-4F4B-A306-A103C946CA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33" r="31500" b="27021"/>
          <a:stretch/>
        </p:blipFill>
        <p:spPr>
          <a:xfrm>
            <a:off x="-19461" y="1898295"/>
            <a:ext cx="3459514" cy="345724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03081F7-413A-4491-BB37-981DE116A1A9}"/>
              </a:ext>
            </a:extLst>
          </p:cNvPr>
          <p:cNvSpPr>
            <a:spLocks noGrp="1"/>
          </p:cNvSpPr>
          <p:nvPr>
            <p:ph type="title"/>
          </p:nvPr>
        </p:nvSpPr>
        <p:spPr/>
        <p:txBody>
          <a:bodyPr>
            <a:normAutofit/>
          </a:bodyPr>
          <a:lstStyle/>
          <a:p>
            <a:r>
              <a:rPr lang="en-GB" dirty="0"/>
              <a:t>PREPARING FOR A BABY</a:t>
            </a:r>
          </a:p>
        </p:txBody>
      </p:sp>
      <p:sp>
        <p:nvSpPr>
          <p:cNvPr id="358" name="BOYS’ GENITALS"/>
          <p:cNvSpPr txBox="1"/>
          <p:nvPr/>
        </p:nvSpPr>
        <p:spPr>
          <a:xfrm>
            <a:off x="4525801" y="862327"/>
            <a:ext cx="923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002ABB"/>
                </a:solidFill>
                <a:latin typeface="Galano Grotesque SemiBold"/>
                <a:ea typeface="Galano Grotesque SemiBold"/>
                <a:cs typeface="Galano Grotesque SemiBold"/>
                <a:sym typeface="Galano Grotesque SemiBold"/>
              </a:defRPr>
            </a:lvl1pPr>
          </a:lstStyle>
          <a:p>
            <a:endParaRPr dirty="0"/>
          </a:p>
        </p:txBody>
      </p:sp>
      <p:sp>
        <p:nvSpPr>
          <p:cNvPr id="3" name="Text Placeholder 2">
            <a:extLst>
              <a:ext uri="{FF2B5EF4-FFF2-40B4-BE49-F238E27FC236}">
                <a16:creationId xmlns:a16="http://schemas.microsoft.com/office/drawing/2014/main" id="{B9E708F5-0571-4A60-A043-C23393819F68}"/>
              </a:ext>
            </a:extLst>
          </p:cNvPr>
          <p:cNvSpPr>
            <a:spLocks noGrp="1"/>
          </p:cNvSpPr>
          <p:nvPr>
            <p:ph type="body" sz="quarter" idx="10"/>
          </p:nvPr>
        </p:nvSpPr>
        <p:spPr>
          <a:xfrm>
            <a:off x="3743631" y="2149605"/>
            <a:ext cx="4847304" cy="1926454"/>
          </a:xfrm>
        </p:spPr>
        <p:txBody>
          <a:bodyPr>
            <a:normAutofit/>
          </a:bodyPr>
          <a:lstStyle/>
          <a:p>
            <a:pPr marL="271463" indent="-271463">
              <a:spcBef>
                <a:spcPts val="0"/>
              </a:spcBef>
              <a:spcAft>
                <a:spcPts val="1200"/>
              </a:spcAft>
            </a:pPr>
            <a:r>
              <a:rPr lang="en-GB" sz="1600" dirty="0">
                <a:solidFill>
                  <a:srgbClr val="000000"/>
                </a:solidFill>
                <a:latin typeface="+mn-lt"/>
              </a:rPr>
              <a:t>Meet Alicia and Milly. Alicia is pregnant and they are looking forward to their first child together.</a:t>
            </a:r>
          </a:p>
          <a:p>
            <a:pPr marL="271463" indent="-271463">
              <a:spcBef>
                <a:spcPts val="0"/>
              </a:spcBef>
              <a:spcAft>
                <a:spcPts val="1200"/>
              </a:spcAft>
            </a:pPr>
            <a:r>
              <a:rPr lang="en-GB" sz="1600" dirty="0">
                <a:solidFill>
                  <a:srgbClr val="000000"/>
                </a:solidFill>
                <a:latin typeface="+mn-lt"/>
              </a:rPr>
              <a:t>Alicia is a nurse and Milly is a personal trainer. They live in a one-bedroom flat in the city and they enjoy going to music gigs and cycling.</a:t>
            </a:r>
          </a:p>
        </p:txBody>
      </p:sp>
      <p:sp>
        <p:nvSpPr>
          <p:cNvPr id="6" name="Rectangle 5">
            <a:extLst>
              <a:ext uri="{FF2B5EF4-FFF2-40B4-BE49-F238E27FC236}">
                <a16:creationId xmlns:a16="http://schemas.microsoft.com/office/drawing/2014/main" id="{0C43C740-BFB8-4B1B-B2C6-8FA00687A180}"/>
              </a:ext>
            </a:extLst>
          </p:cNvPr>
          <p:cNvSpPr/>
          <p:nvPr/>
        </p:nvSpPr>
        <p:spPr>
          <a:xfrm>
            <a:off x="3743631" y="4191390"/>
            <a:ext cx="4847304" cy="1164152"/>
          </a:xfrm>
          <a:prstGeom prst="rec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1"/>
                </a:solidFill>
                <a:effectLst/>
                <a:uFillTx/>
                <a:latin typeface="+mj-lt"/>
                <a:ea typeface="+mj-ea"/>
                <a:cs typeface="+mj-cs"/>
                <a:sym typeface="Helvetica"/>
              </a:rPr>
              <a:t>How do you think their lives will change once the baby arrives? What can they do to prepare?</a:t>
            </a:r>
          </a:p>
        </p:txBody>
      </p:sp>
    </p:spTree>
    <p:extLst>
      <p:ext uri="{BB962C8B-B14F-4D97-AF65-F5344CB8AC3E}">
        <p14:creationId xmlns:p14="http://schemas.microsoft.com/office/powerpoint/2010/main" val="316962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PERIOD PROTECTION – </a:t>
            </a:r>
            <a:br>
              <a:rPr lang="en-GB" dirty="0"/>
            </a:br>
            <a:r>
              <a:rPr lang="en-GB" dirty="0"/>
              <a:t>WHAT AND WHEN</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24</a:t>
            </a:fld>
            <a:endParaRPr lang="en-GB"/>
          </a:p>
        </p:txBody>
      </p:sp>
    </p:spTree>
    <p:extLst>
      <p:ext uri="{BB962C8B-B14F-4D97-AF65-F5344CB8AC3E}">
        <p14:creationId xmlns:p14="http://schemas.microsoft.com/office/powerpoint/2010/main" val="17982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D0BB-76D5-4C6B-8AB3-7BB1672B2021}"/>
              </a:ext>
            </a:extLst>
          </p:cNvPr>
          <p:cNvSpPr>
            <a:spLocks noGrp="1"/>
          </p:cNvSpPr>
          <p:nvPr>
            <p:ph type="title"/>
          </p:nvPr>
        </p:nvSpPr>
        <p:spPr/>
        <p:txBody>
          <a:bodyPr>
            <a:normAutofit fontScale="90000"/>
          </a:bodyPr>
          <a:lstStyle/>
          <a:p>
            <a:r>
              <a:rPr lang="en-GB" dirty="0"/>
              <a:t>I DON’T HAVE PERIODS – </a:t>
            </a:r>
            <a:br>
              <a:rPr lang="en-GB" dirty="0"/>
            </a:br>
            <a:r>
              <a:rPr lang="en-GB" dirty="0"/>
              <a:t>DO I REALLY NEED TO KNOW THIS?</a:t>
            </a:r>
          </a:p>
        </p:txBody>
      </p:sp>
      <p:sp>
        <p:nvSpPr>
          <p:cNvPr id="3" name="Text Placeholder 2">
            <a:extLst>
              <a:ext uri="{FF2B5EF4-FFF2-40B4-BE49-F238E27FC236}">
                <a16:creationId xmlns:a16="http://schemas.microsoft.com/office/drawing/2014/main" id="{E2FFE549-A23A-4633-B23B-0D81E0E38AA3}"/>
              </a:ext>
            </a:extLst>
          </p:cNvPr>
          <p:cNvSpPr>
            <a:spLocks noGrp="1"/>
          </p:cNvSpPr>
          <p:nvPr>
            <p:ph type="body" sz="quarter" idx="10"/>
          </p:nvPr>
        </p:nvSpPr>
        <p:spPr>
          <a:xfrm>
            <a:off x="4034790" y="2188700"/>
            <a:ext cx="4732019" cy="3721100"/>
          </a:xfrm>
        </p:spPr>
        <p:txBody>
          <a:bodyPr>
            <a:normAutofit/>
          </a:bodyPr>
          <a:lstStyle/>
          <a:p>
            <a:pPr marL="0" indent="0">
              <a:spcBef>
                <a:spcPts val="0"/>
              </a:spcBef>
              <a:spcAft>
                <a:spcPts val="1200"/>
              </a:spcAft>
              <a:buNone/>
            </a:pPr>
            <a:r>
              <a:rPr lang="en-GB" sz="1600" dirty="0">
                <a:solidFill>
                  <a:srgbClr val="000000"/>
                </a:solidFill>
              </a:rPr>
              <a:t>It’s important that everyone understands the menstrual cycle. </a:t>
            </a:r>
          </a:p>
          <a:p>
            <a:pPr marL="0" indent="0">
              <a:spcBef>
                <a:spcPts val="0"/>
              </a:spcBef>
              <a:spcAft>
                <a:spcPts val="1200"/>
              </a:spcAft>
              <a:buNone/>
            </a:pPr>
            <a:r>
              <a:rPr lang="en-GB" sz="1600" b="1" dirty="0">
                <a:solidFill>
                  <a:srgbClr val="000000"/>
                </a:solidFill>
              </a:rPr>
              <a:t>WHY? </a:t>
            </a:r>
          </a:p>
          <a:p>
            <a:pPr marL="342900" indent="-342900">
              <a:spcBef>
                <a:spcPts val="0"/>
              </a:spcBef>
              <a:spcAft>
                <a:spcPts val="1200"/>
              </a:spcAft>
              <a:buFont typeface="+mj-lt"/>
              <a:buAutoNum type="arabicPeriod"/>
            </a:pPr>
            <a:r>
              <a:rPr lang="en-GB" sz="1600" dirty="0">
                <a:solidFill>
                  <a:srgbClr val="000000"/>
                </a:solidFill>
              </a:rPr>
              <a:t>It’s an important biological process that enables human reproduction – i.e. making babies! </a:t>
            </a:r>
          </a:p>
          <a:p>
            <a:pPr marL="342900" indent="-342900">
              <a:spcBef>
                <a:spcPts val="0"/>
              </a:spcBef>
              <a:spcAft>
                <a:spcPts val="1200"/>
              </a:spcAft>
              <a:buFont typeface="+mj-lt"/>
              <a:buAutoNum type="arabicPeriod"/>
            </a:pPr>
            <a:r>
              <a:rPr lang="en-GB" sz="1600" dirty="0">
                <a:solidFill>
                  <a:srgbClr val="000000"/>
                </a:solidFill>
              </a:rPr>
              <a:t>If you do not have a female reproductive system, there are plenty of important people in your life that do (mum, sisters, friends and - perhaps one day - partners, or daughters). So, it’s important that you understand the menstrual cycle and how you can support and empathise, when they need you to.</a:t>
            </a:r>
          </a:p>
        </p:txBody>
      </p:sp>
      <p:pic>
        <p:nvPicPr>
          <p:cNvPr id="5" name="shutterstock_1159825924.jpg" descr="shutterstock_1159825924.jpg">
            <a:extLst>
              <a:ext uri="{FF2B5EF4-FFF2-40B4-BE49-F238E27FC236}">
                <a16:creationId xmlns:a16="http://schemas.microsoft.com/office/drawing/2014/main" id="{2D3DBEAB-0499-488C-A826-BE1E763FBEB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7106" r="21768"/>
          <a:stretch/>
        </p:blipFill>
        <p:spPr>
          <a:xfrm>
            <a:off x="-175833" y="2188700"/>
            <a:ext cx="3909060" cy="3557814"/>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09599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5AAB-717C-4158-A526-5FBA05C0C503}"/>
              </a:ext>
            </a:extLst>
          </p:cNvPr>
          <p:cNvSpPr>
            <a:spLocks noGrp="1"/>
          </p:cNvSpPr>
          <p:nvPr>
            <p:ph type="title"/>
          </p:nvPr>
        </p:nvSpPr>
        <p:spPr/>
        <p:txBody>
          <a:bodyPr>
            <a:normAutofit/>
          </a:bodyPr>
          <a:lstStyle/>
          <a:p>
            <a:r>
              <a:rPr lang="en-GB" dirty="0"/>
              <a:t>PERIOD PROTECTION</a:t>
            </a:r>
          </a:p>
        </p:txBody>
      </p:sp>
      <p:sp>
        <p:nvSpPr>
          <p:cNvPr id="3" name="Text Placeholder 2">
            <a:extLst>
              <a:ext uri="{FF2B5EF4-FFF2-40B4-BE49-F238E27FC236}">
                <a16:creationId xmlns:a16="http://schemas.microsoft.com/office/drawing/2014/main" id="{0D8F0C87-9AC4-4CC3-8127-AE5DDA85BE55}"/>
              </a:ext>
            </a:extLst>
          </p:cNvPr>
          <p:cNvSpPr>
            <a:spLocks noGrp="1"/>
          </p:cNvSpPr>
          <p:nvPr>
            <p:ph type="body" sz="quarter" idx="10"/>
          </p:nvPr>
        </p:nvSpPr>
        <p:spPr>
          <a:xfrm>
            <a:off x="722670" y="1531651"/>
            <a:ext cx="7698662" cy="1860957"/>
          </a:xfrm>
        </p:spPr>
        <p:txBody>
          <a:bodyPr>
            <a:normAutofit/>
          </a:bodyPr>
          <a:lstStyle/>
          <a:p>
            <a:pPr>
              <a:lnSpc>
                <a:spcPct val="110000"/>
              </a:lnSpc>
              <a:spcBef>
                <a:spcPts val="0"/>
              </a:spcBef>
              <a:spcAft>
                <a:spcPts val="1200"/>
              </a:spcAft>
            </a:pPr>
            <a:r>
              <a:rPr lang="en-GB" dirty="0"/>
              <a:t>When someone has a period, </a:t>
            </a:r>
            <a:r>
              <a:rPr lang="en-GB" b="1" dirty="0"/>
              <a:t>menstrual fluid </a:t>
            </a:r>
            <a:r>
              <a:rPr lang="en-GB" dirty="0"/>
              <a:t>leaves the body </a:t>
            </a:r>
            <a:br>
              <a:rPr lang="en-GB" dirty="0"/>
            </a:br>
            <a:r>
              <a:rPr lang="en-GB" dirty="0"/>
              <a:t>through the vagina, so period protection will need to be used. </a:t>
            </a:r>
          </a:p>
          <a:p>
            <a:pPr>
              <a:lnSpc>
                <a:spcPct val="110000"/>
              </a:lnSpc>
              <a:spcBef>
                <a:spcPts val="0"/>
              </a:spcBef>
              <a:spcAft>
                <a:spcPts val="1200"/>
              </a:spcAft>
            </a:pPr>
            <a:r>
              <a:rPr lang="en-GB" dirty="0"/>
              <a:t>There are lots of different types of period protection products. </a:t>
            </a:r>
            <a:br>
              <a:rPr lang="en-GB" dirty="0"/>
            </a:br>
            <a:r>
              <a:rPr lang="en-GB" dirty="0"/>
              <a:t>It can seem a little confusing at first, so let's find out about the </a:t>
            </a:r>
            <a:br>
              <a:rPr lang="en-GB" dirty="0"/>
            </a:br>
            <a:r>
              <a:rPr lang="en-GB" dirty="0"/>
              <a:t>different types of period products available.</a:t>
            </a:r>
          </a:p>
        </p:txBody>
      </p:sp>
      <p:sp>
        <p:nvSpPr>
          <p:cNvPr id="4" name="Slide Number Placeholder 3">
            <a:extLst>
              <a:ext uri="{FF2B5EF4-FFF2-40B4-BE49-F238E27FC236}">
                <a16:creationId xmlns:a16="http://schemas.microsoft.com/office/drawing/2014/main" id="{D21AAFB9-34C6-459B-8FE1-2195795D0596}"/>
              </a:ext>
            </a:extLst>
          </p:cNvPr>
          <p:cNvSpPr>
            <a:spLocks noGrp="1"/>
          </p:cNvSpPr>
          <p:nvPr>
            <p:ph type="sldNum" sz="quarter" idx="4"/>
          </p:nvPr>
        </p:nvSpPr>
        <p:spPr/>
        <p:txBody>
          <a:bodyPr/>
          <a:lstStyle/>
          <a:p>
            <a:fld id="{63F7E935-997C-4AB2-AAF8-EEF37886DB40}" type="slidenum">
              <a:rPr lang="en-GB" smtClean="0"/>
              <a:pPr/>
              <a:t>26</a:t>
            </a:fld>
            <a:endParaRPr lang="en-GB"/>
          </a:p>
        </p:txBody>
      </p:sp>
      <p:pic>
        <p:nvPicPr>
          <p:cNvPr id="10" name="snapshotimagehandler_1641025340.jpeg" descr="snapshotimagehandler_1641025340.jpeg">
            <a:extLst>
              <a:ext uri="{FF2B5EF4-FFF2-40B4-BE49-F238E27FC236}">
                <a16:creationId xmlns:a16="http://schemas.microsoft.com/office/drawing/2014/main" id="{35B4BF5E-CC0B-E344-A899-18C771A8D11B}"/>
              </a:ext>
            </a:extLst>
          </p:cNvPr>
          <p:cNvPicPr>
            <a:picLocks noChangeAspect="1"/>
          </p:cNvPicPr>
          <p:nvPr/>
        </p:nvPicPr>
        <p:blipFill>
          <a:blip r:embed="rId2"/>
          <a:stretch>
            <a:fillRect/>
          </a:stretch>
        </p:blipFill>
        <p:spPr>
          <a:xfrm>
            <a:off x="3541838" y="3756221"/>
            <a:ext cx="2057402" cy="2057400"/>
          </a:xfrm>
          <a:prstGeom prst="rect">
            <a:avLst/>
          </a:prstGeom>
          <a:ln w="12700">
            <a:miter lim="400000"/>
          </a:ln>
        </p:spPr>
      </p:pic>
      <p:pic>
        <p:nvPicPr>
          <p:cNvPr id="11" name="Screenshot 2020-06-18 at 12.37.35.png" descr="Screenshot 2020-06-18 at 12.37.35.png">
            <a:extLst>
              <a:ext uri="{FF2B5EF4-FFF2-40B4-BE49-F238E27FC236}">
                <a16:creationId xmlns:a16="http://schemas.microsoft.com/office/drawing/2014/main" id="{D24735EB-C1A4-B948-B70E-865ECA9B3061}"/>
              </a:ext>
            </a:extLst>
          </p:cNvPr>
          <p:cNvPicPr>
            <a:picLocks noChangeAspect="1"/>
          </p:cNvPicPr>
          <p:nvPr/>
        </p:nvPicPr>
        <p:blipFill>
          <a:blip r:embed="rId3"/>
          <a:srcRect t="95" b="95"/>
          <a:stretch>
            <a:fillRect/>
          </a:stretch>
        </p:blipFill>
        <p:spPr>
          <a:xfrm>
            <a:off x="6646857" y="3733423"/>
            <a:ext cx="1092879" cy="2123046"/>
          </a:xfrm>
          <a:prstGeom prst="rect">
            <a:avLst/>
          </a:prstGeom>
          <a:ln w="12700">
            <a:miter lim="400000"/>
          </a:ln>
        </p:spPr>
      </p:pic>
      <p:pic>
        <p:nvPicPr>
          <p:cNvPr id="12" name="Picture 11" descr="Logo&#10;&#10;Description automatically generated">
            <a:extLst>
              <a:ext uri="{FF2B5EF4-FFF2-40B4-BE49-F238E27FC236}">
                <a16:creationId xmlns:a16="http://schemas.microsoft.com/office/drawing/2014/main" id="{D82FF51F-C8F9-5743-9AEC-D05C842EAFF1}"/>
              </a:ext>
            </a:extLst>
          </p:cNvPr>
          <p:cNvPicPr>
            <a:picLocks noChangeAspect="1"/>
          </p:cNvPicPr>
          <p:nvPr/>
        </p:nvPicPr>
        <p:blipFill rotWithShape="1">
          <a:blip r:embed="rId4">
            <a:extLst>
              <a:ext uri="{28A0092B-C50C-407E-A947-70E740481C1C}">
                <a14:useLocalDpi xmlns:a14="http://schemas.microsoft.com/office/drawing/2010/main" val="0"/>
              </a:ext>
            </a:extLst>
          </a:blip>
          <a:srcRect l="11548" r="11054"/>
          <a:stretch/>
        </p:blipFill>
        <p:spPr>
          <a:xfrm>
            <a:off x="1090431" y="3674972"/>
            <a:ext cx="1715883" cy="2216982"/>
          </a:xfrm>
          <a:prstGeom prst="rect">
            <a:avLst/>
          </a:prstGeom>
        </p:spPr>
      </p:pic>
      <p:sp>
        <p:nvSpPr>
          <p:cNvPr id="13" name="Rectangle">
            <a:extLst>
              <a:ext uri="{FF2B5EF4-FFF2-40B4-BE49-F238E27FC236}">
                <a16:creationId xmlns:a16="http://schemas.microsoft.com/office/drawing/2014/main" id="{E2F5B37D-DD25-F740-8221-849C86E82C4C}"/>
              </a:ext>
            </a:extLst>
          </p:cNvPr>
          <p:cNvSpPr/>
          <p:nvPr/>
        </p:nvSpPr>
        <p:spPr>
          <a:xfrm>
            <a:off x="722670" y="3566237"/>
            <a:ext cx="2451407" cy="2435509"/>
          </a:xfrm>
          <a:prstGeom prst="rect">
            <a:avLst/>
          </a:prstGeom>
          <a:ln w="38100">
            <a:solidFill>
              <a:schemeClr val="tx2"/>
            </a:solidFill>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14" name="Rectangle">
            <a:extLst>
              <a:ext uri="{FF2B5EF4-FFF2-40B4-BE49-F238E27FC236}">
                <a16:creationId xmlns:a16="http://schemas.microsoft.com/office/drawing/2014/main" id="{BA9D37E3-60E4-624D-870E-974EB14C1AA1}"/>
              </a:ext>
            </a:extLst>
          </p:cNvPr>
          <p:cNvSpPr/>
          <p:nvPr/>
        </p:nvSpPr>
        <p:spPr>
          <a:xfrm>
            <a:off x="3344802" y="3566235"/>
            <a:ext cx="2451407" cy="2435509"/>
          </a:xfrm>
          <a:prstGeom prst="rect">
            <a:avLst/>
          </a:prstGeom>
          <a:ln w="38100">
            <a:solidFill>
              <a:schemeClr val="tx2"/>
            </a:solidFill>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15" name="Rectangle">
            <a:extLst>
              <a:ext uri="{FF2B5EF4-FFF2-40B4-BE49-F238E27FC236}">
                <a16:creationId xmlns:a16="http://schemas.microsoft.com/office/drawing/2014/main" id="{B9BADB02-11B4-A74E-B058-32FAEE3A3B5E}"/>
              </a:ext>
            </a:extLst>
          </p:cNvPr>
          <p:cNvSpPr/>
          <p:nvPr/>
        </p:nvSpPr>
        <p:spPr>
          <a:xfrm>
            <a:off x="5963294" y="3566235"/>
            <a:ext cx="2451407" cy="2435509"/>
          </a:xfrm>
          <a:prstGeom prst="rect">
            <a:avLst/>
          </a:prstGeom>
          <a:ln w="38100">
            <a:solidFill>
              <a:schemeClr val="tx2"/>
            </a:solidFill>
          </a:ln>
        </p:spPr>
        <p:txBody>
          <a:bodyPr lIns="45718" tIns="45718" rIns="45718" bIns="45718" anchor="ctr"/>
          <a:lstStyle/>
          <a:p>
            <a:pPr algn="l">
              <a:defRPr sz="1800">
                <a:solidFill>
                  <a:srgbClr val="000000"/>
                </a:solidFill>
                <a:latin typeface="+mn-lt"/>
                <a:ea typeface="+mn-ea"/>
                <a:cs typeface="+mn-cs"/>
                <a:sym typeface="Calibri"/>
              </a:defRPr>
            </a:pPr>
            <a:endParaRPr/>
          </a:p>
        </p:txBody>
      </p:sp>
    </p:spTree>
    <p:extLst>
      <p:ext uri="{BB962C8B-B14F-4D97-AF65-F5344CB8AC3E}">
        <p14:creationId xmlns:p14="http://schemas.microsoft.com/office/powerpoint/2010/main" val="21469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PERIOD PROTECTION INVESTIGATION</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27</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1" y="1938224"/>
            <a:ext cx="5804115" cy="3562691"/>
          </a:xfrm>
          <a:prstGeom prst="rect">
            <a:avLst/>
          </a:prstGeom>
          <a:noFill/>
          <a:ln w="12700">
            <a:miter lim="400000"/>
          </a:ln>
        </p:spPr>
        <p:txBody>
          <a:bodyPr lIns="45718" tIns="45718" rIns="180000" bIns="45718" anchor="ctr"/>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In small groups, you will be given information on one type of period product – either pads, tampons, panty liners, menstrual cups or period pants.</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Complete the section of the </a:t>
            </a:r>
            <a:r>
              <a:rPr lang="en-GB" sz="1600" b="1" dirty="0">
                <a:solidFill>
                  <a:srgbClr val="000000"/>
                </a:solidFill>
              </a:rPr>
              <a:t>Period Protection Investigation Activity Sheet </a:t>
            </a:r>
            <a:r>
              <a:rPr lang="en-GB" sz="1600" dirty="0">
                <a:solidFill>
                  <a:srgbClr val="000000"/>
                </a:solidFill>
              </a:rPr>
              <a:t>for the </a:t>
            </a:r>
            <a:r>
              <a:rPr lang="en-GB" sz="1600" u="sng" dirty="0">
                <a:solidFill>
                  <a:srgbClr val="000000"/>
                </a:solidFill>
              </a:rPr>
              <a:t>one period product </a:t>
            </a:r>
            <a:r>
              <a:rPr lang="en-GB" sz="1600" dirty="0">
                <a:solidFill>
                  <a:srgbClr val="000000"/>
                </a:solidFill>
              </a:rPr>
              <a:t>you have been given.</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Groups will then present their findings back to the </a:t>
            </a:r>
            <a:br>
              <a:rPr lang="en-GB" sz="1600" dirty="0">
                <a:solidFill>
                  <a:srgbClr val="000000"/>
                </a:solidFill>
              </a:rPr>
            </a:br>
            <a:r>
              <a:rPr lang="en-GB" sz="1600" dirty="0">
                <a:solidFill>
                  <a:srgbClr val="000000"/>
                </a:solidFill>
              </a:rPr>
              <a:t>class. As you listen, complete the rest of the sheet.</a:t>
            </a:r>
          </a:p>
        </p:txBody>
      </p:sp>
      <p:pic>
        <p:nvPicPr>
          <p:cNvPr id="9" name="Image" descr="Image">
            <a:extLst>
              <a:ext uri="{FF2B5EF4-FFF2-40B4-BE49-F238E27FC236}">
                <a16:creationId xmlns:a16="http://schemas.microsoft.com/office/drawing/2014/main" id="{017BA24E-FF0E-4806-B6D9-84D213A5E969}"/>
              </a:ext>
            </a:extLst>
          </p:cNvPr>
          <p:cNvPicPr>
            <a:picLocks noChangeAspect="1"/>
          </p:cNvPicPr>
          <p:nvPr/>
        </p:nvPicPr>
        <p:blipFill rotWithShape="1">
          <a:blip r:embed="rId2"/>
          <a:srcRect l="46427"/>
          <a:stretch/>
        </p:blipFill>
        <p:spPr>
          <a:xfrm>
            <a:off x="6040783" y="1955470"/>
            <a:ext cx="2349537" cy="4354361"/>
          </a:xfrm>
          <a:prstGeom prst="rect">
            <a:avLst/>
          </a:prstGeom>
          <a:ln w="12700">
            <a:miter lim="400000"/>
          </a:ln>
        </p:spPr>
      </p:pic>
    </p:spTree>
    <p:extLst>
      <p:ext uri="{BB962C8B-B14F-4D97-AF65-F5344CB8AC3E}">
        <p14:creationId xmlns:p14="http://schemas.microsoft.com/office/powerpoint/2010/main" val="4484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PERIOD PROTECTION INVESTIGATION</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28</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2" y="2022445"/>
            <a:ext cx="4893832" cy="2549555"/>
          </a:xfrm>
          <a:prstGeom prst="rect">
            <a:avLst/>
          </a:prstGeom>
          <a:noFill/>
          <a:ln w="12700">
            <a:miter lim="400000"/>
          </a:ln>
        </p:spPr>
        <p:txBody>
          <a:bodyPr lIns="45718" tIns="45718" rIns="180000" bIns="45718" anchor="ctr"/>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Describe what this period protection looks like.</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How does it work?</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How is it used?</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Are there different types or varieties? </a:t>
            </a:r>
            <a:br>
              <a:rPr lang="en-GB" sz="1600" dirty="0">
                <a:solidFill>
                  <a:srgbClr val="000000"/>
                </a:solidFill>
              </a:rPr>
            </a:br>
            <a:r>
              <a:rPr lang="en-GB" sz="1600" dirty="0">
                <a:solidFill>
                  <a:srgbClr val="000000"/>
                </a:solidFill>
              </a:rPr>
              <a:t>What are they for?</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How do you dispose of it?</a:t>
            </a:r>
          </a:p>
        </p:txBody>
      </p:sp>
      <p:pic>
        <p:nvPicPr>
          <p:cNvPr id="7" name="Image" descr="Image">
            <a:extLst>
              <a:ext uri="{FF2B5EF4-FFF2-40B4-BE49-F238E27FC236}">
                <a16:creationId xmlns:a16="http://schemas.microsoft.com/office/drawing/2014/main" id="{F59EF98C-5D35-4379-9F1A-9CC3A4EB6F37}"/>
              </a:ext>
            </a:extLst>
          </p:cNvPr>
          <p:cNvPicPr>
            <a:picLocks noChangeAspect="1"/>
          </p:cNvPicPr>
          <p:nvPr/>
        </p:nvPicPr>
        <p:blipFill rotWithShape="1">
          <a:blip r:embed="rId2"/>
          <a:srcRect l="46427"/>
          <a:stretch/>
        </p:blipFill>
        <p:spPr>
          <a:xfrm>
            <a:off x="6040783" y="1955470"/>
            <a:ext cx="2349537" cy="4354361"/>
          </a:xfrm>
          <a:prstGeom prst="rect">
            <a:avLst/>
          </a:prstGeom>
          <a:ln w="12700">
            <a:miter lim="400000"/>
          </a:ln>
        </p:spPr>
      </p:pic>
      <p:grpSp>
        <p:nvGrpSpPr>
          <p:cNvPr id="5" name="Group 4">
            <a:extLst>
              <a:ext uri="{FF2B5EF4-FFF2-40B4-BE49-F238E27FC236}">
                <a16:creationId xmlns:a16="http://schemas.microsoft.com/office/drawing/2014/main" id="{79BDFDEC-757E-4A04-A34D-09141900E60B}"/>
              </a:ext>
            </a:extLst>
          </p:cNvPr>
          <p:cNvGrpSpPr/>
          <p:nvPr/>
        </p:nvGrpSpPr>
        <p:grpSpPr>
          <a:xfrm>
            <a:off x="3657599" y="3862133"/>
            <a:ext cx="3485297" cy="2339410"/>
            <a:chOff x="3657599" y="3862133"/>
            <a:chExt cx="3485297" cy="2339410"/>
          </a:xfrm>
        </p:grpSpPr>
        <p:pic>
          <p:nvPicPr>
            <p:cNvPr id="9" name="Graphic 8" descr="Speech">
              <a:extLst>
                <a:ext uri="{FF2B5EF4-FFF2-40B4-BE49-F238E27FC236}">
                  <a16:creationId xmlns:a16="http://schemas.microsoft.com/office/drawing/2014/main" id="{7A4D4CF4-268A-4F39-A4C3-34B67B43CF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163" t="10187" r="8167" b="16492"/>
            <a:stretch/>
          </p:blipFill>
          <p:spPr>
            <a:xfrm>
              <a:off x="3657599" y="3862133"/>
              <a:ext cx="3485297" cy="2339410"/>
            </a:xfrm>
            <a:prstGeom prst="rect">
              <a:avLst/>
            </a:prstGeom>
          </p:spPr>
        </p:pic>
        <p:sp>
          <p:nvSpPr>
            <p:cNvPr id="10" name="TextBox 9">
              <a:extLst>
                <a:ext uri="{FF2B5EF4-FFF2-40B4-BE49-F238E27FC236}">
                  <a16:creationId xmlns:a16="http://schemas.microsoft.com/office/drawing/2014/main" id="{005AA05A-FB29-4416-A291-79731BD5B63F}"/>
                </a:ext>
              </a:extLst>
            </p:cNvPr>
            <p:cNvSpPr txBox="1"/>
            <p:nvPr/>
          </p:nvSpPr>
          <p:spPr>
            <a:xfrm>
              <a:off x="3828913" y="4312282"/>
              <a:ext cx="3045765"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dirty="0">
                  <a:solidFill>
                    <a:srgbClr val="000000"/>
                  </a:solidFill>
                </a:rPr>
                <a:t>Extension:</a:t>
              </a:r>
              <a:br>
                <a:rPr lang="en-GB" sz="1800" b="1" dirty="0">
                  <a:solidFill>
                    <a:srgbClr val="000000"/>
                  </a:solidFill>
                </a:rPr>
              </a:br>
              <a:r>
                <a:rPr lang="en-GB" sz="1800" dirty="0">
                  <a:solidFill>
                    <a:srgbClr val="000000"/>
                  </a:solidFill>
                </a:rPr>
                <a:t>what are the benefits </a:t>
              </a:r>
              <a:br>
                <a:rPr lang="en-GB" sz="1800" dirty="0">
                  <a:solidFill>
                    <a:srgbClr val="000000"/>
                  </a:solidFill>
                </a:rPr>
              </a:br>
              <a:r>
                <a:rPr lang="en-GB" sz="1800" dirty="0">
                  <a:solidFill>
                    <a:srgbClr val="000000"/>
                  </a:solidFill>
                </a:rPr>
                <a:t>and disadvantages of </a:t>
              </a:r>
              <a:br>
                <a:rPr lang="en-GB" sz="1800" dirty="0">
                  <a:solidFill>
                    <a:srgbClr val="000000"/>
                  </a:solidFill>
                </a:rPr>
              </a:br>
              <a:r>
                <a:rPr lang="en-GB" sz="1800" dirty="0">
                  <a:solidFill>
                    <a:srgbClr val="000000"/>
                  </a:solidFill>
                </a:rPr>
                <a:t>this period product?</a:t>
              </a:r>
            </a:p>
          </p:txBody>
        </p:sp>
      </p:grpSp>
    </p:spTree>
    <p:extLst>
      <p:ext uri="{BB962C8B-B14F-4D97-AF65-F5344CB8AC3E}">
        <p14:creationId xmlns:p14="http://schemas.microsoft.com/office/powerpoint/2010/main" val="11097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TSS - WHAT IS IT?</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29</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1" y="1723230"/>
            <a:ext cx="7812100" cy="1664785"/>
          </a:xfrm>
          <a:prstGeom prst="rect">
            <a:avLst/>
          </a:prstGeom>
          <a:noFill/>
          <a:ln w="12700">
            <a:miter lim="400000"/>
          </a:ln>
        </p:spPr>
        <p:txBody>
          <a:bodyPr lIns="45718" tIns="45718" rIns="180000" bIns="45718" anchor="ctr"/>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TSS – or </a:t>
            </a:r>
            <a:r>
              <a:rPr lang="en-GB" sz="1600" b="1" dirty="0">
                <a:solidFill>
                  <a:srgbClr val="000000"/>
                </a:solidFill>
              </a:rPr>
              <a:t>Toxic Shock Syndrome </a:t>
            </a:r>
            <a:r>
              <a:rPr lang="en-GB" sz="1600" dirty="0">
                <a:solidFill>
                  <a:srgbClr val="000000"/>
                </a:solidFill>
              </a:rPr>
              <a:t>– is a rare condition that can be fatal. Anyone can get TSS but it has been linked with tampon use, so it’s important to know the signs.</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TSS is treatable, but the earlier you catch it the better. Here’s what you need </a:t>
            </a:r>
            <a:br>
              <a:rPr lang="en-GB" sz="1600" dirty="0">
                <a:solidFill>
                  <a:srgbClr val="000000"/>
                </a:solidFill>
              </a:rPr>
            </a:br>
            <a:r>
              <a:rPr lang="en-GB" sz="1600" dirty="0">
                <a:solidFill>
                  <a:srgbClr val="000000"/>
                </a:solidFill>
              </a:rPr>
              <a:t>to watch out for:</a:t>
            </a:r>
          </a:p>
        </p:txBody>
      </p:sp>
      <p:grpSp>
        <p:nvGrpSpPr>
          <p:cNvPr id="14" name="Group 13">
            <a:extLst>
              <a:ext uri="{FF2B5EF4-FFF2-40B4-BE49-F238E27FC236}">
                <a16:creationId xmlns:a16="http://schemas.microsoft.com/office/drawing/2014/main" id="{26822A58-E563-4D48-B1CD-7005E55EDCBD}"/>
              </a:ext>
            </a:extLst>
          </p:cNvPr>
          <p:cNvGrpSpPr/>
          <p:nvPr/>
        </p:nvGrpSpPr>
        <p:grpSpPr>
          <a:xfrm>
            <a:off x="505131" y="3455029"/>
            <a:ext cx="8099119" cy="2572363"/>
            <a:chOff x="505132" y="3595946"/>
            <a:chExt cx="8099119" cy="2572363"/>
          </a:xfrm>
        </p:grpSpPr>
        <p:sp>
          <p:nvSpPr>
            <p:cNvPr id="15" name="Rectangle 14">
              <a:extLst>
                <a:ext uri="{FF2B5EF4-FFF2-40B4-BE49-F238E27FC236}">
                  <a16:creationId xmlns:a16="http://schemas.microsoft.com/office/drawing/2014/main" id="{0176757E-3A01-8147-BA38-35D9986F7343}"/>
                </a:ext>
              </a:extLst>
            </p:cNvPr>
            <p:cNvSpPr/>
            <p:nvPr/>
          </p:nvSpPr>
          <p:spPr>
            <a:xfrm>
              <a:off x="505132" y="3595946"/>
              <a:ext cx="5113791" cy="2572363"/>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Sudden high fever (usually over 39°C)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Dizziness</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Vomiting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Muscle ache</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Diarrhoea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Fainting</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Sunburn-like rash </a:t>
              </a:r>
            </a:p>
          </p:txBody>
        </p:sp>
        <p:sp>
          <p:nvSpPr>
            <p:cNvPr id="16" name="TextBox 15">
              <a:extLst>
                <a:ext uri="{FF2B5EF4-FFF2-40B4-BE49-F238E27FC236}">
                  <a16:creationId xmlns:a16="http://schemas.microsoft.com/office/drawing/2014/main" id="{FA993D2B-CB3D-D445-811C-6C30C2A30170}"/>
                </a:ext>
              </a:extLst>
            </p:cNvPr>
            <p:cNvSpPr txBox="1"/>
            <p:nvPr/>
          </p:nvSpPr>
          <p:spPr>
            <a:xfrm>
              <a:off x="5763753" y="3610903"/>
              <a:ext cx="284049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If you think you may have TSS, you should talk to a trusted adult and see a doctor</a:t>
              </a:r>
              <a:endParaRPr lang="en-GB" sz="2000" b="1" dirty="0"/>
            </a:p>
          </p:txBody>
        </p:sp>
      </p:grpSp>
      <p:pic>
        <p:nvPicPr>
          <p:cNvPr id="17" name="Picture 16" descr="Icon&#10;&#10;Description automatically generated">
            <a:extLst>
              <a:ext uri="{FF2B5EF4-FFF2-40B4-BE49-F238E27FC236}">
                <a16:creationId xmlns:a16="http://schemas.microsoft.com/office/drawing/2014/main" id="{1C07828F-8D79-F045-A167-BFCFFF616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303" y="4975358"/>
            <a:ext cx="991395" cy="974592"/>
          </a:xfrm>
          <a:prstGeom prst="rect">
            <a:avLst/>
          </a:prstGeom>
        </p:spPr>
      </p:pic>
    </p:spTree>
    <p:extLst>
      <p:ext uri="{BB962C8B-B14F-4D97-AF65-F5344CB8AC3E}">
        <p14:creationId xmlns:p14="http://schemas.microsoft.com/office/powerpoint/2010/main" val="13902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2" name="Group 11">
            <a:extLst>
              <a:ext uri="{FF2B5EF4-FFF2-40B4-BE49-F238E27FC236}">
                <a16:creationId xmlns:a16="http://schemas.microsoft.com/office/drawing/2014/main" id="{771F3F8A-4325-4274-A0EC-2D65DA658873}"/>
              </a:ext>
            </a:extLst>
          </p:cNvPr>
          <p:cNvGrpSpPr/>
          <p:nvPr/>
        </p:nvGrpSpPr>
        <p:grpSpPr>
          <a:xfrm>
            <a:off x="873496" y="2709088"/>
            <a:ext cx="7331938" cy="2386777"/>
            <a:chOff x="873496" y="2709088"/>
            <a:chExt cx="7331938" cy="2386777"/>
          </a:xfrm>
        </p:grpSpPr>
        <p:sp>
          <p:nvSpPr>
            <p:cNvPr id="4" name="KIND">
              <a:extLst>
                <a:ext uri="{FF2B5EF4-FFF2-40B4-BE49-F238E27FC236}">
                  <a16:creationId xmlns:a16="http://schemas.microsoft.com/office/drawing/2014/main" id="{1AEA55C4-AFA7-471A-9969-D9A13EA6C494}"/>
                </a:ext>
              </a:extLst>
            </p:cNvPr>
            <p:cNvSpPr txBox="1"/>
            <p:nvPr/>
          </p:nvSpPr>
          <p:spPr>
            <a:xfrm>
              <a:off x="7113939" y="2709462"/>
              <a:ext cx="1031689"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5" name="HEAR">
              <a:extLst>
                <a:ext uri="{FF2B5EF4-FFF2-40B4-BE49-F238E27FC236}">
                  <a16:creationId xmlns:a16="http://schemas.microsoft.com/office/drawing/2014/main" id="{C391A08E-E0D1-49D9-BDE2-54118A9C0597}"/>
                </a:ext>
              </a:extLst>
            </p:cNvPr>
            <p:cNvSpPr txBox="1"/>
            <p:nvPr/>
          </p:nvSpPr>
          <p:spPr>
            <a:xfrm>
              <a:off x="1013756" y="2709088"/>
              <a:ext cx="11807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7" name="UNDERSTAND">
              <a:extLst>
                <a:ext uri="{FF2B5EF4-FFF2-40B4-BE49-F238E27FC236}">
                  <a16:creationId xmlns:a16="http://schemas.microsoft.com/office/drawing/2014/main" id="{D5F9ED90-BE5C-41E4-8AFD-D75AC56F5F07}"/>
                </a:ext>
              </a:extLst>
            </p:cNvPr>
            <p:cNvSpPr txBox="1"/>
            <p:nvPr/>
          </p:nvSpPr>
          <p:spPr>
            <a:xfrm>
              <a:off x="3170823" y="4541871"/>
              <a:ext cx="27821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8" name="SPEAK">
              <a:extLst>
                <a:ext uri="{FF2B5EF4-FFF2-40B4-BE49-F238E27FC236}">
                  <a16:creationId xmlns:a16="http://schemas.microsoft.com/office/drawing/2014/main" id="{19850B6E-D1A1-4AED-A76F-A91D612288F5}"/>
                </a:ext>
              </a:extLst>
            </p:cNvPr>
            <p:cNvSpPr txBox="1"/>
            <p:nvPr/>
          </p:nvSpPr>
          <p:spPr>
            <a:xfrm>
              <a:off x="6789025" y="4541871"/>
              <a:ext cx="1416409"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9" name="RESPECT">
              <a:extLst>
                <a:ext uri="{FF2B5EF4-FFF2-40B4-BE49-F238E27FC236}">
                  <a16:creationId xmlns:a16="http://schemas.microsoft.com/office/drawing/2014/main" id="{90FE0434-635E-4F1D-B3B8-B030B8BA928B}"/>
                </a:ext>
              </a:extLst>
            </p:cNvPr>
            <p:cNvSpPr txBox="1"/>
            <p:nvPr/>
          </p:nvSpPr>
          <p:spPr>
            <a:xfrm>
              <a:off x="3607645" y="2709462"/>
              <a:ext cx="1908532"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10" name="LISTEN">
              <a:extLst>
                <a:ext uri="{FF2B5EF4-FFF2-40B4-BE49-F238E27FC236}">
                  <a16:creationId xmlns:a16="http://schemas.microsoft.com/office/drawing/2014/main" id="{75B008A9-916B-4868-904B-584214784E13}"/>
                </a:ext>
              </a:extLst>
            </p:cNvPr>
            <p:cNvSpPr txBox="1"/>
            <p:nvPr/>
          </p:nvSpPr>
          <p:spPr>
            <a:xfrm>
              <a:off x="873496" y="4541871"/>
              <a:ext cx="14612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11" name="UNDERSTAND">
              <a:extLst>
                <a:ext uri="{FF2B5EF4-FFF2-40B4-BE49-F238E27FC236}">
                  <a16:creationId xmlns:a16="http://schemas.microsoft.com/office/drawing/2014/main" id="{2BD1AC05-6436-4B1B-9BCB-659520001597}"/>
                </a:ext>
              </a:extLst>
            </p:cNvPr>
            <p:cNvSpPr txBox="1"/>
            <p:nvPr/>
          </p:nvSpPr>
          <p:spPr>
            <a:xfrm>
              <a:off x="1637340" y="3537447"/>
              <a:ext cx="2445537"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13" name="UNDERSTAND">
              <a:extLst>
                <a:ext uri="{FF2B5EF4-FFF2-40B4-BE49-F238E27FC236}">
                  <a16:creationId xmlns:a16="http://schemas.microsoft.com/office/drawing/2014/main" id="{E4A109ED-7612-478D-842C-86161B0BE805}"/>
                </a:ext>
              </a:extLst>
            </p:cNvPr>
            <p:cNvSpPr txBox="1"/>
            <p:nvPr/>
          </p:nvSpPr>
          <p:spPr>
            <a:xfrm>
              <a:off x="5391374" y="3494659"/>
              <a:ext cx="1972652"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D86F-476A-4F52-B7C9-2EEA6A0C4C7D}"/>
              </a:ext>
            </a:extLst>
          </p:cNvPr>
          <p:cNvSpPr>
            <a:spLocks noGrp="1"/>
          </p:cNvSpPr>
          <p:nvPr>
            <p:ph type="title"/>
          </p:nvPr>
        </p:nvSpPr>
        <p:spPr>
          <a:xfrm>
            <a:off x="457199" y="895923"/>
            <a:ext cx="8229600" cy="1041735"/>
          </a:xfrm>
        </p:spPr>
        <p:txBody>
          <a:bodyPr>
            <a:normAutofit fontScale="90000"/>
          </a:bodyPr>
          <a:lstStyle/>
          <a:p>
            <a:r>
              <a:rPr lang="en-GB" dirty="0"/>
              <a:t>ENSURING EVERYONE HAS ACCESS </a:t>
            </a:r>
            <a:br>
              <a:rPr lang="en-GB" dirty="0"/>
            </a:br>
            <a:r>
              <a:rPr lang="en-GB" dirty="0"/>
              <a:t>TO PERIOD PRODUCTS</a:t>
            </a:r>
          </a:p>
        </p:txBody>
      </p:sp>
      <p:sp>
        <p:nvSpPr>
          <p:cNvPr id="3" name="Text Placeholder 2">
            <a:extLst>
              <a:ext uri="{FF2B5EF4-FFF2-40B4-BE49-F238E27FC236}">
                <a16:creationId xmlns:a16="http://schemas.microsoft.com/office/drawing/2014/main" id="{827EED34-6B62-4C7F-A6A7-45B8818DDD55}"/>
              </a:ext>
            </a:extLst>
          </p:cNvPr>
          <p:cNvSpPr>
            <a:spLocks noGrp="1"/>
          </p:cNvSpPr>
          <p:nvPr>
            <p:ph type="body" sz="quarter" idx="10"/>
          </p:nvPr>
        </p:nvSpPr>
        <p:spPr>
          <a:xfrm>
            <a:off x="457199" y="1974421"/>
            <a:ext cx="8229600" cy="779665"/>
          </a:xfrm>
        </p:spPr>
        <p:txBody>
          <a:bodyPr>
            <a:normAutofit/>
          </a:bodyPr>
          <a:lstStyle/>
          <a:p>
            <a:r>
              <a:rPr lang="en-GB" dirty="0"/>
              <a:t>Unfortunately, not everyone can afford the period protection </a:t>
            </a:r>
            <a:br>
              <a:rPr lang="en-GB" dirty="0"/>
            </a:br>
            <a:r>
              <a:rPr lang="en-GB" dirty="0"/>
              <a:t>they need. How do you think that could affect someone?</a:t>
            </a:r>
          </a:p>
          <a:p>
            <a:endParaRPr lang="en-GB" dirty="0"/>
          </a:p>
        </p:txBody>
      </p:sp>
      <p:sp>
        <p:nvSpPr>
          <p:cNvPr id="4" name="Slide Number Placeholder 3">
            <a:extLst>
              <a:ext uri="{FF2B5EF4-FFF2-40B4-BE49-F238E27FC236}">
                <a16:creationId xmlns:a16="http://schemas.microsoft.com/office/drawing/2014/main" id="{94DB28F6-FD5B-4756-9676-055A463E378D}"/>
              </a:ext>
            </a:extLst>
          </p:cNvPr>
          <p:cNvSpPr>
            <a:spLocks noGrp="1"/>
          </p:cNvSpPr>
          <p:nvPr>
            <p:ph type="sldNum" sz="quarter" idx="4"/>
          </p:nvPr>
        </p:nvSpPr>
        <p:spPr/>
        <p:txBody>
          <a:bodyPr/>
          <a:lstStyle/>
          <a:p>
            <a:fld id="{63F7E935-997C-4AB2-AAF8-EEF37886DB40}" type="slidenum">
              <a:rPr lang="en-GB" smtClean="0"/>
              <a:pPr/>
              <a:t>30</a:t>
            </a:fld>
            <a:endParaRPr lang="en-GB"/>
          </a:p>
        </p:txBody>
      </p:sp>
      <p:sp>
        <p:nvSpPr>
          <p:cNvPr id="16" name="Rectangle">
            <a:extLst>
              <a:ext uri="{FF2B5EF4-FFF2-40B4-BE49-F238E27FC236}">
                <a16:creationId xmlns:a16="http://schemas.microsoft.com/office/drawing/2014/main" id="{174DF5C5-3DAA-450F-B1AE-73DAFB5D31BA}"/>
              </a:ext>
            </a:extLst>
          </p:cNvPr>
          <p:cNvSpPr/>
          <p:nvPr/>
        </p:nvSpPr>
        <p:spPr>
          <a:xfrm>
            <a:off x="647701" y="4846567"/>
            <a:ext cx="8039098" cy="1174821"/>
          </a:xfrm>
          <a:prstGeom prst="rect">
            <a:avLst/>
          </a:prstGeom>
          <a:solidFill>
            <a:schemeClr val="tx2"/>
          </a:solidFill>
          <a:ln w="12700" cap="flat">
            <a:noFill/>
            <a:miter lim="400000"/>
          </a:ln>
          <a:effectLst/>
        </p:spPr>
        <p:txBody>
          <a:bodyPr wrap="none" lIns="0" tIns="45718" rIns="0" bIns="45718" numCol="1" anchor="ctr">
            <a:noAutofit/>
          </a:bodyPr>
          <a:lstStyle/>
          <a:p>
            <a:pPr>
              <a:defRPr sz="1800">
                <a:solidFill>
                  <a:srgbClr val="000000"/>
                </a:solidFill>
                <a:latin typeface="+mn-lt"/>
                <a:ea typeface="+mn-ea"/>
                <a:cs typeface="+mn-cs"/>
                <a:sym typeface="Calibri"/>
              </a:defRPr>
            </a:pPr>
            <a:r>
              <a:rPr lang="en-GB" sz="2000" dirty="0">
                <a:solidFill>
                  <a:schemeClr val="bg1"/>
                </a:solidFill>
              </a:rPr>
              <a:t>Everyone deserves to have access to the products they need.</a:t>
            </a:r>
          </a:p>
          <a:p>
            <a:pPr>
              <a:defRPr sz="1800">
                <a:solidFill>
                  <a:srgbClr val="000000"/>
                </a:solidFill>
                <a:latin typeface="+mn-lt"/>
                <a:ea typeface="+mn-ea"/>
                <a:cs typeface="+mn-cs"/>
                <a:sym typeface="Calibri"/>
              </a:defRPr>
            </a:pPr>
            <a:r>
              <a:rPr lang="en-GB" sz="2000" dirty="0">
                <a:solidFill>
                  <a:schemeClr val="bg1"/>
                </a:solidFill>
              </a:rPr>
              <a:t>If you’re affected, or know a friend in need, </a:t>
            </a:r>
            <a:br>
              <a:rPr lang="en-GB" sz="2000" dirty="0">
                <a:solidFill>
                  <a:schemeClr val="bg1"/>
                </a:solidFill>
              </a:rPr>
            </a:br>
            <a:r>
              <a:rPr lang="en-GB" sz="2000" dirty="0">
                <a:solidFill>
                  <a:schemeClr val="bg1"/>
                </a:solidFill>
              </a:rPr>
              <a:t>speak to a teacher to get help.</a:t>
            </a:r>
          </a:p>
        </p:txBody>
      </p:sp>
      <p:pic>
        <p:nvPicPr>
          <p:cNvPr id="6" name="Picture 5" descr="A picture containing food&#10;&#10;Description automatically generated">
            <a:extLst>
              <a:ext uri="{FF2B5EF4-FFF2-40B4-BE49-F238E27FC236}">
                <a16:creationId xmlns:a16="http://schemas.microsoft.com/office/drawing/2014/main" id="{A4E3C116-6673-F545-B250-120781323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053" y="2790849"/>
            <a:ext cx="5507892" cy="1821158"/>
          </a:xfrm>
          <a:prstGeom prst="rect">
            <a:avLst/>
          </a:prstGeom>
        </p:spPr>
      </p:pic>
    </p:spTree>
    <p:extLst>
      <p:ext uri="{BB962C8B-B14F-4D97-AF65-F5344CB8AC3E}">
        <p14:creationId xmlns:p14="http://schemas.microsoft.com/office/powerpoint/2010/main" val="23705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PERIOD ADVICE</a:t>
            </a:r>
          </a:p>
        </p:txBody>
      </p:sp>
      <p:sp>
        <p:nvSpPr>
          <p:cNvPr id="3" name="Text Placeholder 2">
            <a:extLst>
              <a:ext uri="{FF2B5EF4-FFF2-40B4-BE49-F238E27FC236}">
                <a16:creationId xmlns:a16="http://schemas.microsoft.com/office/drawing/2014/main" id="{77FD7BFA-BE1E-4148-81B1-26D162D6F1A3}"/>
              </a:ext>
            </a:extLst>
          </p:cNvPr>
          <p:cNvSpPr>
            <a:spLocks noGrp="1"/>
          </p:cNvSpPr>
          <p:nvPr>
            <p:ph type="body" sz="quarter" idx="10"/>
          </p:nvPr>
        </p:nvSpPr>
        <p:spPr/>
        <p:txBody>
          <a:bodyPr>
            <a:normAutofit/>
          </a:bodyPr>
          <a:lstStyle/>
          <a:p>
            <a:r>
              <a:rPr lang="en-GB" dirty="0"/>
              <a:t>Look at the three scenarios on the following slides. </a:t>
            </a:r>
            <a:br>
              <a:rPr lang="en-GB" dirty="0"/>
            </a:br>
            <a:r>
              <a:rPr lang="en-GB" dirty="0"/>
              <a:t>What would your advice be to the young people shown?</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31</a:t>
            </a:fld>
            <a:endParaRPr lang="en-GB"/>
          </a:p>
        </p:txBody>
      </p:sp>
      <p:pic>
        <p:nvPicPr>
          <p:cNvPr id="6" name="Image" descr="Image">
            <a:extLst>
              <a:ext uri="{FF2B5EF4-FFF2-40B4-BE49-F238E27FC236}">
                <a16:creationId xmlns:a16="http://schemas.microsoft.com/office/drawing/2014/main" id="{D33F9B41-80F4-4FEA-8B50-7806B13C418D}"/>
              </a:ext>
            </a:extLst>
          </p:cNvPr>
          <p:cNvPicPr>
            <a:picLocks noChangeAspect="1"/>
          </p:cNvPicPr>
          <p:nvPr/>
        </p:nvPicPr>
        <p:blipFill>
          <a:blip r:embed="rId2"/>
          <a:stretch>
            <a:fillRect/>
          </a:stretch>
        </p:blipFill>
        <p:spPr>
          <a:xfrm>
            <a:off x="1811792" y="2476073"/>
            <a:ext cx="5388084" cy="2681112"/>
          </a:xfrm>
          <a:prstGeom prst="rect">
            <a:avLst/>
          </a:prstGeom>
          <a:ln w="12700">
            <a:miter lim="400000"/>
          </a:ln>
        </p:spPr>
      </p:pic>
      <p:sp>
        <p:nvSpPr>
          <p:cNvPr id="5" name="Rectangle 4">
            <a:extLst>
              <a:ext uri="{FF2B5EF4-FFF2-40B4-BE49-F238E27FC236}">
                <a16:creationId xmlns:a16="http://schemas.microsoft.com/office/drawing/2014/main" id="{4B32F9DB-DF25-495A-8E51-D999E1A1DA06}"/>
              </a:ext>
            </a:extLst>
          </p:cNvPr>
          <p:cNvSpPr/>
          <p:nvPr/>
        </p:nvSpPr>
        <p:spPr>
          <a:xfrm>
            <a:off x="932193" y="5312509"/>
            <a:ext cx="7147282" cy="714850"/>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Discuss with a partner and be ready </a:t>
            </a:r>
            <a:br>
              <a:rPr kumimoji="0" lang="en-GB" sz="2000" b="0" i="0" u="none" strike="noStrike" cap="none" spc="0" normalizeH="0" baseline="0" dirty="0">
                <a:ln>
                  <a:noFill/>
                </a:ln>
                <a:solidFill>
                  <a:schemeClr val="tx2"/>
                </a:solidFill>
                <a:effectLst/>
                <a:uFillTx/>
                <a:latin typeface="+mj-lt"/>
                <a:ea typeface="+mj-ea"/>
                <a:cs typeface="+mj-cs"/>
                <a:sym typeface="Helvetica"/>
              </a:rPr>
            </a:br>
            <a:r>
              <a:rPr kumimoji="0" lang="en-GB" sz="2000" b="0" i="0" u="none" strike="noStrike" cap="none" spc="0" normalizeH="0" baseline="0" dirty="0">
                <a:ln>
                  <a:noFill/>
                </a:ln>
                <a:solidFill>
                  <a:schemeClr val="tx2"/>
                </a:solidFill>
                <a:effectLst/>
                <a:uFillTx/>
                <a:latin typeface="+mj-lt"/>
                <a:ea typeface="+mj-ea"/>
                <a:cs typeface="+mj-cs"/>
                <a:sym typeface="Helvetica"/>
              </a:rPr>
              <a:t>to share your answers with the class.</a:t>
            </a:r>
          </a:p>
        </p:txBody>
      </p:sp>
    </p:spTree>
    <p:extLst>
      <p:ext uri="{BB962C8B-B14F-4D97-AF65-F5344CB8AC3E}">
        <p14:creationId xmlns:p14="http://schemas.microsoft.com/office/powerpoint/2010/main" val="124322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automatically generated">
            <a:extLst>
              <a:ext uri="{FF2B5EF4-FFF2-40B4-BE49-F238E27FC236}">
                <a16:creationId xmlns:a16="http://schemas.microsoft.com/office/drawing/2014/main" id="{9D69CE62-5257-4DB0-9863-D5FE1A3D4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94" y="2958088"/>
            <a:ext cx="970896" cy="3252503"/>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SCENARIO 1 - LAYLA</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457199" y="1605898"/>
            <a:ext cx="8229600" cy="1683211"/>
          </a:xfrm>
        </p:spPr>
        <p:txBody>
          <a:bodyPr/>
          <a:lstStyle/>
          <a:p>
            <a:r>
              <a:rPr lang="en-GB" b="1" dirty="0"/>
              <a:t>LAYLA is 13 </a:t>
            </a:r>
            <a:r>
              <a:rPr lang="en-GB" dirty="0"/>
              <a:t>and started her period six months ago. It’s still quite irregular so she doesn’t know when it will happen. She is in her local swimming club and trains three times a week, but she feels she has to stop going when she’s on her period. She doesn’t want to miss out on training. Is there anything she could do?</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32</a:t>
            </a:fld>
            <a:endParaRPr lang="en-GB"/>
          </a:p>
        </p:txBody>
      </p:sp>
      <p:grpSp>
        <p:nvGrpSpPr>
          <p:cNvPr id="9" name="Group 8">
            <a:extLst>
              <a:ext uri="{FF2B5EF4-FFF2-40B4-BE49-F238E27FC236}">
                <a16:creationId xmlns:a16="http://schemas.microsoft.com/office/drawing/2014/main" id="{63FEE152-8FA8-4430-9630-2DB56097810F}"/>
              </a:ext>
            </a:extLst>
          </p:cNvPr>
          <p:cNvGrpSpPr/>
          <p:nvPr/>
        </p:nvGrpSpPr>
        <p:grpSpPr>
          <a:xfrm>
            <a:off x="457199" y="2756342"/>
            <a:ext cx="7965503" cy="3511210"/>
            <a:chOff x="457199" y="2756342"/>
            <a:chExt cx="7965503" cy="3511210"/>
          </a:xfrm>
        </p:grpSpPr>
        <p:sp>
          <p:nvSpPr>
            <p:cNvPr id="6" name="Rectangle">
              <a:extLst>
                <a:ext uri="{FF2B5EF4-FFF2-40B4-BE49-F238E27FC236}">
                  <a16:creationId xmlns:a16="http://schemas.microsoft.com/office/drawing/2014/main" id="{FF7D76BB-60B8-406C-9F63-710AE051524F}"/>
                </a:ext>
              </a:extLst>
            </p:cNvPr>
            <p:cNvSpPr/>
            <p:nvPr/>
          </p:nvSpPr>
          <p:spPr>
            <a:xfrm>
              <a:off x="457199" y="3429000"/>
              <a:ext cx="7240138" cy="2592388"/>
            </a:xfrm>
            <a:prstGeom prst="rect">
              <a:avLst/>
            </a:prstGeom>
            <a:solidFill>
              <a:schemeClr val="tx2"/>
            </a:solidFill>
            <a:ln w="12700" cap="flat">
              <a:noFill/>
              <a:miter lim="400000"/>
            </a:ln>
            <a:effectLst/>
          </p:spPr>
          <p:txBody>
            <a:bodyPr wrap="square" lIns="360000" tIns="45718" rIns="360000" bIns="45718" numCol="1" anchor="ctr">
              <a:noAutofit/>
            </a:bodyPr>
            <a:lstStyle/>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It can be hard when you don’t know when your period will start. Layla could always keep period protection handy so she’s prepared. She could also use a tracking app so she knows when her periods become regular.</a:t>
              </a:r>
            </a:p>
            <a:p>
              <a:pPr marL="285750" indent="-285750" algn="l">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She doesn’t have to stop swimming when she’s on her period. Layla can try using either tampons or a menstrual </a:t>
              </a:r>
              <a:br>
                <a:rPr lang="en-GB" sz="1800" dirty="0">
                  <a:solidFill>
                    <a:schemeClr val="bg1"/>
                  </a:solidFill>
                </a:rPr>
              </a:br>
              <a:r>
                <a:rPr lang="en-GB" sz="1800" dirty="0">
                  <a:solidFill>
                    <a:schemeClr val="bg1"/>
                  </a:solidFill>
                </a:rPr>
                <a:t>cup and keep training as usual.</a:t>
              </a:r>
            </a:p>
          </p:txBody>
        </p:sp>
        <p:pic>
          <p:nvPicPr>
            <p:cNvPr id="8" name="Picture 7" descr="A person wearing a suit and tie&#10;&#10;Description automatically generated">
              <a:extLst>
                <a:ext uri="{FF2B5EF4-FFF2-40B4-BE49-F238E27FC236}">
                  <a16:creationId xmlns:a16="http://schemas.microsoft.com/office/drawing/2014/main" id="{079F5450-4649-465D-82B0-9F8E46AC4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80" y="2756342"/>
              <a:ext cx="1048122" cy="3511210"/>
            </a:xfrm>
            <a:prstGeom prst="rect">
              <a:avLst/>
            </a:prstGeom>
          </p:spPr>
        </p:pic>
      </p:grpSp>
    </p:spTree>
    <p:extLst>
      <p:ext uri="{BB962C8B-B14F-4D97-AF65-F5344CB8AC3E}">
        <p14:creationId xmlns:p14="http://schemas.microsoft.com/office/powerpoint/2010/main" val="426427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othing, shirt, person, standing&#10;&#10;Description automatically generated">
            <a:extLst>
              <a:ext uri="{FF2B5EF4-FFF2-40B4-BE49-F238E27FC236}">
                <a16:creationId xmlns:a16="http://schemas.microsoft.com/office/drawing/2014/main" id="{1CC6AFDD-5501-4349-AC7E-0B209CBC0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485" y="3125338"/>
            <a:ext cx="1005422" cy="3137109"/>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SCENARIO 2 - FINLAY</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457199" y="1605898"/>
            <a:ext cx="8229600" cy="1683211"/>
          </a:xfrm>
        </p:spPr>
        <p:txBody>
          <a:bodyPr/>
          <a:lstStyle/>
          <a:p>
            <a:r>
              <a:rPr lang="en-GB" b="1" dirty="0"/>
              <a:t>FINLAY is 14 </a:t>
            </a:r>
            <a:r>
              <a:rPr lang="en-GB" dirty="0"/>
              <a:t>and is a transgender boy. He has started having periods and it’s something that he finds hard to deal with. Recently, someone saw a pad in his bag and since then he’s received comments from other students. He’s been told he’s disgusting and once someone moved away from him at lunchtime. </a:t>
            </a:r>
            <a:br>
              <a:rPr lang="en-GB" dirty="0"/>
            </a:br>
            <a:r>
              <a:rPr lang="en-GB" dirty="0"/>
              <a:t>What advice would you give him?</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33</a:t>
            </a:fld>
            <a:endParaRPr lang="en-GB"/>
          </a:p>
        </p:txBody>
      </p:sp>
      <p:grpSp>
        <p:nvGrpSpPr>
          <p:cNvPr id="15" name="Group 14">
            <a:extLst>
              <a:ext uri="{FF2B5EF4-FFF2-40B4-BE49-F238E27FC236}">
                <a16:creationId xmlns:a16="http://schemas.microsoft.com/office/drawing/2014/main" id="{AF6B8DC9-276C-4DEF-BD75-278EFB648992}"/>
              </a:ext>
            </a:extLst>
          </p:cNvPr>
          <p:cNvGrpSpPr/>
          <p:nvPr/>
        </p:nvGrpSpPr>
        <p:grpSpPr>
          <a:xfrm>
            <a:off x="457199" y="2756342"/>
            <a:ext cx="7914438" cy="3506105"/>
            <a:chOff x="457199" y="2756342"/>
            <a:chExt cx="7914438" cy="3506105"/>
          </a:xfrm>
        </p:grpSpPr>
        <p:sp>
          <p:nvSpPr>
            <p:cNvPr id="6" name="Rectangle">
              <a:extLst>
                <a:ext uri="{FF2B5EF4-FFF2-40B4-BE49-F238E27FC236}">
                  <a16:creationId xmlns:a16="http://schemas.microsoft.com/office/drawing/2014/main" id="{FF7D76BB-60B8-406C-9F63-710AE051524F}"/>
                </a:ext>
              </a:extLst>
            </p:cNvPr>
            <p:cNvSpPr/>
            <p:nvPr/>
          </p:nvSpPr>
          <p:spPr>
            <a:xfrm>
              <a:off x="457199" y="3429000"/>
              <a:ext cx="7240138" cy="2592388"/>
            </a:xfrm>
            <a:prstGeom prst="rect">
              <a:avLst/>
            </a:prstGeom>
            <a:solidFill>
              <a:schemeClr val="tx2"/>
            </a:solidFill>
            <a:ln w="12700" cap="flat">
              <a:noFill/>
              <a:miter lim="400000"/>
            </a:ln>
            <a:effectLst/>
          </p:spPr>
          <p:txBody>
            <a:bodyPr wrap="square" lIns="360000" tIns="45718" rIns="360000" bIns="45718" numCol="1" anchor="ctr">
              <a:noAutofit/>
            </a:bodyPr>
            <a:lstStyle/>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Period shaming or gender-based bullying is never acceptable. Finlay should speak to a teacher or trusted </a:t>
              </a:r>
              <a:br>
                <a:rPr lang="en-GB" sz="1800" dirty="0">
                  <a:solidFill>
                    <a:schemeClr val="bg1"/>
                  </a:solidFill>
                </a:rPr>
              </a:br>
              <a:r>
                <a:rPr lang="en-GB" sz="1800" dirty="0">
                  <a:solidFill>
                    <a:schemeClr val="bg1"/>
                  </a:solidFill>
                </a:rPr>
                <a:t>adult who can help make sure the bullying stops.</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He should try to stay positive by reminding himself of all </a:t>
              </a:r>
              <a:br>
                <a:rPr lang="en-GB" sz="1800" dirty="0">
                  <a:solidFill>
                    <a:schemeClr val="bg1"/>
                  </a:solidFill>
                </a:rPr>
              </a:br>
              <a:r>
                <a:rPr lang="en-GB" sz="1800" dirty="0">
                  <a:solidFill>
                    <a:schemeClr val="bg1"/>
                  </a:solidFill>
                </a:rPr>
                <a:t>the things he’s happy and proud about.</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Finlay could talk to a close friend or a charity like Mermaids (mermaidsuk.org.uk) who offer free support and advice.</a:t>
              </a:r>
            </a:p>
          </p:txBody>
        </p:sp>
        <p:pic>
          <p:nvPicPr>
            <p:cNvPr id="14" name="Picture 13" descr="A picture containing clothing, shirt, person, standing&#10;&#10;Description automatically generated">
              <a:extLst>
                <a:ext uri="{FF2B5EF4-FFF2-40B4-BE49-F238E27FC236}">
                  <a16:creationId xmlns:a16="http://schemas.microsoft.com/office/drawing/2014/main" id="{ECC3D78A-01AF-48A1-8BFE-DFC92FCFF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954" y="2756342"/>
              <a:ext cx="1123683" cy="3506105"/>
            </a:xfrm>
            <a:prstGeom prst="rect">
              <a:avLst/>
            </a:prstGeom>
          </p:spPr>
        </p:pic>
      </p:grpSp>
    </p:spTree>
    <p:extLst>
      <p:ext uri="{BB962C8B-B14F-4D97-AF65-F5344CB8AC3E}">
        <p14:creationId xmlns:p14="http://schemas.microsoft.com/office/powerpoint/2010/main" val="261272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othing, refrigerator, sitting, box&#10;&#10;Description automatically generated">
            <a:extLst>
              <a:ext uri="{FF2B5EF4-FFF2-40B4-BE49-F238E27FC236}">
                <a16:creationId xmlns:a16="http://schemas.microsoft.com/office/drawing/2014/main" id="{FE6B966F-84EB-4CA9-B90C-0B043318B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71054" y="3080121"/>
            <a:ext cx="921767" cy="3095252"/>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SCENARIO 3 - INDRA</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457199" y="1605898"/>
            <a:ext cx="8229600" cy="1683211"/>
          </a:xfrm>
        </p:spPr>
        <p:txBody>
          <a:bodyPr/>
          <a:lstStyle/>
          <a:p>
            <a:r>
              <a:rPr lang="en-GB" b="1" dirty="0"/>
              <a:t>INDRA is 11 </a:t>
            </a:r>
            <a:r>
              <a:rPr lang="en-GB" dirty="0"/>
              <a:t>and lives with her dad and two younger brothers. Her dad has recently lost his job and they are struggling to afford basic necessities. She started her period last month but there was no money for period products so </a:t>
            </a:r>
            <a:br>
              <a:rPr lang="en-GB" dirty="0"/>
            </a:br>
            <a:r>
              <a:rPr lang="en-GB" dirty="0"/>
              <a:t>she used tissue instead. Her period is due again soon. What could she do? </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34</a:t>
            </a:fld>
            <a:endParaRPr lang="en-GB"/>
          </a:p>
        </p:txBody>
      </p:sp>
      <p:grpSp>
        <p:nvGrpSpPr>
          <p:cNvPr id="10" name="Group 9">
            <a:extLst>
              <a:ext uri="{FF2B5EF4-FFF2-40B4-BE49-F238E27FC236}">
                <a16:creationId xmlns:a16="http://schemas.microsoft.com/office/drawing/2014/main" id="{5EEC889A-ECFC-4FF8-828C-28223716AAC9}"/>
              </a:ext>
            </a:extLst>
          </p:cNvPr>
          <p:cNvGrpSpPr/>
          <p:nvPr/>
        </p:nvGrpSpPr>
        <p:grpSpPr>
          <a:xfrm>
            <a:off x="457199" y="3080121"/>
            <a:ext cx="7787812" cy="3095252"/>
            <a:chOff x="457199" y="3080121"/>
            <a:chExt cx="7787812" cy="3095252"/>
          </a:xfrm>
        </p:grpSpPr>
        <p:sp>
          <p:nvSpPr>
            <p:cNvPr id="6" name="Rectangle">
              <a:extLst>
                <a:ext uri="{FF2B5EF4-FFF2-40B4-BE49-F238E27FC236}">
                  <a16:creationId xmlns:a16="http://schemas.microsoft.com/office/drawing/2014/main" id="{FF7D76BB-60B8-406C-9F63-710AE051524F}"/>
                </a:ext>
              </a:extLst>
            </p:cNvPr>
            <p:cNvSpPr/>
            <p:nvPr/>
          </p:nvSpPr>
          <p:spPr>
            <a:xfrm>
              <a:off x="457199" y="3429000"/>
              <a:ext cx="7240138" cy="2592388"/>
            </a:xfrm>
            <a:prstGeom prst="rect">
              <a:avLst/>
            </a:prstGeom>
            <a:solidFill>
              <a:schemeClr val="tx2"/>
            </a:solidFill>
            <a:ln w="12700" cap="flat">
              <a:noFill/>
              <a:miter lim="400000"/>
            </a:ln>
            <a:effectLst/>
          </p:spPr>
          <p:txBody>
            <a:bodyPr wrap="square" lIns="360000" tIns="45718" rIns="360000" bIns="45718" numCol="1" anchor="ctr">
              <a:noAutofit/>
            </a:bodyPr>
            <a:lstStyle/>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Everyone who needs them should have access to period products. The government now supplies schools and youth clubs with free period products for those in need.</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Indra should speak to a teacher to find out how to access period products at school.</a:t>
              </a:r>
            </a:p>
          </p:txBody>
        </p:sp>
        <p:pic>
          <p:nvPicPr>
            <p:cNvPr id="5" name="Picture 4" descr="A picture containing clothing, refrigerator, sitting, box&#10;&#10;Description automatically generated">
              <a:extLst>
                <a:ext uri="{FF2B5EF4-FFF2-40B4-BE49-F238E27FC236}">
                  <a16:creationId xmlns:a16="http://schemas.microsoft.com/office/drawing/2014/main" id="{29807D4B-08F5-474D-9D37-98A4BC0AB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23244" y="3080121"/>
              <a:ext cx="921767" cy="3095252"/>
            </a:xfrm>
            <a:prstGeom prst="rect">
              <a:avLst/>
            </a:prstGeom>
          </p:spPr>
        </p:pic>
      </p:grpSp>
    </p:spTree>
    <p:extLst>
      <p:ext uri="{BB962C8B-B14F-4D97-AF65-F5344CB8AC3E}">
        <p14:creationId xmlns:p14="http://schemas.microsoft.com/office/powerpoint/2010/main" val="17204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PUBERTY AWARENESS </a:t>
            </a:r>
            <a:br>
              <a:rPr lang="en-GB" dirty="0"/>
            </a:br>
            <a:r>
              <a:rPr lang="en-GB" dirty="0"/>
              <a:t>CAMPAIGN</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35</a:t>
            </a:fld>
            <a:endParaRPr lang="en-GB"/>
          </a:p>
        </p:txBody>
      </p:sp>
    </p:spTree>
    <p:extLst>
      <p:ext uri="{BB962C8B-B14F-4D97-AF65-F5344CB8AC3E}">
        <p14:creationId xmlns:p14="http://schemas.microsoft.com/office/powerpoint/2010/main" val="28704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PUBERTY AWARENESS CAMPAIGN</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36</a:t>
            </a:fld>
            <a:endParaRPr lang="en-GB"/>
          </a:p>
        </p:txBody>
      </p:sp>
      <p:pic>
        <p:nvPicPr>
          <p:cNvPr id="6" name="Image" descr="Image">
            <a:extLst>
              <a:ext uri="{FF2B5EF4-FFF2-40B4-BE49-F238E27FC236}">
                <a16:creationId xmlns:a16="http://schemas.microsoft.com/office/drawing/2014/main" id="{D33F9B41-80F4-4FEA-8B50-7806B13C418D}"/>
              </a:ext>
            </a:extLst>
          </p:cNvPr>
          <p:cNvPicPr>
            <a:picLocks noChangeAspect="1"/>
          </p:cNvPicPr>
          <p:nvPr/>
        </p:nvPicPr>
        <p:blipFill>
          <a:blip r:embed="rId2"/>
          <a:stretch>
            <a:fillRect/>
          </a:stretch>
        </p:blipFill>
        <p:spPr>
          <a:xfrm>
            <a:off x="2393501" y="4168080"/>
            <a:ext cx="4356996" cy="2168042"/>
          </a:xfrm>
          <a:prstGeom prst="rect">
            <a:avLst/>
          </a:prstGeom>
          <a:ln w="12700">
            <a:miter lim="400000"/>
          </a:ln>
        </p:spPr>
      </p:pic>
      <p:sp>
        <p:nvSpPr>
          <p:cNvPr id="10" name="Rectangle">
            <a:extLst>
              <a:ext uri="{FF2B5EF4-FFF2-40B4-BE49-F238E27FC236}">
                <a16:creationId xmlns:a16="http://schemas.microsoft.com/office/drawing/2014/main" id="{D9542257-5898-4303-830E-61AC66A3DF4A}"/>
              </a:ext>
            </a:extLst>
          </p:cNvPr>
          <p:cNvSpPr/>
          <p:nvPr/>
        </p:nvSpPr>
        <p:spPr>
          <a:xfrm>
            <a:off x="432911" y="1938224"/>
            <a:ext cx="8229600" cy="3562691"/>
          </a:xfrm>
          <a:prstGeom prst="rect">
            <a:avLst/>
          </a:prstGeom>
          <a:noFill/>
          <a:ln w="12700">
            <a:miter lim="400000"/>
          </a:ln>
        </p:spPr>
        <p:txBody>
          <a:bodyPr lIns="45718" tIns="45718" rIns="180000" bIns="45718" anchor="t"/>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Write an advert informing younger students about one or more of the changes they will experience at puberty.</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It could be based on physical changes, emotional changes, periods and period products or anything else you think is important for young people to know about.</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What do they need to know about the change?</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What tips do you have for dealing with this change?</a:t>
            </a:r>
          </a:p>
        </p:txBody>
      </p:sp>
    </p:spTree>
    <p:extLst>
      <p:ext uri="{BB962C8B-B14F-4D97-AF65-F5344CB8AC3E}">
        <p14:creationId xmlns:p14="http://schemas.microsoft.com/office/powerpoint/2010/main" val="26119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PUBERTY ADVICE</a:t>
            </a:r>
          </a:p>
          <a:p>
            <a:endParaRPr lang="en-GB" dirty="0"/>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37</a:t>
            </a:fld>
            <a:endParaRPr lang="en-GB"/>
          </a:p>
        </p:txBody>
      </p:sp>
    </p:spTree>
    <p:extLst>
      <p:ext uri="{BB962C8B-B14F-4D97-AF65-F5344CB8AC3E}">
        <p14:creationId xmlns:p14="http://schemas.microsoft.com/office/powerpoint/2010/main" val="138908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BB3-6139-48A8-AC0F-14E5E3A818AF}"/>
              </a:ext>
            </a:extLst>
          </p:cNvPr>
          <p:cNvSpPr>
            <a:spLocks noGrp="1"/>
          </p:cNvSpPr>
          <p:nvPr>
            <p:ph type="title"/>
          </p:nvPr>
        </p:nvSpPr>
        <p:spPr/>
        <p:txBody>
          <a:bodyPr>
            <a:normAutofit/>
          </a:bodyPr>
          <a:lstStyle/>
          <a:p>
            <a:r>
              <a:rPr lang="en-GB" dirty="0"/>
              <a:t>REFLECTION</a:t>
            </a:r>
          </a:p>
        </p:txBody>
      </p:sp>
      <p:sp>
        <p:nvSpPr>
          <p:cNvPr id="3" name="Text Placeholder 2">
            <a:extLst>
              <a:ext uri="{FF2B5EF4-FFF2-40B4-BE49-F238E27FC236}">
                <a16:creationId xmlns:a16="http://schemas.microsoft.com/office/drawing/2014/main" id="{813D5EA6-436B-40BB-80A9-54A926DE610B}"/>
              </a:ext>
            </a:extLst>
          </p:cNvPr>
          <p:cNvSpPr>
            <a:spLocks noGrp="1"/>
          </p:cNvSpPr>
          <p:nvPr>
            <p:ph type="body" sz="quarter" idx="10"/>
          </p:nvPr>
        </p:nvSpPr>
        <p:spPr>
          <a:xfrm>
            <a:off x="750627" y="1804944"/>
            <a:ext cx="7494384" cy="3476740"/>
          </a:xfrm>
        </p:spPr>
        <p:txBody>
          <a:bodyPr>
            <a:normAutofit/>
          </a:bodyPr>
          <a:lstStyle/>
          <a:p>
            <a:pPr algn="l">
              <a:spcBef>
                <a:spcPts val="0"/>
              </a:spcBef>
              <a:spcAft>
                <a:spcPts val="1200"/>
              </a:spcAft>
            </a:pPr>
            <a:r>
              <a:rPr lang="en-GB" sz="2000" b="1" dirty="0">
                <a:solidFill>
                  <a:schemeClr val="tx2"/>
                </a:solidFill>
              </a:rPr>
              <a:t>Where could someone go to get help or advice if they’re concerned about anything related to puberty? </a:t>
            </a:r>
            <a:br>
              <a:rPr lang="en-GB" sz="2000" b="1" dirty="0">
                <a:solidFill>
                  <a:schemeClr val="tx2"/>
                </a:solidFill>
              </a:rPr>
            </a:br>
            <a:r>
              <a:rPr lang="en-GB" sz="2000" b="1" dirty="0">
                <a:solidFill>
                  <a:schemeClr val="tx2"/>
                </a:solidFill>
              </a:rPr>
              <a:t>Discuss with another student.</a:t>
            </a:r>
          </a:p>
          <a:p>
            <a:pPr marL="285750" indent="-285750" algn="l">
              <a:spcBef>
                <a:spcPts val="0"/>
              </a:spcBef>
              <a:spcAft>
                <a:spcPts val="1200"/>
              </a:spcAft>
              <a:buFont typeface="Arial" panose="020B0604020202020204" pitchFamily="34" charset="0"/>
              <a:buChar char="•"/>
            </a:pPr>
            <a:endParaRPr lang="en-GB" dirty="0"/>
          </a:p>
          <a:p>
            <a:pPr algn="l">
              <a:spcBef>
                <a:spcPts val="0"/>
              </a:spcBef>
              <a:spcAft>
                <a:spcPts val="1200"/>
              </a:spcAft>
            </a:pPr>
            <a:r>
              <a:rPr lang="en-GB" sz="2000" b="1" dirty="0">
                <a:solidFill>
                  <a:schemeClr val="tx2"/>
                </a:solidFill>
              </a:rPr>
              <a:t>Think about:</a:t>
            </a:r>
          </a:p>
          <a:p>
            <a:pPr marL="285750" indent="-285750" algn="l">
              <a:spcBef>
                <a:spcPts val="0"/>
              </a:spcBef>
              <a:spcAft>
                <a:spcPts val="1200"/>
              </a:spcAft>
              <a:buFont typeface="Arial" panose="020B0604020202020204" pitchFamily="34" charset="0"/>
              <a:buChar char="•"/>
            </a:pPr>
            <a:r>
              <a:rPr lang="en-GB" dirty="0"/>
              <a:t>In school</a:t>
            </a:r>
          </a:p>
          <a:p>
            <a:pPr marL="285750" indent="-285750" algn="l">
              <a:spcBef>
                <a:spcPts val="0"/>
              </a:spcBef>
              <a:spcAft>
                <a:spcPts val="1200"/>
              </a:spcAft>
              <a:buFont typeface="Arial" panose="020B0604020202020204" pitchFamily="34" charset="0"/>
              <a:buChar char="•"/>
            </a:pPr>
            <a:r>
              <a:rPr lang="en-GB" dirty="0"/>
              <a:t>Out of school</a:t>
            </a:r>
          </a:p>
          <a:p>
            <a:pPr marL="285750" indent="-285750" algn="l">
              <a:spcBef>
                <a:spcPts val="0"/>
              </a:spcBef>
              <a:spcAft>
                <a:spcPts val="1200"/>
              </a:spcAft>
              <a:buFont typeface="Arial" panose="020B0604020202020204" pitchFamily="34" charset="0"/>
              <a:buChar char="•"/>
            </a:pPr>
            <a:r>
              <a:rPr lang="en-GB" dirty="0"/>
              <a:t>Online</a:t>
            </a:r>
          </a:p>
        </p:txBody>
      </p:sp>
      <p:sp>
        <p:nvSpPr>
          <p:cNvPr id="4" name="Slide Number Placeholder 3">
            <a:extLst>
              <a:ext uri="{FF2B5EF4-FFF2-40B4-BE49-F238E27FC236}">
                <a16:creationId xmlns:a16="http://schemas.microsoft.com/office/drawing/2014/main" id="{805A170D-76A5-463D-96D2-6F2B8D5B8099}"/>
              </a:ext>
            </a:extLst>
          </p:cNvPr>
          <p:cNvSpPr>
            <a:spLocks noGrp="1"/>
          </p:cNvSpPr>
          <p:nvPr>
            <p:ph type="sldNum" sz="quarter" idx="4"/>
          </p:nvPr>
        </p:nvSpPr>
        <p:spPr/>
        <p:txBody>
          <a:bodyPr/>
          <a:lstStyle/>
          <a:p>
            <a:fld id="{63F7E935-997C-4AB2-AAF8-EEF37886DB40}" type="slidenum">
              <a:rPr lang="en-GB" smtClean="0"/>
              <a:pPr/>
              <a:t>38</a:t>
            </a:fld>
            <a:endParaRPr lang="en-GB"/>
          </a:p>
        </p:txBody>
      </p:sp>
      <p:pic>
        <p:nvPicPr>
          <p:cNvPr id="6" name="Image" descr="Image">
            <a:extLst>
              <a:ext uri="{FF2B5EF4-FFF2-40B4-BE49-F238E27FC236}">
                <a16:creationId xmlns:a16="http://schemas.microsoft.com/office/drawing/2014/main" id="{E950527E-D285-7545-921F-85AE80DF331D}"/>
              </a:ext>
            </a:extLst>
          </p:cNvPr>
          <p:cNvPicPr>
            <a:picLocks noChangeAspect="1"/>
          </p:cNvPicPr>
          <p:nvPr/>
        </p:nvPicPr>
        <p:blipFill>
          <a:blip r:embed="rId2"/>
          <a:stretch>
            <a:fillRect/>
          </a:stretch>
        </p:blipFill>
        <p:spPr>
          <a:xfrm>
            <a:off x="3466397" y="3290256"/>
            <a:ext cx="4356996" cy="2168042"/>
          </a:xfrm>
          <a:prstGeom prst="rect">
            <a:avLst/>
          </a:prstGeom>
          <a:ln w="12700">
            <a:miter lim="400000"/>
          </a:ln>
        </p:spPr>
      </p:pic>
    </p:spTree>
    <p:extLst>
      <p:ext uri="{BB962C8B-B14F-4D97-AF65-F5344CB8AC3E}">
        <p14:creationId xmlns:p14="http://schemas.microsoft.com/office/powerpoint/2010/main" val="326443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PUBERTY</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a:xfrm>
            <a:off x="528636" y="4144740"/>
            <a:ext cx="8086725" cy="1021026"/>
          </a:xfrm>
        </p:spPr>
        <p:txBody>
          <a:bodyPr>
            <a:normAutofit lnSpcReduction="10000"/>
          </a:bodyPr>
          <a:lstStyle/>
          <a:p>
            <a:r>
              <a:rPr lang="en-GB" dirty="0"/>
              <a:t>ALL ABOUT PUBERTY </a:t>
            </a:r>
            <a:br>
              <a:rPr lang="en-GB" dirty="0"/>
            </a:br>
            <a:r>
              <a:rPr lang="en-GB" dirty="0"/>
              <a:t>AND REPRODUCTION</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39</a:t>
            </a:fld>
            <a:endParaRPr lang="en-GB"/>
          </a:p>
        </p:txBody>
      </p:sp>
    </p:spTree>
    <p:extLst>
      <p:ext uri="{BB962C8B-B14F-4D97-AF65-F5344CB8AC3E}">
        <p14:creationId xmlns:p14="http://schemas.microsoft.com/office/powerpoint/2010/main" val="44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ATTITUDES TO PUBERTY</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7ED5-10A7-4A00-9F10-0934576A1A90}"/>
              </a:ext>
            </a:extLst>
          </p:cNvPr>
          <p:cNvSpPr>
            <a:spLocks noGrp="1"/>
          </p:cNvSpPr>
          <p:nvPr>
            <p:ph type="title"/>
          </p:nvPr>
        </p:nvSpPr>
        <p:spPr/>
        <p:txBody>
          <a:bodyPr>
            <a:normAutofit/>
          </a:bodyPr>
          <a:lstStyle/>
          <a:p>
            <a:r>
              <a:rPr lang="en-GB" dirty="0"/>
              <a:t>ATTITUDES TO PUBERTY</a:t>
            </a:r>
          </a:p>
        </p:txBody>
      </p:sp>
      <p:sp>
        <p:nvSpPr>
          <p:cNvPr id="3" name="Text Placeholder 2">
            <a:extLst>
              <a:ext uri="{FF2B5EF4-FFF2-40B4-BE49-F238E27FC236}">
                <a16:creationId xmlns:a16="http://schemas.microsoft.com/office/drawing/2014/main" id="{4BFED0F7-1B55-42FC-A8E3-0626FF11FD07}"/>
              </a:ext>
            </a:extLst>
          </p:cNvPr>
          <p:cNvSpPr>
            <a:spLocks noGrp="1"/>
          </p:cNvSpPr>
          <p:nvPr>
            <p:ph type="body" sz="quarter" idx="10"/>
          </p:nvPr>
        </p:nvSpPr>
        <p:spPr/>
        <p:txBody>
          <a:bodyPr/>
          <a:lstStyle/>
          <a:p>
            <a:r>
              <a:rPr lang="en-GB" dirty="0"/>
              <a:t>Read the following statistics and discuss your </a:t>
            </a:r>
            <a:br>
              <a:rPr lang="en-GB" dirty="0"/>
            </a:br>
            <a:r>
              <a:rPr lang="en-GB" dirty="0"/>
              <a:t>thoughts about them with another student. </a:t>
            </a:r>
          </a:p>
          <a:p>
            <a:endParaRPr lang="en-GB" dirty="0"/>
          </a:p>
        </p:txBody>
      </p:sp>
      <p:sp>
        <p:nvSpPr>
          <p:cNvPr id="4" name="Slide Number Placeholder 3">
            <a:extLst>
              <a:ext uri="{FF2B5EF4-FFF2-40B4-BE49-F238E27FC236}">
                <a16:creationId xmlns:a16="http://schemas.microsoft.com/office/drawing/2014/main" id="{54D1F87F-3CFA-46B1-ACA0-968E9152BE58}"/>
              </a:ext>
            </a:extLst>
          </p:cNvPr>
          <p:cNvSpPr>
            <a:spLocks noGrp="1"/>
          </p:cNvSpPr>
          <p:nvPr>
            <p:ph type="sldNum" sz="quarter" idx="4"/>
          </p:nvPr>
        </p:nvSpPr>
        <p:spPr/>
        <p:txBody>
          <a:bodyPr/>
          <a:lstStyle/>
          <a:p>
            <a:fld id="{63F7E935-997C-4AB2-AAF8-EEF37886DB40}" type="slidenum">
              <a:rPr lang="en-GB" smtClean="0"/>
              <a:pPr/>
              <a:t>5</a:t>
            </a:fld>
            <a:endParaRPr lang="en-GB"/>
          </a:p>
        </p:txBody>
      </p:sp>
      <p:sp>
        <p:nvSpPr>
          <p:cNvPr id="6" name="Speech Bubble: Rectangle 5">
            <a:extLst>
              <a:ext uri="{FF2B5EF4-FFF2-40B4-BE49-F238E27FC236}">
                <a16:creationId xmlns:a16="http://schemas.microsoft.com/office/drawing/2014/main" id="{691C21EC-2953-4F40-A297-7A7E98B64FEF}"/>
              </a:ext>
            </a:extLst>
          </p:cNvPr>
          <p:cNvSpPr/>
          <p:nvPr/>
        </p:nvSpPr>
        <p:spPr>
          <a:xfrm>
            <a:off x="1324097" y="2476073"/>
            <a:ext cx="3378531" cy="1793344"/>
          </a:xfrm>
          <a:prstGeom prst="wedgeRectCallout">
            <a:avLst>
              <a:gd name="adj1" fmla="val -33014"/>
              <a:gd name="adj2" fmla="val 67430"/>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108000" rIns="360000" bIns="1080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36% of males feel too embarrassed to talk to anyone</a:t>
            </a:r>
            <a:r>
              <a:rPr kumimoji="0" lang="en-GB" sz="2000" b="0" i="0" u="none" strike="noStrike" cap="none" spc="0" normalizeH="0" baseline="0" dirty="0">
                <a:ln>
                  <a:noFill/>
                </a:ln>
                <a:solidFill>
                  <a:schemeClr val="tx2"/>
                </a:solidFill>
                <a:effectLst/>
                <a:uFillTx/>
                <a:latin typeface="+mj-lt"/>
                <a:ea typeface="+mj-ea"/>
                <a:cs typeface="+mj-cs"/>
                <a:sym typeface="Helvetica"/>
              </a:rPr>
              <a:t> about the changes they went through during puberty.</a:t>
            </a:r>
          </a:p>
        </p:txBody>
      </p:sp>
      <p:sp>
        <p:nvSpPr>
          <p:cNvPr id="8" name="Speech Bubble: Rectangle 7">
            <a:extLst>
              <a:ext uri="{FF2B5EF4-FFF2-40B4-BE49-F238E27FC236}">
                <a16:creationId xmlns:a16="http://schemas.microsoft.com/office/drawing/2014/main" id="{4807E452-5CDA-4A75-B413-5F0CAB234B89}"/>
              </a:ext>
            </a:extLst>
          </p:cNvPr>
          <p:cNvSpPr/>
          <p:nvPr/>
        </p:nvSpPr>
        <p:spPr>
          <a:xfrm>
            <a:off x="4421579" y="2919287"/>
            <a:ext cx="3378531" cy="1683515"/>
          </a:xfrm>
          <a:prstGeom prst="wedgeRectCallout">
            <a:avLst>
              <a:gd name="adj1" fmla="val 62592"/>
              <a:gd name="adj2" fmla="val -33223"/>
            </a:avLst>
          </a:prstGeom>
          <a:solidFill>
            <a:schemeClr val="tx2"/>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108000" rIns="180000" bIns="1080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mj-lt"/>
                <a:ea typeface="+mj-ea"/>
                <a:cs typeface="+mj-cs"/>
                <a:sym typeface="Helvetica"/>
              </a:rPr>
              <a:t>48% of females feel embarrassed by their period</a:t>
            </a:r>
            <a:r>
              <a:rPr kumimoji="0" lang="en-GB" sz="2000" b="0" i="0" u="none" strike="noStrike" cap="none" spc="0" normalizeH="0" baseline="0" dirty="0">
                <a:ln>
                  <a:noFill/>
                </a:ln>
                <a:solidFill>
                  <a:schemeClr val="bg1"/>
                </a:solidFill>
                <a:effectLst/>
                <a:uFillTx/>
                <a:latin typeface="+mj-lt"/>
                <a:ea typeface="+mj-ea"/>
                <a:cs typeface="+mj-cs"/>
                <a:sym typeface="Helvetica"/>
              </a:rPr>
              <a:t>, with a high of 56% among 14-year-olds. </a:t>
            </a:r>
          </a:p>
        </p:txBody>
      </p:sp>
      <p:sp>
        <p:nvSpPr>
          <p:cNvPr id="10" name="TextBox 9">
            <a:extLst>
              <a:ext uri="{FF2B5EF4-FFF2-40B4-BE49-F238E27FC236}">
                <a16:creationId xmlns:a16="http://schemas.microsoft.com/office/drawing/2014/main" id="{3F1C4ED6-0836-4D32-BDCA-1592EA4D6945}"/>
              </a:ext>
            </a:extLst>
          </p:cNvPr>
          <p:cNvSpPr txBox="1"/>
          <p:nvPr/>
        </p:nvSpPr>
        <p:spPr>
          <a:xfrm>
            <a:off x="564075" y="5027118"/>
            <a:ext cx="8122723" cy="1000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73050" indent="-273050" algn="l">
              <a:spcAft>
                <a:spcPts val="600"/>
              </a:spcAft>
              <a:buFont typeface="Arial" panose="020B0604020202020204" pitchFamily="34" charset="0"/>
              <a:buChar char="•"/>
            </a:pPr>
            <a:r>
              <a:rPr lang="en-GB" sz="1800" dirty="0">
                <a:solidFill>
                  <a:schemeClr val="tx2"/>
                </a:solidFill>
              </a:rPr>
              <a:t>Why do you think many young people feel this way? </a:t>
            </a:r>
          </a:p>
          <a:p>
            <a:pPr marL="273050" indent="-273050" algn="l">
              <a:spcAft>
                <a:spcPts val="600"/>
              </a:spcAft>
              <a:buFont typeface="Arial" panose="020B0604020202020204" pitchFamily="34" charset="0"/>
              <a:buChar char="•"/>
            </a:pPr>
            <a:r>
              <a:rPr lang="en-GB" sz="1800" dirty="0">
                <a:solidFill>
                  <a:schemeClr val="tx2"/>
                </a:solidFill>
              </a:rPr>
              <a:t>What do you think needs to change in order for people to feel differently about periods and puberty?</a:t>
            </a:r>
          </a:p>
        </p:txBody>
      </p:sp>
    </p:spTree>
    <p:extLst>
      <p:ext uri="{BB962C8B-B14F-4D97-AF65-F5344CB8AC3E}">
        <p14:creationId xmlns:p14="http://schemas.microsoft.com/office/powerpoint/2010/main" val="42215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PUBERTY QUIZ</a:t>
            </a:r>
          </a:p>
          <a:p>
            <a:r>
              <a:rPr lang="en-GB" dirty="0"/>
              <a:t>HOW MUCH DO YOU KNOW?</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30052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BB3-6139-48A8-AC0F-14E5E3A818AF}"/>
              </a:ext>
            </a:extLst>
          </p:cNvPr>
          <p:cNvSpPr>
            <a:spLocks noGrp="1"/>
          </p:cNvSpPr>
          <p:nvPr>
            <p:ph type="title"/>
          </p:nvPr>
        </p:nvSpPr>
        <p:spPr/>
        <p:txBody>
          <a:bodyPr>
            <a:normAutofit/>
          </a:bodyPr>
          <a:lstStyle/>
          <a:p>
            <a:r>
              <a:rPr lang="en-GB" dirty="0"/>
              <a:t>PUBERTY ‘THREE THINGS’ QUIZ</a:t>
            </a:r>
          </a:p>
        </p:txBody>
      </p:sp>
      <p:sp>
        <p:nvSpPr>
          <p:cNvPr id="3" name="Text Placeholder 2">
            <a:extLst>
              <a:ext uri="{FF2B5EF4-FFF2-40B4-BE49-F238E27FC236}">
                <a16:creationId xmlns:a16="http://schemas.microsoft.com/office/drawing/2014/main" id="{813D5EA6-436B-40BB-80A9-54A926DE610B}"/>
              </a:ext>
            </a:extLst>
          </p:cNvPr>
          <p:cNvSpPr>
            <a:spLocks noGrp="1"/>
          </p:cNvSpPr>
          <p:nvPr>
            <p:ph type="body" sz="quarter" idx="10"/>
          </p:nvPr>
        </p:nvSpPr>
        <p:spPr>
          <a:xfrm>
            <a:off x="1793173" y="2009660"/>
            <a:ext cx="5557652" cy="3476740"/>
          </a:xfrm>
        </p:spPr>
        <p:txBody>
          <a:bodyPr>
            <a:normAutofit/>
          </a:bodyPr>
          <a:lstStyle/>
          <a:p>
            <a:pPr marL="285750" indent="-285750" algn="l">
              <a:spcBef>
                <a:spcPts val="0"/>
              </a:spcBef>
              <a:spcAft>
                <a:spcPts val="1200"/>
              </a:spcAft>
              <a:buFont typeface="Arial" panose="020B0604020202020204" pitchFamily="34" charset="0"/>
              <a:buChar char="•"/>
            </a:pPr>
            <a:r>
              <a:rPr lang="en-GB" dirty="0"/>
              <a:t>Work in teams of three (as far as possible).</a:t>
            </a:r>
          </a:p>
          <a:p>
            <a:pPr marL="285750" indent="-285750" algn="l">
              <a:spcBef>
                <a:spcPts val="0"/>
              </a:spcBef>
              <a:spcAft>
                <a:spcPts val="1200"/>
              </a:spcAft>
              <a:buFont typeface="Arial" panose="020B0604020202020204" pitchFamily="34" charset="0"/>
              <a:buChar char="•"/>
            </a:pPr>
            <a:r>
              <a:rPr lang="en-GB" dirty="0"/>
              <a:t>Each team needs a white board.</a:t>
            </a:r>
          </a:p>
          <a:p>
            <a:pPr marL="285750" indent="-285750" algn="l">
              <a:spcBef>
                <a:spcPts val="0"/>
              </a:spcBef>
              <a:spcAft>
                <a:spcPts val="1200"/>
              </a:spcAft>
              <a:buFont typeface="Arial" panose="020B0604020202020204" pitchFamily="34" charset="0"/>
              <a:buChar char="•"/>
            </a:pPr>
            <a:r>
              <a:rPr lang="en-GB" dirty="0"/>
              <a:t>For each question, you’ll need to come up </a:t>
            </a:r>
            <a:br>
              <a:rPr lang="en-GB" dirty="0"/>
            </a:br>
            <a:r>
              <a:rPr lang="en-GB" dirty="0"/>
              <a:t>with three pieces of information.</a:t>
            </a:r>
          </a:p>
          <a:p>
            <a:pPr marL="285750" indent="-285750" algn="l">
              <a:spcBef>
                <a:spcPts val="0"/>
              </a:spcBef>
              <a:spcAft>
                <a:spcPts val="1200"/>
              </a:spcAft>
              <a:buFont typeface="Arial" panose="020B0604020202020204" pitchFamily="34" charset="0"/>
              <a:buChar char="•"/>
            </a:pPr>
            <a:r>
              <a:rPr lang="en-GB" dirty="0"/>
              <a:t>For some questions there may be exactly three right answers. For others, there may be more.</a:t>
            </a:r>
          </a:p>
          <a:p>
            <a:pPr marL="285750" indent="-285750" algn="l">
              <a:spcBef>
                <a:spcPts val="0"/>
              </a:spcBef>
              <a:spcAft>
                <a:spcPts val="1200"/>
              </a:spcAft>
              <a:buFont typeface="Arial" panose="020B0604020202020204" pitchFamily="34" charset="0"/>
              <a:buChar char="•"/>
            </a:pPr>
            <a:r>
              <a:rPr lang="en-GB" dirty="0"/>
              <a:t>You can score up to three points per question. Keep a tally of your score.</a:t>
            </a:r>
          </a:p>
          <a:p>
            <a:pPr marL="285750" indent="-285750" algn="l">
              <a:spcBef>
                <a:spcPts val="0"/>
              </a:spcBef>
              <a:spcAft>
                <a:spcPts val="1200"/>
              </a:spcAft>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805A170D-76A5-463D-96D2-6F2B8D5B8099}"/>
              </a:ext>
            </a:extLst>
          </p:cNvPr>
          <p:cNvSpPr>
            <a:spLocks noGrp="1"/>
          </p:cNvSpPr>
          <p:nvPr>
            <p:ph type="sldNum" sz="quarter" idx="4"/>
          </p:nvPr>
        </p:nvSpPr>
        <p:spPr/>
        <p:txBody>
          <a:bodyPr/>
          <a:lstStyle/>
          <a:p>
            <a:fld id="{63F7E935-997C-4AB2-AAF8-EEF37886DB40}" type="slidenum">
              <a:rPr lang="en-GB" smtClean="0"/>
              <a:pPr/>
              <a:t>7</a:t>
            </a:fld>
            <a:endParaRPr lang="en-GB"/>
          </a:p>
        </p:txBody>
      </p:sp>
      <p:pic>
        <p:nvPicPr>
          <p:cNvPr id="6" name="Picture 5">
            <a:extLst>
              <a:ext uri="{FF2B5EF4-FFF2-40B4-BE49-F238E27FC236}">
                <a16:creationId xmlns:a16="http://schemas.microsoft.com/office/drawing/2014/main" id="{2721CBFB-6481-468B-BB92-24D0C073AF2A}"/>
              </a:ext>
            </a:extLst>
          </p:cNvPr>
          <p:cNvPicPr>
            <a:picLocks noChangeAspect="1"/>
          </p:cNvPicPr>
          <p:nvPr/>
        </p:nvPicPr>
        <p:blipFill>
          <a:blip r:embed="rId2"/>
          <a:stretch>
            <a:fillRect/>
          </a:stretch>
        </p:blipFill>
        <p:spPr>
          <a:xfrm>
            <a:off x="457199" y="2009660"/>
            <a:ext cx="1184678" cy="3804068"/>
          </a:xfrm>
          <a:prstGeom prst="rect">
            <a:avLst/>
          </a:prstGeom>
        </p:spPr>
      </p:pic>
      <p:pic>
        <p:nvPicPr>
          <p:cNvPr id="8" name="Picture 7" descr="A picture containing clothing, shirt, person, standing&#10;&#10;Description automatically generated">
            <a:extLst>
              <a:ext uri="{FF2B5EF4-FFF2-40B4-BE49-F238E27FC236}">
                <a16:creationId xmlns:a16="http://schemas.microsoft.com/office/drawing/2014/main" id="{F28B1A77-3818-4067-B4E1-23A906780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825" y="2063483"/>
            <a:ext cx="1184678" cy="3696421"/>
          </a:xfrm>
          <a:prstGeom prst="rect">
            <a:avLst/>
          </a:prstGeom>
        </p:spPr>
      </p:pic>
      <p:sp>
        <p:nvSpPr>
          <p:cNvPr id="9" name="Title 1">
            <a:extLst>
              <a:ext uri="{FF2B5EF4-FFF2-40B4-BE49-F238E27FC236}">
                <a16:creationId xmlns:a16="http://schemas.microsoft.com/office/drawing/2014/main" id="{0C951906-31BE-49F3-BCEE-8C5F4954B76A}"/>
              </a:ext>
            </a:extLst>
          </p:cNvPr>
          <p:cNvSpPr txBox="1">
            <a:spLocks/>
          </p:cNvSpPr>
          <p:nvPr/>
        </p:nvSpPr>
        <p:spPr>
          <a:xfrm>
            <a:off x="1717525" y="5135878"/>
            <a:ext cx="5708948" cy="70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ctr" defTabSz="457200" rtl="0" latinLnBrk="0">
              <a:lnSpc>
                <a:spcPct val="100000"/>
              </a:lnSpc>
              <a:spcBef>
                <a:spcPts val="0"/>
              </a:spcBef>
              <a:spcAft>
                <a:spcPts val="0"/>
              </a:spcAft>
              <a:buClrTx/>
              <a:buSzTx/>
              <a:buFontTx/>
              <a:buNone/>
              <a:tabLst/>
              <a:defRPr sz="3200" b="1" i="0" u="none" strike="noStrike" cap="none" spc="0" baseline="0">
                <a:ln>
                  <a:noFill/>
                </a:ln>
                <a:solidFill>
                  <a:schemeClr val="tx2"/>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a:lstStyle>
          <a:p>
            <a:pPr hangingPunct="1"/>
            <a:r>
              <a:rPr lang="en-GB" sz="2400" dirty="0"/>
              <a:t>LET’S GO</a:t>
            </a:r>
          </a:p>
        </p:txBody>
      </p:sp>
    </p:spTree>
    <p:extLst>
      <p:ext uri="{BB962C8B-B14F-4D97-AF65-F5344CB8AC3E}">
        <p14:creationId xmlns:p14="http://schemas.microsoft.com/office/powerpoint/2010/main" val="392056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9325B77-8DA0-4F86-80B4-6ED64CF1F251}"/>
              </a:ext>
            </a:extLst>
          </p:cNvPr>
          <p:cNvPicPr>
            <a:picLocks noChangeAspect="1"/>
          </p:cNvPicPr>
          <p:nvPr/>
        </p:nvPicPr>
        <p:blipFill>
          <a:blip r:embed="rId2"/>
          <a:stretch>
            <a:fillRect/>
          </a:stretch>
        </p:blipFill>
        <p:spPr>
          <a:xfrm>
            <a:off x="4219665" y="3217413"/>
            <a:ext cx="704670" cy="2601250"/>
          </a:xfrm>
          <a:prstGeom prst="rect">
            <a:avLst/>
          </a:prstGeom>
          <a:ln w="12700">
            <a:miter lim="400000"/>
          </a:ln>
        </p:spPr>
      </p:pic>
      <p:grpSp>
        <p:nvGrpSpPr>
          <p:cNvPr id="14" name="Group 13">
            <a:extLst>
              <a:ext uri="{FF2B5EF4-FFF2-40B4-BE49-F238E27FC236}">
                <a16:creationId xmlns:a16="http://schemas.microsoft.com/office/drawing/2014/main" id="{24F280A1-AB38-4E13-83CC-B0E64A29ED67}"/>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6DB8796C-8CC4-4DA0-BB5E-32C98FA56730}"/>
                </a:ext>
              </a:extLst>
            </p:cNvPr>
            <p:cNvSpPr/>
            <p:nvPr/>
          </p:nvSpPr>
          <p:spPr>
            <a:xfrm>
              <a:off x="700862" y="3070427"/>
              <a:ext cx="7742260" cy="2923512"/>
            </a:xfrm>
            <a:prstGeom prst="rect">
              <a:avLst/>
            </a:prstGeom>
            <a:solidFill>
              <a:schemeClr val="bg1"/>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6" name="TextBox 10">
              <a:extLst>
                <a:ext uri="{FF2B5EF4-FFF2-40B4-BE49-F238E27FC236}">
                  <a16:creationId xmlns:a16="http://schemas.microsoft.com/office/drawing/2014/main" id="{A557D470-74CC-4FE2-9D05-41C4A8050968}"/>
                </a:ext>
              </a:extLst>
            </p:cNvPr>
            <p:cNvSpPr txBox="1"/>
            <p:nvPr/>
          </p:nvSpPr>
          <p:spPr>
            <a:xfrm>
              <a:off x="1053551" y="3562689"/>
              <a:ext cx="7030349" cy="1938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Breasts develop</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Hips widen</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Labia change</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Menstruation begins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Vaginal discharge starts</a:t>
              </a:r>
              <a:endParaRPr lang="en-GB" sz="2800" dirty="0">
                <a:solidFill>
                  <a:schemeClr val="tx2"/>
                </a:solidFill>
                <a:latin typeface="+mn-lt"/>
              </a:endParaRP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6217094"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Name three physical changes that happen only to females at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8</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9927C421-1527-403B-A3FB-997D42A9ED29}"/>
              </a:ext>
            </a:extLst>
          </p:cNvPr>
          <p:cNvPicPr>
            <a:picLocks noChangeAspect="1"/>
          </p:cNvPicPr>
          <p:nvPr/>
        </p:nvPicPr>
        <p:blipFill>
          <a:blip r:embed="rId2"/>
          <a:stretch>
            <a:fillRect/>
          </a:stretch>
        </p:blipFill>
        <p:spPr>
          <a:xfrm>
            <a:off x="4265395" y="3154462"/>
            <a:ext cx="613210" cy="2727151"/>
          </a:xfrm>
          <a:prstGeom prst="rect">
            <a:avLst/>
          </a:prstGeom>
          <a:ln w="12700">
            <a:miter lim="400000"/>
          </a:ln>
        </p:spPr>
      </p:pic>
      <p:grpSp>
        <p:nvGrpSpPr>
          <p:cNvPr id="14" name="Group 13">
            <a:extLst>
              <a:ext uri="{FF2B5EF4-FFF2-40B4-BE49-F238E27FC236}">
                <a16:creationId xmlns:a16="http://schemas.microsoft.com/office/drawing/2014/main" id="{24F280A1-AB38-4E13-83CC-B0E64A29ED67}"/>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6DB8796C-8CC4-4DA0-BB5E-32C98FA56730}"/>
                </a:ext>
              </a:extLst>
            </p:cNvPr>
            <p:cNvSpPr/>
            <p:nvPr/>
          </p:nvSpPr>
          <p:spPr>
            <a:xfrm>
              <a:off x="700862" y="3070427"/>
              <a:ext cx="7742260" cy="2923512"/>
            </a:xfrm>
            <a:prstGeom prst="rect">
              <a:avLst/>
            </a:prstGeom>
            <a:solidFill>
              <a:schemeClr val="bg1"/>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dirty="0"/>
            </a:p>
          </p:txBody>
        </p:sp>
        <p:sp>
          <p:nvSpPr>
            <p:cNvPr id="16" name="TextBox 10">
              <a:extLst>
                <a:ext uri="{FF2B5EF4-FFF2-40B4-BE49-F238E27FC236}">
                  <a16:creationId xmlns:a16="http://schemas.microsoft.com/office/drawing/2014/main" id="{A557D470-74CC-4FE2-9D05-41C4A8050968}"/>
                </a:ext>
              </a:extLst>
            </p:cNvPr>
            <p:cNvSpPr txBox="1"/>
            <p:nvPr/>
          </p:nvSpPr>
          <p:spPr>
            <a:xfrm>
              <a:off x="1053552" y="3370327"/>
              <a:ext cx="7030349" cy="232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Hair grows on face</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Adam's apple grows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Voice breaks and deepens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Shoulders and chest become muscular</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Erections/ejaculation begins</a:t>
              </a:r>
            </a:p>
            <a:p>
              <a:pPr marL="285750" indent="-285750" algn="l">
                <a:spcAft>
                  <a:spcPts val="6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2000" dirty="0">
                  <a:solidFill>
                    <a:schemeClr val="tx2"/>
                  </a:solidFill>
                  <a:latin typeface="+mn-lt"/>
                </a:rPr>
                <a:t>Penis and testes grow</a:t>
              </a: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17804"/>
            <a:ext cx="621709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Name three physical changes that happen only to males at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#2</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p:txBody>
          <a:bodyPr/>
          <a:lstStyle/>
          <a:p>
            <a:r>
              <a:rPr lang="en-GB" dirty="0"/>
              <a:t>PUBERTY ‘THREE THINGS’ QUIZ</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9</a:t>
            </a:fld>
            <a:endParaRPr lang="en-GB"/>
          </a:p>
        </p:txBody>
      </p:sp>
    </p:spTree>
    <p:extLst>
      <p:ext uri="{BB962C8B-B14F-4D97-AF65-F5344CB8AC3E}">
        <p14:creationId xmlns:p14="http://schemas.microsoft.com/office/powerpoint/2010/main" val="306632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A4425A72-9363-47F8-A0A8-A58562497A02}"/>
</file>

<file path=customXml/itemProps2.xml><?xml version="1.0" encoding="utf-8"?>
<ds:datastoreItem xmlns:ds="http://schemas.openxmlformats.org/officeDocument/2006/customXml" ds:itemID="{594245EC-7C26-4316-B7E3-BA9D5CADD29A}"/>
</file>

<file path=customXml/itemProps3.xml><?xml version="1.0" encoding="utf-8"?>
<ds:datastoreItem xmlns:ds="http://schemas.openxmlformats.org/officeDocument/2006/customXml" ds:itemID="{62EAFD10-09DA-481B-8DCC-7B0676BF013C}"/>
</file>

<file path=docProps/app.xml><?xml version="1.0" encoding="utf-8"?>
<Properties xmlns="http://schemas.openxmlformats.org/officeDocument/2006/extended-properties" xmlns:vt="http://schemas.openxmlformats.org/officeDocument/2006/docPropsVTypes">
  <TotalTime>4318</TotalTime>
  <Words>2272</Words>
  <Application>Microsoft Macintosh PowerPoint</Application>
  <PresentationFormat>On-screen Show (4:3)</PresentationFormat>
  <Paragraphs>243</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Galano Grotesque SemiBold</vt:lpstr>
      <vt:lpstr>Gill Sans</vt:lpstr>
      <vt:lpstr>Custom Design</vt:lpstr>
      <vt:lpstr>PowerPoint Presentation</vt:lpstr>
      <vt:lpstr>WHAT ARE WE GOING TO LEARN?</vt:lpstr>
      <vt:lpstr>RESPECT. YOUR RULES.</vt:lpstr>
      <vt:lpstr>STARTER ACTIVITY</vt:lpstr>
      <vt:lpstr>ATTITUDES TO PUBERTY</vt:lpstr>
      <vt:lpstr>ACTIVITY 1</vt:lpstr>
      <vt:lpstr>PUBERTY ‘THREE THINGS’ QUIZ</vt:lpstr>
      <vt:lpstr>PUBERTY ‘THREE THINGS’ QUIZ</vt:lpstr>
      <vt:lpstr>PUBERTY ‘THREE THINGS’ QUIZ</vt:lpstr>
      <vt:lpstr>PUBERTY ‘THREE THINGS’ QUIZ</vt:lpstr>
      <vt:lpstr>PUBERTY ‘THREE THINGS’ QUIZ</vt:lpstr>
      <vt:lpstr>PUBERTY ‘THREE THINGS’ QUIZ</vt:lpstr>
      <vt:lpstr>PUBERTY ‘THREE THINGS’ QUIZ</vt:lpstr>
      <vt:lpstr>HOW DID YOU DO?</vt:lpstr>
      <vt:lpstr>WHERE TO FIND OUT MORE</vt:lpstr>
      <vt:lpstr>ACTIVITY 2</vt:lpstr>
      <vt:lpstr>HOW ARE BABIES MADE?</vt:lpstr>
      <vt:lpstr>REPRODUCTION AND THE  MENSTRUAL CYCLE</vt:lpstr>
      <vt:lpstr>MAKING BABIES - TRUE OR FALSE?</vt:lpstr>
      <vt:lpstr>MAKING BABIES - TRUE OR FALSE?</vt:lpstr>
      <vt:lpstr>MAKING BABIES - TRUE OR FALSE?</vt:lpstr>
      <vt:lpstr>ONCE A BABY ARRIVES</vt:lpstr>
      <vt:lpstr>PREPARING FOR A BABY</vt:lpstr>
      <vt:lpstr>ACTIVITY 3</vt:lpstr>
      <vt:lpstr>I DON’T HAVE PERIODS –  DO I REALLY NEED TO KNOW THIS?</vt:lpstr>
      <vt:lpstr>PERIOD PROTECTION</vt:lpstr>
      <vt:lpstr>PERIOD PROTECTION INVESTIGATION</vt:lpstr>
      <vt:lpstr>PERIOD PROTECTION INVESTIGATION</vt:lpstr>
      <vt:lpstr>TSS - WHAT IS IT?</vt:lpstr>
      <vt:lpstr>ENSURING EVERYONE HAS ACCESS  TO PERIOD PRODUCTS</vt:lpstr>
      <vt:lpstr>PERIOD ADVICE</vt:lpstr>
      <vt:lpstr>SCENARIO 1 - LAYLA</vt:lpstr>
      <vt:lpstr>SCENARIO 2 - FINLAY</vt:lpstr>
      <vt:lpstr>SCENARIO 3 - INDRA</vt:lpstr>
      <vt:lpstr>ACTIVITY 4</vt:lpstr>
      <vt:lpstr>PUBERTY AWARENESS CAMPAIGN</vt:lpstr>
      <vt:lpstr>REFLECTION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535</cp:revision>
  <dcterms:modified xsi:type="dcterms:W3CDTF">2020-10-30T16:50:57Z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44330800</vt:r8>
  </property>
</Properties>
</file>